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CC00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105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091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357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580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74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6722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106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96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755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47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946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A7CB1-C880-457C-A3F5-01B1C7EB30D1}" type="datetimeFigureOut">
              <a:rPr lang="cs-CZ" smtClean="0"/>
              <a:t>15.6.2011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0BEA7-B22A-40AD-AF85-F705BECAE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47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gov.cz/wps/portal/_s.155/701/.cmd/ad/.c/313/.ce/10821/.p/8411/_s.155/701?PC_8411_l=241/1922&amp;PC_8411_pi=0&amp;PC_8411_text=pot%C3%ADr%C3%A1n%C3%AD&amp;PC_8411_ps=50&amp;" TargetMode="External"/><Relationship Id="rId7" Type="http://schemas.openxmlformats.org/officeDocument/2006/relationships/image" Target="../media/image1.jpg"/><Relationship Id="rId2" Type="http://schemas.openxmlformats.org/officeDocument/2006/relationships/hyperlink" Target="http://www.psp.cz/docs/laws/listina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zakonycr.cz/seznamy/1282000Sb.html" TargetMode="External"/><Relationship Id="rId5" Type="http://schemas.openxmlformats.org/officeDocument/2006/relationships/hyperlink" Target="http://portal.gov.cz/wps/portal/_s.155/701?number1=+200/1990&amp;number2=&amp;name=&amp;text=o+obc%C3%ADch+" TargetMode="External"/><Relationship Id="rId4" Type="http://schemas.openxmlformats.org/officeDocument/2006/relationships/hyperlink" Target="http://portal.gov.cz/wps/portal/_s.155/701/.cmd/ad/.c/313/.ce/10821/.p/8411/_s.155/701?PC_8411_l=123/1924&amp;PC_8411_ps=10&amp;PC_8411_text=pot%C3%ADr%C3%A1n%C3%AD#10821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m.cz/prostituce-charakteristika" TargetMode="External"/><Relationship Id="rId7" Type="http://schemas.openxmlformats.org/officeDocument/2006/relationships/image" Target="../media/image1.jpg"/><Relationship Id="rId2" Type="http://schemas.openxmlformats.org/officeDocument/2006/relationships/hyperlink" Target="http://www.mpsv.cz/files/clanky/4031/Metodicka_prirucka_TSP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krajinci.cz/" TargetMode="External"/><Relationship Id="rId5" Type="http://schemas.openxmlformats.org/officeDocument/2006/relationships/hyperlink" Target="http://www.strada.cz/" TargetMode="External"/><Relationship Id="rId4" Type="http://schemas.openxmlformats.org/officeDocument/2006/relationships/hyperlink" Target="http://www.rozkosbezrizika.cz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cs.wikipedia.org/wiki/Se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cs-CZ" dirty="0" smtClean="0"/>
              <a:t>Sociální péče o osoby </a:t>
            </a:r>
            <a:r>
              <a:rPr lang="cs-CZ" dirty="0" smtClean="0"/>
              <a:t>poskytující sexuální </a:t>
            </a:r>
            <a:r>
              <a:rPr lang="cs-CZ" dirty="0" smtClean="0"/>
              <a:t>služby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/>
          <a:lstStyle/>
          <a:p>
            <a:r>
              <a:rPr lang="cs-CZ" dirty="0" smtClean="0"/>
              <a:t>Doprovodné jevy prostituce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- Ohrožují vnitřní bezpečnost země</a:t>
            </a:r>
          </a:p>
          <a:p>
            <a:r>
              <a:rPr lang="cs-CZ" dirty="0" smtClean="0"/>
              <a:t>Zdravotní rizika </a:t>
            </a:r>
          </a:p>
          <a:p>
            <a:r>
              <a:rPr lang="cs-CZ" dirty="0" smtClean="0"/>
              <a:t>Závažná trestná činnost </a:t>
            </a:r>
          </a:p>
          <a:p>
            <a:pPr lvl="1"/>
            <a:r>
              <a:rPr lang="cs-CZ" dirty="0" smtClean="0"/>
              <a:t>drogová </a:t>
            </a:r>
            <a:r>
              <a:rPr lang="cs-CZ" dirty="0"/>
              <a:t>kriminalita, </a:t>
            </a:r>
          </a:p>
          <a:p>
            <a:pPr lvl="1"/>
            <a:r>
              <a:rPr lang="cs-CZ" dirty="0" smtClean="0"/>
              <a:t>obchodování </a:t>
            </a:r>
            <a:r>
              <a:rPr lang="cs-CZ" dirty="0"/>
              <a:t>s </a:t>
            </a:r>
            <a:r>
              <a:rPr lang="cs-CZ" dirty="0" smtClean="0"/>
              <a:t>lidmi,</a:t>
            </a:r>
          </a:p>
          <a:p>
            <a:pPr lvl="1"/>
            <a:r>
              <a:rPr lang="cs-CZ" dirty="0" smtClean="0"/>
              <a:t>komerční </a:t>
            </a:r>
            <a:r>
              <a:rPr lang="cs-CZ" dirty="0"/>
              <a:t>sexuální zneužívání dětí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0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/>
          <a:lstStyle/>
          <a:p>
            <a:r>
              <a:rPr lang="cs-CZ" i="1" dirty="0" smtClean="0"/>
              <a:t>3 přístupy státu k prostituci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>
            <a:normAutofit fontScale="92500" lnSpcReduction="20000"/>
          </a:bodyPr>
          <a:lstStyle/>
          <a:p>
            <a:pPr lvl="0"/>
            <a:r>
              <a:rPr lang="cs-CZ" b="1" i="1" dirty="0"/>
              <a:t>reglementace</a:t>
            </a:r>
            <a:r>
              <a:rPr lang="cs-CZ" i="1" dirty="0"/>
              <a:t> - prostituce je podřízena státnímu dozoru, vzniká průhlednější prostředí, které omezuje aktivity struktur </a:t>
            </a:r>
            <a:r>
              <a:rPr lang="cs-CZ" i="1" dirty="0" smtClean="0"/>
              <a:t>organizovaného zločinu v </a:t>
            </a:r>
            <a:r>
              <a:rPr lang="cs-CZ" i="1" dirty="0"/>
              <a:t>této oblasti </a:t>
            </a:r>
            <a:endParaRPr lang="cs-CZ" dirty="0"/>
          </a:p>
          <a:p>
            <a:pPr lvl="0"/>
            <a:r>
              <a:rPr lang="cs-CZ" b="1" i="1" dirty="0"/>
              <a:t>abolice</a:t>
            </a:r>
            <a:r>
              <a:rPr lang="cs-CZ" i="1" dirty="0"/>
              <a:t> - státní instituce se zaměřují na průvodní jevy prostituce, jako je </a:t>
            </a:r>
            <a:r>
              <a:rPr lang="cs-CZ" i="1" dirty="0" smtClean="0"/>
              <a:t>obchod se ženami či kuplířství, </a:t>
            </a:r>
            <a:r>
              <a:rPr lang="cs-CZ" i="1" dirty="0"/>
              <a:t>problém prostituce jako takové zůstává neřešen </a:t>
            </a:r>
            <a:endParaRPr lang="cs-CZ" dirty="0"/>
          </a:p>
          <a:p>
            <a:pPr lvl="0"/>
            <a:r>
              <a:rPr lang="cs-CZ" b="1" i="1" dirty="0"/>
              <a:t>represe</a:t>
            </a:r>
            <a:r>
              <a:rPr lang="cs-CZ" i="1" dirty="0"/>
              <a:t> - prostituce je kriminalizována, problém však není vyřešen, protože se obvykle přesouvá do ilegality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9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/>
          <a:lstStyle/>
          <a:p>
            <a:r>
              <a:rPr lang="cs-CZ" dirty="0" smtClean="0"/>
              <a:t>Situace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/>
          <a:lstStyle/>
          <a:p>
            <a:r>
              <a:rPr lang="cs-CZ" dirty="0" smtClean="0"/>
              <a:t>Cca 10 000 – 30 000 osob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Problematiku řeší hl. MV (odbor bezpečnostní politiky) </a:t>
            </a:r>
          </a:p>
          <a:p>
            <a:endParaRPr lang="cs-CZ" dirty="0"/>
          </a:p>
          <a:p>
            <a:r>
              <a:rPr lang="cs-CZ" dirty="0"/>
              <a:t>prostitutky jsou často obětí trestné činnost, která není vždy odpovídajícím způsobem řešena 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85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>
            <a:normAutofit/>
          </a:bodyPr>
          <a:lstStyle/>
          <a:p>
            <a:r>
              <a:rPr lang="cs-CZ" dirty="0" smtClean="0"/>
              <a:t>Prostituce a právní normy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>
            <a:normAutofit fontScale="85000" lnSpcReduction="10000"/>
          </a:bodyPr>
          <a:lstStyle/>
          <a:p>
            <a:pPr lvl="0"/>
            <a:r>
              <a:rPr lang="cs-CZ" i="1" dirty="0">
                <a:hlinkClick r:id="rId2"/>
              </a:rPr>
              <a:t>Listina základních práv a svobod</a:t>
            </a:r>
            <a:endParaRPr lang="cs-CZ" dirty="0"/>
          </a:p>
          <a:p>
            <a:pPr lvl="0"/>
            <a:r>
              <a:rPr lang="cs-CZ" i="1" dirty="0">
                <a:hlinkClick r:id="rId3"/>
              </a:rPr>
              <a:t>Zákon č. 241/1922 Sb. o potírání pohlavních nemocí.</a:t>
            </a:r>
            <a:endParaRPr lang="cs-CZ" dirty="0"/>
          </a:p>
          <a:p>
            <a:pPr lvl="0"/>
            <a:r>
              <a:rPr lang="cs-CZ" i="1" dirty="0">
                <a:hlinkClick r:id="rId4"/>
              </a:rPr>
              <a:t>Zákon o potírání obchodu s ženami a dětmi</a:t>
            </a:r>
            <a:endParaRPr lang="cs-CZ" dirty="0"/>
          </a:p>
          <a:p>
            <a:pPr lvl="0"/>
            <a:r>
              <a:rPr lang="cs-CZ" i="1" dirty="0">
                <a:hlinkClick r:id="rId5"/>
              </a:rPr>
              <a:t>Zákon č. 200/1990 Sb., o přestupcích</a:t>
            </a:r>
            <a:endParaRPr lang="cs-CZ" dirty="0"/>
          </a:p>
          <a:p>
            <a:r>
              <a:rPr lang="cs-CZ" i="1" dirty="0">
                <a:hlinkClick r:id="rId6"/>
              </a:rPr>
              <a:t>Zákon č. 2/2003 Sb., o </a:t>
            </a:r>
            <a:r>
              <a:rPr lang="cs-CZ" i="1" dirty="0" smtClean="0">
                <a:hlinkClick r:id="rId6"/>
              </a:rPr>
              <a:t>obcích</a:t>
            </a:r>
            <a:r>
              <a:rPr lang="cs-CZ" i="1" dirty="0" smtClean="0"/>
              <a:t> (vyhlášky)</a:t>
            </a:r>
          </a:p>
          <a:p>
            <a:pPr lvl="0"/>
            <a:r>
              <a:rPr lang="cs-CZ" i="1" dirty="0"/>
              <a:t>Zákon č. 20/1966 Sb., o péči o zdraví lidu, ve znění pozdějších předpisů, </a:t>
            </a:r>
            <a:endParaRPr lang="cs-CZ" dirty="0"/>
          </a:p>
          <a:p>
            <a:pPr lvl="0"/>
            <a:r>
              <a:rPr lang="cs-CZ" i="1" dirty="0"/>
              <a:t>Zákon č. 258/2000 o ochraně veřejného zdraví</a:t>
            </a:r>
            <a:endParaRPr lang="cs-CZ" dirty="0"/>
          </a:p>
          <a:p>
            <a:pPr lvl="0"/>
            <a:r>
              <a:rPr lang="cs-CZ" i="1" dirty="0">
                <a:hlinkClick r:id="rId3"/>
              </a:rPr>
              <a:t>Zákon č. 241/1922 Sb. o potírání pohlavních nemocí</a:t>
            </a:r>
            <a:r>
              <a:rPr lang="cs-CZ" i="1" dirty="0"/>
              <a:t>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>
            <a:normAutofit fontScale="90000"/>
          </a:bodyPr>
          <a:lstStyle/>
          <a:p>
            <a:r>
              <a:rPr lang="cs-CZ" dirty="0" smtClean="0"/>
              <a:t>Dle trestního zákona lze postihovat: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/>
          <a:lstStyle/>
          <a:p>
            <a:r>
              <a:rPr lang="cs-CZ" dirty="0" smtClean="0"/>
              <a:t>Kuplířství</a:t>
            </a:r>
          </a:p>
          <a:p>
            <a:r>
              <a:rPr lang="cs-CZ" dirty="0" smtClean="0"/>
              <a:t>Ohrožování mravního vývoje dětí</a:t>
            </a:r>
          </a:p>
          <a:p>
            <a:r>
              <a:rPr lang="cs-CZ" dirty="0" smtClean="0"/>
              <a:t>Obchodování s lidmi</a:t>
            </a:r>
          </a:p>
          <a:p>
            <a:endParaRPr lang="cs-CZ" dirty="0"/>
          </a:p>
          <a:p>
            <a:r>
              <a:rPr lang="cs-CZ" dirty="0" smtClean="0"/>
              <a:t>Vyšetřování je obvykle velice náročné (časté změny výpovědí a pobytu, organizované skupiny, strach z kuplířů a odsouzení okolí, málo svědků ochotných vypovídat)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9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>
            <a:normAutofit fontScale="90000"/>
          </a:bodyPr>
          <a:lstStyle/>
          <a:p>
            <a:r>
              <a:rPr lang="cs-CZ" dirty="0" smtClean="0"/>
              <a:t>Sociální péče poskytovaná v souvislosti s prostitucí: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Hl. organizace </a:t>
            </a:r>
            <a:r>
              <a:rPr lang="cs-CZ" b="1" dirty="0" smtClean="0"/>
              <a:t>Rozkoš bez rizika </a:t>
            </a:r>
          </a:p>
          <a:p>
            <a:r>
              <a:rPr lang="cs-CZ" dirty="0" smtClean="0"/>
              <a:t>Poskytuje: </a:t>
            </a:r>
          </a:p>
          <a:p>
            <a:pPr lvl="1"/>
            <a:r>
              <a:rPr lang="cs-CZ" dirty="0"/>
              <a:t>Odborné sociální poradenství </a:t>
            </a:r>
            <a:endParaRPr lang="cs-CZ" dirty="0" smtClean="0"/>
          </a:p>
          <a:p>
            <a:pPr lvl="1"/>
            <a:r>
              <a:rPr lang="cs-CZ" dirty="0" smtClean="0"/>
              <a:t>Terénní programy</a:t>
            </a:r>
            <a:endParaRPr lang="cs-CZ" dirty="0"/>
          </a:p>
          <a:p>
            <a:pPr lvl="1"/>
            <a:r>
              <a:rPr lang="cs-CZ" dirty="0" smtClean="0"/>
              <a:t> dále zdravotnickou péči (hl. osvěta </a:t>
            </a:r>
            <a:r>
              <a:rPr lang="cs-CZ" dirty="0"/>
              <a:t>a </a:t>
            </a:r>
            <a:r>
              <a:rPr lang="cs-CZ" dirty="0" smtClean="0"/>
              <a:t>prevence </a:t>
            </a:r>
            <a:r>
              <a:rPr lang="cs-CZ" dirty="0"/>
              <a:t>HIV a jiných pohlavních </a:t>
            </a:r>
            <a:r>
              <a:rPr lang="cs-CZ" dirty="0" smtClean="0"/>
              <a:t>nemocí). </a:t>
            </a:r>
            <a:endParaRPr lang="cs-CZ" dirty="0"/>
          </a:p>
          <a:p>
            <a:pPr lvl="1"/>
            <a:r>
              <a:rPr lang="cs-CZ" dirty="0" smtClean="0"/>
              <a:t>A volnočasové </a:t>
            </a:r>
            <a:r>
              <a:rPr lang="cs-CZ" dirty="0"/>
              <a:t>aktivity pro své klientky - matky a jejich děti a tzv. děti ulice. Cílem je naučit děti, příp. jejich matky smysluplně trávit volný čas a působit tak preventivně proti sociálnímu </a:t>
            </a:r>
            <a:r>
              <a:rPr lang="cs-CZ" dirty="0" smtClean="0"/>
              <a:t>vykolejení.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8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>
            <a:normAutofit fontScale="90000"/>
          </a:bodyPr>
          <a:lstStyle/>
          <a:p>
            <a:r>
              <a:rPr lang="cs-CZ" dirty="0" smtClean="0"/>
              <a:t>Další organizace fungující v této oblasti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/>
          <a:lstStyle/>
          <a:p>
            <a:r>
              <a:rPr lang="cs-CZ" dirty="0"/>
              <a:t>La strada (poradenství, krizová intervence, azylové ubytování, lékařská pomoc)</a:t>
            </a:r>
          </a:p>
          <a:p>
            <a:r>
              <a:rPr lang="cs-CZ" dirty="0"/>
              <a:t>Projekt ŠANCE (hl. pro dospívající – pracovní dílna, podporované bydlení, </a:t>
            </a:r>
            <a:r>
              <a:rPr lang="cs-CZ" dirty="0" err="1"/>
              <a:t>streetwork</a:t>
            </a:r>
            <a:r>
              <a:rPr lang="cs-CZ" dirty="0"/>
              <a:t>)</a:t>
            </a:r>
          </a:p>
          <a:p>
            <a:r>
              <a:rPr lang="cs-CZ" dirty="0"/>
              <a:t>Bílý kruh bezpečí (hl. pro oběti trestných činů – poradenství)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/>
          <a:lstStyle/>
          <a:p>
            <a:r>
              <a:rPr lang="cs-CZ" dirty="0" smtClean="0"/>
              <a:t>Nejvyužívanější sociální 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/>
          <a:lstStyle/>
          <a:p>
            <a:r>
              <a:rPr lang="cs-CZ" dirty="0"/>
              <a:t>Odborné sociální poradenství </a:t>
            </a:r>
          </a:p>
          <a:p>
            <a:r>
              <a:rPr lang="cs-CZ" dirty="0"/>
              <a:t>Terénní sociální programy  (</a:t>
            </a:r>
            <a:r>
              <a:rPr lang="cs-CZ" dirty="0" err="1" smtClean="0"/>
              <a:t>Streetwork</a:t>
            </a:r>
            <a:r>
              <a:rPr lang="cs-CZ" dirty="0" smtClean="0"/>
              <a:t> ) </a:t>
            </a:r>
            <a:endParaRPr lang="cs-CZ" dirty="0"/>
          </a:p>
          <a:p>
            <a:r>
              <a:rPr lang="cs-CZ" dirty="0"/>
              <a:t>Krizová pomoc (Intervenční centra)</a:t>
            </a:r>
          </a:p>
          <a:p>
            <a:r>
              <a:rPr lang="cs-CZ" dirty="0"/>
              <a:t>Azylové domy s patřičnou cílovou </a:t>
            </a:r>
            <a:r>
              <a:rPr lang="cs-CZ" dirty="0" smtClean="0"/>
              <a:t>skupinou</a:t>
            </a:r>
            <a:r>
              <a:rPr lang="cs-CZ" dirty="0"/>
              <a:t> </a:t>
            </a:r>
            <a:r>
              <a:rPr lang="cs-CZ" dirty="0" smtClean="0"/>
              <a:t>(mohou mít utajenou adresu)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2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/>
          <a:lstStyle/>
          <a:p>
            <a:r>
              <a:rPr lang="cs-CZ" dirty="0" smtClean="0"/>
              <a:t>Zdroje: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>
            <a:normAutofit fontScale="70000" lnSpcReduction="20000"/>
          </a:bodyPr>
          <a:lstStyle/>
          <a:p>
            <a:r>
              <a:rPr lang="cs-CZ" dirty="0"/>
              <a:t>CHMELÍK, J. a kolektiv, </a:t>
            </a:r>
            <a:r>
              <a:rPr lang="cs-CZ" i="1" dirty="0"/>
              <a:t>Mravnost, pornografie a mravnostní kriminalita</a:t>
            </a:r>
            <a:r>
              <a:rPr lang="cs-CZ" dirty="0"/>
              <a:t>, Praha: Portál</a:t>
            </a:r>
          </a:p>
          <a:p>
            <a:r>
              <a:rPr lang="cs-CZ" dirty="0"/>
              <a:t>   2003, ISBN 80-7178-739-6</a:t>
            </a:r>
          </a:p>
          <a:p>
            <a:r>
              <a:rPr lang="cs-CZ" dirty="0"/>
              <a:t>2. Kolektiv autorů: </a:t>
            </a:r>
            <a:r>
              <a:rPr lang="cs-CZ" i="1" dirty="0"/>
              <a:t>Metodická příručka pro výkon terénní sociální práce</a:t>
            </a:r>
            <a:r>
              <a:rPr lang="cs-CZ" dirty="0"/>
              <a:t>, Ostrava, Ostravská univerzita. Dostupné na: </a:t>
            </a:r>
            <a:r>
              <a:rPr lang="cs-CZ" dirty="0">
                <a:hlinkClick r:id="rId2"/>
              </a:rPr>
              <a:t>http://www.mpsv.cz/files/clanky/4031/Metodicka_prirucka_TSP.pdf</a:t>
            </a:r>
            <a:endParaRPr lang="cs-CZ" dirty="0"/>
          </a:p>
          <a:p>
            <a:r>
              <a:rPr lang="cs-CZ" dirty="0"/>
              <a:t>3. VANÍČKOVÁ, Eva. </a:t>
            </a:r>
            <a:r>
              <a:rPr lang="cs-CZ" i="1" dirty="0"/>
              <a:t>Dětská prostituce.</a:t>
            </a:r>
            <a:r>
              <a:rPr lang="cs-CZ" dirty="0"/>
              <a:t> 1. vyd. Praha: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, 2005 – 136 s. ISBN 80-247-1138-9.</a:t>
            </a:r>
          </a:p>
          <a:p>
            <a:r>
              <a:rPr lang="cs-CZ" dirty="0"/>
              <a:t>Internetové zdroje: </a:t>
            </a:r>
          </a:p>
          <a:p>
            <a:r>
              <a:rPr lang="cs-CZ" dirty="0">
                <a:hlinkClick r:id="rId3"/>
              </a:rPr>
              <a:t>http://www.icm.cz/prostituce-charakteristika</a:t>
            </a:r>
            <a:endParaRPr lang="cs-CZ" dirty="0"/>
          </a:p>
          <a:p>
            <a:r>
              <a:rPr lang="cs-CZ" dirty="0">
                <a:hlinkClick r:id="rId4"/>
              </a:rPr>
              <a:t>http://www.rozkosbezrizika.cz</a:t>
            </a:r>
            <a:endParaRPr lang="cs-CZ" dirty="0"/>
          </a:p>
          <a:p>
            <a:r>
              <a:rPr lang="cs-CZ" dirty="0">
                <a:hlinkClick r:id="rId5"/>
              </a:rPr>
              <a:t>http://www.strada.cz/</a:t>
            </a:r>
            <a:endParaRPr lang="cs-CZ" dirty="0"/>
          </a:p>
          <a:p>
            <a:r>
              <a:rPr lang="cs-CZ">
                <a:hlinkClick r:id="rId6"/>
              </a:rPr>
              <a:t>http://www.ukrajinci.cz/</a:t>
            </a:r>
            <a:endParaRPr lang="cs-CZ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cs-CZ" dirty="0" smtClean="0"/>
              <a:t>Prostituce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/>
          <a:lstStyle/>
          <a:p>
            <a:r>
              <a:rPr lang="cs-CZ" dirty="0" smtClean="0"/>
              <a:t> Poskytování </a:t>
            </a:r>
            <a:r>
              <a:rPr lang="cs-CZ" dirty="0">
                <a:hlinkClick r:id="rId2" tooltip="Sex"/>
              </a:rPr>
              <a:t>sexuálních</a:t>
            </a:r>
            <a:r>
              <a:rPr lang="cs-CZ" dirty="0"/>
              <a:t> služeb za úplatu nebo jakoukoli jinou protihodnotu. </a:t>
            </a:r>
            <a:endParaRPr lang="cs-CZ" dirty="0" smtClean="0"/>
          </a:p>
          <a:p>
            <a:r>
              <a:rPr lang="cs-CZ" dirty="0" smtClean="0"/>
              <a:t>Základní dělení: </a:t>
            </a:r>
          </a:p>
          <a:p>
            <a:pPr lvl="1"/>
            <a:r>
              <a:rPr lang="cs-CZ" dirty="0"/>
              <a:t>Ženská prostituce</a:t>
            </a:r>
          </a:p>
          <a:p>
            <a:pPr lvl="1"/>
            <a:r>
              <a:rPr lang="cs-CZ" dirty="0"/>
              <a:t>Mužská prostituce</a:t>
            </a:r>
          </a:p>
          <a:p>
            <a:pPr lvl="1"/>
            <a:r>
              <a:rPr lang="cs-CZ" dirty="0"/>
              <a:t>Dětská prostituce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4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cs-CZ" dirty="0" smtClean="0"/>
              <a:t>Další dělení (dle sexuálních preferencí zákazníků)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>
            <a:normAutofit/>
          </a:bodyPr>
          <a:lstStyle/>
          <a:p>
            <a:r>
              <a:rPr lang="cs-CZ" b="1" dirty="0"/>
              <a:t>Heterosexuální</a:t>
            </a:r>
            <a:r>
              <a:rPr lang="cs-CZ" dirty="0"/>
              <a:t> – ženská x mužská </a:t>
            </a:r>
          </a:p>
          <a:p>
            <a:r>
              <a:rPr lang="cs-CZ" b="1" dirty="0"/>
              <a:t>Homosexuální</a:t>
            </a:r>
            <a:r>
              <a:rPr lang="cs-CZ" dirty="0"/>
              <a:t> – hlavně mužská, </a:t>
            </a:r>
          </a:p>
          <a:p>
            <a:r>
              <a:rPr lang="cs-CZ" b="1" dirty="0"/>
              <a:t>Pedofilní</a:t>
            </a:r>
            <a:r>
              <a:rPr lang="cs-CZ" dirty="0"/>
              <a:t> (heterosexuální x homosexuální x </a:t>
            </a:r>
            <a:r>
              <a:rPr lang="cs-CZ" dirty="0" err="1" smtClean="0"/>
              <a:t>hebefilní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smtClean="0"/>
              <a:t>Dále: sadisticky </a:t>
            </a:r>
            <a:r>
              <a:rPr lang="cs-CZ" dirty="0"/>
              <a:t>či masochisticky zaměřená prostituce, transsexuální prostituce, </a:t>
            </a:r>
            <a:r>
              <a:rPr lang="cs-CZ" dirty="0" err="1"/>
              <a:t>gerontofilní</a:t>
            </a:r>
            <a:r>
              <a:rPr lang="cs-CZ" dirty="0"/>
              <a:t> prostituce aj.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5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>
            <a:normAutofit/>
          </a:bodyPr>
          <a:lstStyle/>
          <a:p>
            <a:r>
              <a:rPr lang="cs-CZ" b="1" dirty="0"/>
              <a:t>Motivace k prostituci</a:t>
            </a:r>
            <a:r>
              <a:rPr lang="cs-CZ" b="1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>
            <a:normAutofit/>
          </a:bodyPr>
          <a:lstStyle/>
          <a:p>
            <a:pPr lvl="0"/>
            <a:r>
              <a:rPr lang="cs-CZ" dirty="0"/>
              <a:t>Potřeba získat peníze z důvodu tíživé životní situace (ženy, které opustil manžel a nechal jim děti a </a:t>
            </a:r>
            <a:r>
              <a:rPr lang="cs-CZ" dirty="0" smtClean="0"/>
              <a:t>dluhy, ženy z chudých zemí)</a:t>
            </a:r>
            <a:endParaRPr lang="cs-CZ" dirty="0"/>
          </a:p>
          <a:p>
            <a:pPr lvl="0"/>
            <a:r>
              <a:rPr lang="cs-CZ" dirty="0"/>
              <a:t>Nuda - dospívající z dobrých rodin</a:t>
            </a:r>
          </a:p>
          <a:p>
            <a:pPr lvl="0"/>
            <a:r>
              <a:rPr lang="cs-CZ" dirty="0"/>
              <a:t>Potřeba získat peníze z důvodu závislostí a vysokých výdajů na závislosti</a:t>
            </a:r>
          </a:p>
          <a:p>
            <a:pPr lvl="0"/>
            <a:r>
              <a:rPr lang="cs-CZ" dirty="0"/>
              <a:t>Snaha snadno a rychle vydělat peníze bez pravidelné docházky do zaměstnání 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4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/>
          <a:lstStyle/>
          <a:p>
            <a:r>
              <a:rPr lang="cs-CZ" dirty="0" smtClean="0"/>
              <a:t>Dělení prostituce dle motivace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064"/>
          </a:xfrm>
          <a:solidFill>
            <a:srgbClr val="FF5050"/>
          </a:solidFill>
        </p:spPr>
        <p:txBody>
          <a:bodyPr>
            <a:normAutofit fontScale="77500" lnSpcReduction="20000"/>
          </a:bodyPr>
          <a:lstStyle/>
          <a:p>
            <a:pPr lvl="0"/>
            <a:r>
              <a:rPr lang="cs-CZ" b="1" dirty="0"/>
              <a:t>Dobrovolnou</a:t>
            </a:r>
            <a:r>
              <a:rPr lang="cs-CZ" dirty="0"/>
              <a:t>– tj. osoba se rozhodne sama prostituovat. J</a:t>
            </a:r>
            <a:r>
              <a:rPr lang="cs-CZ" dirty="0" smtClean="0"/>
              <a:t>e </a:t>
            </a:r>
            <a:r>
              <a:rPr lang="cs-CZ" dirty="0"/>
              <a:t>často prostitucí dobrovolnou jen v uvozovkách, protože osoby, které ji provozují, se často rozhodli pod tlakem nepříznivé osobní situace. 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b="1" dirty="0"/>
              <a:t>Nedobrovolnou</a:t>
            </a:r>
            <a:r>
              <a:rPr lang="cs-CZ" dirty="0"/>
              <a:t> – osobu někdo donutil – jedná se o trestný čin kuplířství, komerční zneužívání osob. Nedobrovolně prostituují hlavně osoby, které se nachází ve špatné sociální situaci – cizinci a migranti, etnické menšiny (Romové), děti a mládež na útěku od rodičů a z ústavních zařízení, osoby z nízkých sociálních vrstev.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3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755576" y="548681"/>
            <a:ext cx="7474024" cy="5040560"/>
          </a:xfrm>
          <a:solidFill>
            <a:srgbClr val="FF5050"/>
          </a:solidFill>
        </p:spPr>
        <p:txBody>
          <a:bodyPr>
            <a:normAutofit/>
          </a:bodyPr>
          <a:lstStyle/>
          <a:p>
            <a:r>
              <a:rPr lang="cs-CZ" dirty="0"/>
              <a:t>Velká část prostituujících zažila v dětství sexuální zneužívání a nemá dobré rodinné zázemí. </a:t>
            </a:r>
          </a:p>
          <a:p>
            <a:r>
              <a:rPr lang="cs-CZ" dirty="0"/>
              <a:t>Další pochází z egocentricky zaměřených rodin orientovaných na úspěch a finanční zisk – ti prostituují z nudy a pro peníze. </a:t>
            </a:r>
          </a:p>
          <a:p>
            <a:r>
              <a:rPr lang="cs-CZ" b="1" dirty="0" smtClean="0"/>
              <a:t>Kuplíř</a:t>
            </a:r>
            <a:r>
              <a:rPr lang="cs-CZ" dirty="0" smtClean="0"/>
              <a:t> </a:t>
            </a:r>
            <a:r>
              <a:rPr lang="cs-CZ" dirty="0"/>
              <a:t>– ten, kdo svádí k prostituci a má na ní zisk.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9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>
            <a:normAutofit/>
          </a:bodyPr>
          <a:lstStyle/>
          <a:p>
            <a:r>
              <a:rPr lang="cs-CZ" dirty="0"/>
              <a:t>Dle místa </a:t>
            </a:r>
            <a:r>
              <a:rPr lang="cs-CZ" dirty="0" smtClean="0"/>
              <a:t>poskytování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/>
          <a:lstStyle/>
          <a:p>
            <a:r>
              <a:rPr lang="cs-CZ" dirty="0" smtClean="0"/>
              <a:t>Luxusní prostitutky</a:t>
            </a:r>
          </a:p>
          <a:p>
            <a:r>
              <a:rPr lang="cs-CZ" dirty="0" smtClean="0"/>
              <a:t>Hotelové prostitutky</a:t>
            </a:r>
          </a:p>
          <a:p>
            <a:r>
              <a:rPr lang="cs-CZ" dirty="0" smtClean="0"/>
              <a:t>Prostituce ve vlastních bytech</a:t>
            </a:r>
          </a:p>
          <a:p>
            <a:r>
              <a:rPr lang="cs-CZ" dirty="0" smtClean="0"/>
              <a:t>Prostituce v erotických podnicích, masážních salonech, sex barech</a:t>
            </a:r>
          </a:p>
          <a:p>
            <a:r>
              <a:rPr lang="cs-CZ" dirty="0" smtClean="0"/>
              <a:t>Pouliční a silniční prostituce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1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/>
          <a:lstStyle/>
          <a:p>
            <a:r>
              <a:rPr lang="cs-CZ" dirty="0" smtClean="0"/>
              <a:t>Specifika mužské prostituce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/>
          <a:lstStyle/>
          <a:p>
            <a:r>
              <a:rPr lang="cs-CZ" dirty="0" smtClean="0"/>
              <a:t>Hl. homosexuální </a:t>
            </a:r>
            <a:r>
              <a:rPr lang="cs-CZ" dirty="0" smtClean="0"/>
              <a:t>prostituce (velmi omezená věkem)</a:t>
            </a:r>
            <a:endParaRPr lang="cs-CZ" dirty="0" smtClean="0"/>
          </a:p>
          <a:p>
            <a:r>
              <a:rPr lang="cs-CZ" dirty="0" smtClean="0"/>
              <a:t>Gigolové – heterosexuální prostituce</a:t>
            </a:r>
          </a:p>
          <a:p>
            <a:r>
              <a:rPr lang="cs-CZ" dirty="0" smtClean="0"/>
              <a:t>Transsexuální prostituce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6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CC0000"/>
          </a:solidFill>
        </p:spPr>
        <p:txBody>
          <a:bodyPr/>
          <a:lstStyle/>
          <a:p>
            <a:r>
              <a:rPr lang="cs-CZ" dirty="0" smtClean="0"/>
              <a:t>Dětská prostituce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5050"/>
          </a:solidFill>
        </p:spPr>
        <p:txBody>
          <a:bodyPr/>
          <a:lstStyle/>
          <a:p>
            <a:r>
              <a:rPr lang="cs-CZ" dirty="0" smtClean="0"/>
              <a:t>Závažný trestný čin</a:t>
            </a:r>
          </a:p>
          <a:p>
            <a:r>
              <a:rPr lang="cs-CZ" dirty="0" smtClean="0"/>
              <a:t>Dobře organizovaná a skrývaná</a:t>
            </a:r>
          </a:p>
          <a:p>
            <a:r>
              <a:rPr lang="cs-CZ" dirty="0" smtClean="0"/>
              <a:t>V místech, kde je vysoká koncentrace další prostituce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2000"/>
            <a:ext cx="428702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54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645</Words>
  <Application>Microsoft Office PowerPoint</Application>
  <PresentationFormat>Předvádění na obrazovce (4:3)</PresentationFormat>
  <Paragraphs>97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systému Office</vt:lpstr>
      <vt:lpstr>Sociální péče o osoby poskytující sexuální služby</vt:lpstr>
      <vt:lpstr>Prostituce </vt:lpstr>
      <vt:lpstr>Další dělení (dle sexuálních preferencí zákazníků)</vt:lpstr>
      <vt:lpstr>Motivace k prostituci:</vt:lpstr>
      <vt:lpstr>Dělení prostituce dle motivace</vt:lpstr>
      <vt:lpstr>Prezentace aplikace PowerPoint</vt:lpstr>
      <vt:lpstr>Dle místa poskytování</vt:lpstr>
      <vt:lpstr>Specifika mužské prostituce</vt:lpstr>
      <vt:lpstr>Dětská prostituce</vt:lpstr>
      <vt:lpstr>Doprovodné jevy prostituce</vt:lpstr>
      <vt:lpstr>3 přístupy státu k prostituci</vt:lpstr>
      <vt:lpstr>Situace v ČR</vt:lpstr>
      <vt:lpstr>Prostituce a právní normy</vt:lpstr>
      <vt:lpstr>Dle trestního zákona lze postihovat: </vt:lpstr>
      <vt:lpstr>Sociální péče poskytovaná v souvislosti s prostitucí: </vt:lpstr>
      <vt:lpstr>Další organizace fungující v této oblasti</vt:lpstr>
      <vt:lpstr>Nejvyužívanější sociální služby</vt:lpstr>
      <vt:lpstr>Zdroje: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péče o osoby poskytují sexuální služby</dc:title>
  <dc:creator>Truncova</dc:creator>
  <cp:lastModifiedBy>Truncova</cp:lastModifiedBy>
  <cp:revision>14</cp:revision>
  <dcterms:created xsi:type="dcterms:W3CDTF">2011-05-29T20:35:01Z</dcterms:created>
  <dcterms:modified xsi:type="dcterms:W3CDTF">2011-06-15T21:13:09Z</dcterms:modified>
</cp:coreProperties>
</file>