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2" r:id="rId6"/>
    <p:sldId id="259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06076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361135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99739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32635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95395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52704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73528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652058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663399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21390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77514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9CCD3-1959-4AC2-B269-BBBDAA0CCEC3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2448B-EC1E-4C1D-87EB-127BD903260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935473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mcr.cz/lecebna-dlouhodobe-nemocnych" TargetMode="External"/><Relationship Id="rId2" Type="http://schemas.openxmlformats.org/officeDocument/2006/relationships/hyperlink" Target="http://www.mpsv.cz/files/clanky/3335/vyklad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://acmn.cz/file.php?nid=1140&amp;oid=45956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Sociální služby ve zdravotnických zařízeních ústavní péče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36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8695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Sociální služby ve zdravotnických zařízeních ústavní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pobytové sociální služby </a:t>
            </a:r>
            <a:r>
              <a:rPr lang="cs-CZ" dirty="0" smtClean="0"/>
              <a:t>osobám, které </a:t>
            </a:r>
            <a:r>
              <a:rPr lang="cs-CZ" dirty="0"/>
              <a:t>již nevyžadují ústavní zdravotní péči, ale vzhledem ke svému zdravotnímu stavu nejsou schopny se obejít bez pomoci jiné fyzické osoby a nemohou být proto propuštěny ze zdravotnického zařízení ústavní péče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933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sociálních služeb ve zdravotnických zařízeních úst.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cs-CZ" dirty="0" smtClean="0"/>
              <a:t>a) poskytnutí ubytování,</a:t>
            </a:r>
          </a:p>
          <a:p>
            <a:pPr>
              <a:buNone/>
            </a:pPr>
            <a:r>
              <a:rPr lang="cs-CZ" dirty="0" smtClean="0"/>
              <a:t>b) poskytnutí stravy,</a:t>
            </a:r>
          </a:p>
          <a:p>
            <a:pPr>
              <a:buNone/>
            </a:pPr>
            <a:r>
              <a:rPr lang="cs-CZ" dirty="0" smtClean="0"/>
              <a:t>c) pomoc při osobní hygieně nebo poskytnutí podmínek pro osobní hygienu,</a:t>
            </a:r>
          </a:p>
          <a:p>
            <a:pPr>
              <a:buNone/>
            </a:pPr>
            <a:r>
              <a:rPr lang="cs-CZ" dirty="0" smtClean="0"/>
              <a:t>d) pomoc při zvládání běžných úkonů péče o vlastní osobu,</a:t>
            </a:r>
          </a:p>
          <a:p>
            <a:pPr>
              <a:buNone/>
            </a:pPr>
            <a:r>
              <a:rPr lang="cs-CZ" dirty="0" smtClean="0"/>
              <a:t>e)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f) sociálně terapeutické činnosti,</a:t>
            </a:r>
          </a:p>
          <a:p>
            <a:pPr>
              <a:buNone/>
            </a:pPr>
            <a:r>
              <a:rPr lang="cs-CZ" dirty="0" smtClean="0"/>
              <a:t>g) aktivizační činnosti,</a:t>
            </a:r>
          </a:p>
          <a:p>
            <a:pPr>
              <a:buNone/>
            </a:pPr>
            <a:r>
              <a:rPr lang="cs-CZ" dirty="0" smtClean="0"/>
              <a:t>h) pomoc při uplatňování práv, oprávněných zájmů a při obstarávání osobních záležitostí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Propuštěny ze zdravotnického zařízení mohou být: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/>
              <a:t>zabezpečena pomoc osobou blízkou </a:t>
            </a: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jinou </a:t>
            </a:r>
            <a:r>
              <a:rPr lang="cs-CZ" dirty="0"/>
              <a:t>fyzickou osobou </a:t>
            </a: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zajištěno </a:t>
            </a:r>
            <a:r>
              <a:rPr lang="cs-CZ" dirty="0"/>
              <a:t>poskytování terénních </a:t>
            </a:r>
            <a:r>
              <a:rPr lang="cs-CZ" dirty="0" smtClean="0"/>
              <a:t>soc. služeb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ambulantních </a:t>
            </a:r>
            <a:r>
              <a:rPr lang="cs-CZ" dirty="0"/>
              <a:t>sociálních služeb </a:t>
            </a: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pobytových </a:t>
            </a:r>
            <a:r>
              <a:rPr lang="cs-CZ" dirty="0"/>
              <a:t>sociálních služeb 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(dle zákona č.108/2006, § 92)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4837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 smtClean="0"/>
              <a:t>Senioři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Dlouhodobě nemocní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</a:t>
            </a:r>
            <a:r>
              <a:rPr lang="cs-CZ" dirty="0"/>
              <a:t>, které nemohou být propuštěny z jakéhokoliv důvodu domů nebo do jiného zařízení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17982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Uživatel se podílí na úhradě služby</a:t>
            </a:r>
          </a:p>
          <a:p>
            <a:r>
              <a:rPr lang="cs-CZ" b="1" dirty="0" smtClean="0"/>
              <a:t>20</a:t>
            </a:r>
            <a:r>
              <a:rPr lang="cs-CZ" b="1" dirty="0" smtClean="0"/>
              <a:t>0 </a:t>
            </a:r>
            <a:r>
              <a:rPr lang="cs-CZ" b="1" dirty="0"/>
              <a:t>Kč denně</a:t>
            </a:r>
            <a:r>
              <a:rPr lang="cs-CZ" dirty="0"/>
              <a:t> celkem za úkony (poskytnutí ubytování = ubytování, úklid, praní a drobné opravy ložního a osobního prádla a ošacení, žehlení</a:t>
            </a:r>
            <a:r>
              <a:rPr lang="cs-CZ" dirty="0" smtClean="0"/>
              <a:t>)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160 </a:t>
            </a:r>
            <a:r>
              <a:rPr lang="cs-CZ" b="1" dirty="0"/>
              <a:t>Kč denně</a:t>
            </a:r>
            <a:r>
              <a:rPr lang="cs-CZ" dirty="0"/>
              <a:t> za celodenní </a:t>
            </a:r>
            <a:r>
              <a:rPr lang="cs-CZ" dirty="0" smtClean="0"/>
              <a:t>stravu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75 </a:t>
            </a:r>
            <a:r>
              <a:rPr lang="cs-CZ" b="1" dirty="0"/>
              <a:t>Kč</a:t>
            </a:r>
            <a:r>
              <a:rPr lang="cs-CZ" dirty="0"/>
              <a:t> za </a:t>
            </a:r>
            <a:r>
              <a:rPr lang="cs-CZ" dirty="0" smtClean="0"/>
              <a:t>oběd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88316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Výše úhrady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Za pobyt a stravu je určena maximální výše </a:t>
            </a:r>
            <a:r>
              <a:rPr lang="cs-CZ" dirty="0" smtClean="0"/>
              <a:t>úhrady - </a:t>
            </a:r>
            <a:r>
              <a:rPr lang="cs-CZ" dirty="0"/>
              <a:t>výše </a:t>
            </a:r>
            <a:r>
              <a:rPr lang="cs-CZ" dirty="0" smtClean="0"/>
              <a:t>úhrady může </a:t>
            </a:r>
            <a:r>
              <a:rPr lang="cs-CZ" dirty="0"/>
              <a:t>být v různých zařízeních odlišná </a:t>
            </a:r>
            <a:r>
              <a:rPr lang="cs-CZ" dirty="0" smtClean="0"/>
              <a:t>(i v jednotlivých smlouvách)</a:t>
            </a:r>
            <a:endParaRPr lang="cs-CZ" dirty="0"/>
          </a:p>
          <a:p>
            <a:r>
              <a:rPr lang="cs-CZ" dirty="0" smtClean="0"/>
              <a:t>Uživateli vždy musí zůstat po </a:t>
            </a:r>
            <a:r>
              <a:rPr lang="cs-CZ" dirty="0"/>
              <a:t>uhrazení úhrady</a:t>
            </a:r>
          </a:p>
          <a:p>
            <a:pPr marL="0" indent="0">
              <a:buNone/>
            </a:pPr>
            <a:r>
              <a:rPr lang="cs-CZ" dirty="0" smtClean="0"/>
              <a:t>    minimálně </a:t>
            </a:r>
            <a:r>
              <a:rPr lang="cs-CZ" dirty="0"/>
              <a:t>15% z jeho </a:t>
            </a:r>
            <a:r>
              <a:rPr lang="cs-CZ" dirty="0" smtClean="0"/>
              <a:t>příjmů</a:t>
            </a:r>
          </a:p>
          <a:p>
            <a:r>
              <a:rPr lang="cs-CZ" dirty="0" smtClean="0"/>
              <a:t>Úkony </a:t>
            </a:r>
            <a:r>
              <a:rPr lang="cs-CZ" dirty="0"/>
              <a:t>jsou hrazeny ve výši příspěvků na </a:t>
            </a:r>
            <a:r>
              <a:rPr lang="cs-CZ" dirty="0" smtClean="0"/>
              <a:t>péči</a:t>
            </a:r>
          </a:p>
          <a:p>
            <a:r>
              <a:rPr lang="cs-CZ" dirty="0" smtClean="0"/>
              <a:t>Fakultativní činnosti – hrazeny v plné výši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7545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Organizace v Chrudimi poskytující sociální služby ve zdrav. zařízeních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Nemocnice </a:t>
            </a:r>
            <a:r>
              <a:rPr lang="cs-CZ" b="1" dirty="0" smtClean="0"/>
              <a:t>Chrudim - </a:t>
            </a:r>
            <a:r>
              <a:rPr lang="cs-CZ" dirty="0"/>
              <a:t>poskytuje tuto službu na sociálních lůžkách LDN </a:t>
            </a:r>
            <a:r>
              <a:rPr lang="cs-CZ" dirty="0" smtClean="0"/>
              <a:t>S </a:t>
            </a:r>
            <a:endParaRPr lang="cs-CZ" dirty="0"/>
          </a:p>
          <a:p>
            <a:r>
              <a:rPr lang="cs-CZ" dirty="0"/>
              <a:t>Kapacita - 5 lůžek pro poskytování sociálních služeb </a:t>
            </a:r>
            <a:r>
              <a:rPr lang="cs-CZ" dirty="0" smtClean="0"/>
              <a:t>klientům, kteří čekají na umístění v některém zařízení sociálních služeb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4483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Zákon č. 108/2006 Sb. O sociálních službách (§ 52), vyhláška č. 505/2006 (§ 18) </a:t>
            </a:r>
          </a:p>
          <a:p>
            <a:pPr lvl="0"/>
            <a:r>
              <a:rPr lang="cs-CZ" u="sng" dirty="0" smtClean="0">
                <a:hlinkClick r:id="rId2"/>
              </a:rPr>
              <a:t>http://www.</a:t>
            </a:r>
            <a:r>
              <a:rPr lang="cs-CZ" u="sng" dirty="0" err="1" smtClean="0">
                <a:hlinkClick r:id="rId2"/>
              </a:rPr>
              <a:t>mpsv.cz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files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clanky</a:t>
            </a:r>
            <a:r>
              <a:rPr lang="cs-CZ" u="sng" dirty="0" smtClean="0">
                <a:hlinkClick r:id="rId2"/>
              </a:rPr>
              <a:t>/3335/vyklad.</a:t>
            </a:r>
            <a:r>
              <a:rPr lang="cs-CZ" u="sng" dirty="0" err="1" smtClean="0">
                <a:hlinkClick r:id="rId2"/>
              </a:rPr>
              <a:t>pdf</a:t>
            </a:r>
            <a:endParaRPr lang="cs-CZ" dirty="0" smtClean="0"/>
          </a:p>
          <a:p>
            <a:pPr lvl="0"/>
            <a:r>
              <a:rPr lang="cs-CZ" u="sng" smtClean="0">
                <a:hlinkClick r:id="rId3"/>
              </a:rPr>
              <a:t>http</a:t>
            </a:r>
            <a:r>
              <a:rPr lang="cs-CZ" u="sng" dirty="0" smtClean="0">
                <a:hlinkClick r:id="rId3"/>
              </a:rPr>
              <a:t>://www.</a:t>
            </a:r>
            <a:r>
              <a:rPr lang="cs-CZ" u="sng" dirty="0" err="1" smtClean="0">
                <a:hlinkClick r:id="rId3"/>
              </a:rPr>
              <a:t>nemcr.cz</a:t>
            </a:r>
            <a:r>
              <a:rPr lang="cs-CZ" u="sng" dirty="0" smtClean="0">
                <a:hlinkClick r:id="rId3"/>
              </a:rPr>
              <a:t>/</a:t>
            </a:r>
            <a:r>
              <a:rPr lang="cs-CZ" u="sng" dirty="0" err="1" smtClean="0">
                <a:hlinkClick r:id="rId3"/>
              </a:rPr>
              <a:t>lecebna</a:t>
            </a:r>
            <a:r>
              <a:rPr lang="cs-CZ" u="sng" dirty="0" smtClean="0">
                <a:hlinkClick r:id="rId3"/>
              </a:rPr>
              <a:t>-</a:t>
            </a:r>
            <a:r>
              <a:rPr lang="cs-CZ" u="sng" dirty="0" err="1" smtClean="0">
                <a:hlinkClick r:id="rId3"/>
              </a:rPr>
              <a:t>dlouhodobe</a:t>
            </a:r>
            <a:r>
              <a:rPr lang="cs-CZ" u="sng" dirty="0" smtClean="0">
                <a:hlinkClick r:id="rId3"/>
              </a:rPr>
              <a:t>-</a:t>
            </a:r>
            <a:r>
              <a:rPr lang="cs-CZ" u="sng" dirty="0" err="1" smtClean="0">
                <a:hlinkClick r:id="rId3"/>
              </a:rPr>
              <a:t>nemocnych</a:t>
            </a:r>
            <a:r>
              <a:rPr lang="cs-CZ" dirty="0" smtClean="0"/>
              <a:t>	</a:t>
            </a:r>
          </a:p>
          <a:p>
            <a:pPr lvl="0"/>
            <a:r>
              <a:rPr lang="cs-CZ" u="sng" dirty="0" smtClean="0">
                <a:hlinkClick r:id="rId4"/>
              </a:rPr>
              <a:t>http://acmn.cz/file.php?nid=1140&amp;oid=459567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327</Words>
  <Application>Microsoft Office PowerPoint</Application>
  <PresentationFormat>Předvádění na obrazovce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systému Office</vt:lpstr>
      <vt:lpstr>Sociální služby ve zdravotnických zařízeních ústavní péče</vt:lpstr>
      <vt:lpstr>Sociální služby ve zdravotnických zařízeních ústavní péče</vt:lpstr>
      <vt:lpstr>Základní úkony sociálních služeb ve zdravotnických zařízeních úst. péče</vt:lpstr>
      <vt:lpstr>Propuštěny ze zdravotnického zařízení mohou být:</vt:lpstr>
      <vt:lpstr>Cílová skupina uživatelů</vt:lpstr>
      <vt:lpstr>Úhrada služby</vt:lpstr>
      <vt:lpstr>Výše úhrady</vt:lpstr>
      <vt:lpstr>Organizace v Chrudimi poskytující sociální služby ve zdrav. zařízeních 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Sociální služby ve zdravotnických zařízeních ústavní péče</dc:title>
  <dc:creator>Pleskotova V</dc:creator>
  <cp:lastModifiedBy>Vilma</cp:lastModifiedBy>
  <cp:revision>5</cp:revision>
  <dcterms:created xsi:type="dcterms:W3CDTF">2011-07-08T12:02:07Z</dcterms:created>
  <dcterms:modified xsi:type="dcterms:W3CDTF">2011-12-30T13:35:52Z</dcterms:modified>
</cp:coreProperties>
</file>