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3" r:id="rId4"/>
    <p:sldId id="258" r:id="rId5"/>
    <p:sldId id="259" r:id="rId6"/>
    <p:sldId id="260" r:id="rId7"/>
    <p:sldId id="261" r:id="rId8"/>
    <p:sldId id="262" r:id="rId9"/>
    <p:sldId id="264" r:id="rId10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49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Kliknutím lze upravit styl předlohy.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B3F18-9832-4A4D-A819-91BEC5BAB5DF}" type="datetimeFigureOut">
              <a:rPr lang="cs-CZ" smtClean="0"/>
              <a:pPr/>
              <a:t>17.11.2011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A77B93-C8A7-44E6-B271-60888A2DC064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1184102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B3F18-9832-4A4D-A819-91BEC5BAB5DF}" type="datetimeFigureOut">
              <a:rPr lang="cs-CZ" smtClean="0"/>
              <a:pPr/>
              <a:t>17.11.2011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A77B93-C8A7-44E6-B271-60888A2DC064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8758919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B3F18-9832-4A4D-A819-91BEC5BAB5DF}" type="datetimeFigureOut">
              <a:rPr lang="cs-CZ" smtClean="0"/>
              <a:pPr/>
              <a:t>17.11.2011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A77B93-C8A7-44E6-B271-60888A2DC064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1429909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B3F18-9832-4A4D-A819-91BEC5BAB5DF}" type="datetimeFigureOut">
              <a:rPr lang="cs-CZ" smtClean="0"/>
              <a:pPr/>
              <a:t>17.11.2011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A77B93-C8A7-44E6-B271-60888A2DC064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37358350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B3F18-9832-4A4D-A819-91BEC5BAB5DF}" type="datetimeFigureOut">
              <a:rPr lang="cs-CZ" smtClean="0"/>
              <a:pPr/>
              <a:t>17.11.2011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A77B93-C8A7-44E6-B271-60888A2DC064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24507284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B3F18-9832-4A4D-A819-91BEC5BAB5DF}" type="datetimeFigureOut">
              <a:rPr lang="cs-CZ" smtClean="0"/>
              <a:pPr/>
              <a:t>17.11.2011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A77B93-C8A7-44E6-B271-60888A2DC064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34847843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B3F18-9832-4A4D-A819-91BEC5BAB5DF}" type="datetimeFigureOut">
              <a:rPr lang="cs-CZ" smtClean="0"/>
              <a:pPr/>
              <a:t>17.11.2011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A77B93-C8A7-44E6-B271-60888A2DC064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19972419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B3F18-9832-4A4D-A819-91BEC5BAB5DF}" type="datetimeFigureOut">
              <a:rPr lang="cs-CZ" smtClean="0"/>
              <a:pPr/>
              <a:t>17.11.2011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A77B93-C8A7-44E6-B271-60888A2DC064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996064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B3F18-9832-4A4D-A819-91BEC5BAB5DF}" type="datetimeFigureOut">
              <a:rPr lang="cs-CZ" smtClean="0"/>
              <a:pPr/>
              <a:t>17.11.2011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A77B93-C8A7-44E6-B271-60888A2DC064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13456502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B3F18-9832-4A4D-A819-91BEC5BAB5DF}" type="datetimeFigureOut">
              <a:rPr lang="cs-CZ" smtClean="0"/>
              <a:pPr/>
              <a:t>17.11.2011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A77B93-C8A7-44E6-B271-60888A2DC064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3394209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B3F18-9832-4A4D-A819-91BEC5BAB5DF}" type="datetimeFigureOut">
              <a:rPr lang="cs-CZ" smtClean="0"/>
              <a:pPr/>
              <a:t>17.11.2011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A77B93-C8A7-44E6-B271-60888A2DC064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21760387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4B3F18-9832-4A4D-A819-91BEC5BAB5DF}" type="datetimeFigureOut">
              <a:rPr lang="cs-CZ" smtClean="0"/>
              <a:pPr/>
              <a:t>17.11.2011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A77B93-C8A7-44E6-B271-60888A2DC064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42087205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iregistr.mpsv.cz/socreg/hledani_sluzby.do?sd=slu%C5%BEby+n%C3%A1sledn%C3%A9+p%C3%A9%C4%8De&amp;zak=Pardubick%C3%BD&amp;zaok=&amp;SUBSESSION_ID=1310566942424_8" TargetMode="External"/><Relationship Id="rId2" Type="http://schemas.openxmlformats.org/officeDocument/2006/relationships/hyperlink" Target="http://www.pdz.cz/hledate-pomoc.html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 smtClean="0"/>
              <a:t>Služby následné péče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9512" y="5733256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610527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Služby následné péče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jsou terénní služby poskytované osobám s chronickým </a:t>
            </a:r>
            <a:r>
              <a:rPr lang="cs-CZ" dirty="0" smtClean="0"/>
              <a:t>duševním onemocněním </a:t>
            </a:r>
            <a:r>
              <a:rPr lang="cs-CZ" dirty="0"/>
              <a:t>a osobám závislým na návykových látkách, které absolvovaly ústavní léčbu </a:t>
            </a:r>
            <a:r>
              <a:rPr lang="cs-CZ" dirty="0" smtClean="0"/>
              <a:t>ve zdravotnickém </a:t>
            </a:r>
            <a:r>
              <a:rPr lang="cs-CZ" dirty="0"/>
              <a:t>zařízení, absolvovaly ambulantní léčbu nebo se jí podrobují, nebo osobám, které </a:t>
            </a:r>
            <a:r>
              <a:rPr lang="cs-CZ" dirty="0" smtClean="0"/>
              <a:t>abstinují</a:t>
            </a:r>
            <a:endParaRPr lang="cs-CZ" dirty="0"/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7504" y="5805264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033149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Základní úkony následné péče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cs-CZ" dirty="0" smtClean="0"/>
              <a:t>a) sociálně terapeutické činnosti,</a:t>
            </a:r>
          </a:p>
          <a:p>
            <a:pPr>
              <a:buNone/>
            </a:pPr>
            <a:r>
              <a:rPr lang="cs-CZ" dirty="0" smtClean="0"/>
              <a:t>b) zprostředkování kontaktu se společenským prostředím,</a:t>
            </a:r>
          </a:p>
          <a:p>
            <a:pPr>
              <a:buNone/>
            </a:pPr>
            <a:r>
              <a:rPr lang="cs-CZ" dirty="0" smtClean="0"/>
              <a:t>c) pomoc při uplatňování práv, oprávněných zájmů a při obstarávání osobních záležitostí.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Cílová skupina osob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buFont typeface="Wingdings" pitchFamily="2" charset="2"/>
              <a:buChar char="Ø"/>
            </a:pPr>
            <a:r>
              <a:rPr lang="cs-CZ" dirty="0"/>
              <a:t>Osoby závislé na návykových </a:t>
            </a:r>
            <a:r>
              <a:rPr lang="cs-CZ" dirty="0" smtClean="0"/>
              <a:t>látkách</a:t>
            </a:r>
          </a:p>
          <a:p>
            <a:pPr lvl="0">
              <a:buFont typeface="Wingdings" pitchFamily="2" charset="2"/>
              <a:buChar char="Ø"/>
            </a:pPr>
            <a:r>
              <a:rPr lang="cs-CZ" dirty="0" smtClean="0"/>
              <a:t>Osoby </a:t>
            </a:r>
            <a:r>
              <a:rPr lang="cs-CZ" dirty="0"/>
              <a:t>ohrožené závislostí na návykových </a:t>
            </a:r>
            <a:r>
              <a:rPr lang="cs-CZ" dirty="0" smtClean="0"/>
              <a:t>látkách</a:t>
            </a:r>
          </a:p>
          <a:p>
            <a:pPr lvl="0">
              <a:buFont typeface="Wingdings" pitchFamily="2" charset="2"/>
              <a:buChar char="Ø"/>
            </a:pPr>
            <a:r>
              <a:rPr lang="cs-CZ" dirty="0" smtClean="0"/>
              <a:t>Osoby </a:t>
            </a:r>
            <a:r>
              <a:rPr lang="cs-CZ" dirty="0"/>
              <a:t>s chronickým duševním onemocněním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51520" y="5661248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213892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Úhrada za služby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 dirty="0" smtClean="0"/>
          </a:p>
          <a:p>
            <a:r>
              <a:rPr lang="cs-CZ" dirty="0" smtClean="0"/>
              <a:t>Služba </a:t>
            </a:r>
            <a:r>
              <a:rPr lang="cs-CZ" dirty="0"/>
              <a:t>je poskytována </a:t>
            </a:r>
            <a:r>
              <a:rPr lang="cs-CZ" dirty="0" smtClean="0"/>
              <a:t>bezplatně.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9512" y="5733256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153980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Příklad služby následné péče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b="1" dirty="0"/>
              <a:t>Péče o duševní zdraví, středisko </a:t>
            </a:r>
            <a:r>
              <a:rPr lang="cs-CZ" b="1" dirty="0" smtClean="0"/>
              <a:t>Chrudim</a:t>
            </a:r>
          </a:p>
          <a:p>
            <a:r>
              <a:rPr lang="cs-CZ" dirty="0" smtClean="0"/>
              <a:t>Cílem služby je pomáhat </a:t>
            </a:r>
            <a:r>
              <a:rPr lang="cs-CZ" dirty="0"/>
              <a:t>duševně nemocným lidem v zapojení do běžného </a:t>
            </a:r>
            <a:r>
              <a:rPr lang="cs-CZ" dirty="0" smtClean="0"/>
              <a:t>života.</a:t>
            </a:r>
          </a:p>
          <a:p>
            <a:r>
              <a:rPr lang="cs-CZ" dirty="0"/>
              <a:t>Spolupráce se zaměřuje hlavně na řešení problematických životních a finančních </a:t>
            </a:r>
            <a:r>
              <a:rPr lang="cs-CZ" dirty="0" smtClean="0"/>
              <a:t>situací.</a:t>
            </a:r>
          </a:p>
          <a:p>
            <a:r>
              <a:rPr lang="cs-CZ" dirty="0" smtClean="0"/>
              <a:t>Spolupráce </a:t>
            </a:r>
            <a:r>
              <a:rPr lang="cs-CZ" dirty="0"/>
              <a:t>trvá v průměru do deseti společných schůzek.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51520" y="5733256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447272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Oblasti pomoci – péče o duševní zdraví 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cs-CZ" b="1" dirty="0"/>
              <a:t>oblast bydlení </a:t>
            </a:r>
            <a:r>
              <a:rPr lang="cs-CZ" dirty="0"/>
              <a:t>– </a:t>
            </a:r>
            <a:r>
              <a:rPr lang="cs-CZ" dirty="0" smtClean="0"/>
              <a:t> </a:t>
            </a:r>
            <a:r>
              <a:rPr lang="cs-CZ" dirty="0"/>
              <a:t>zajištění chodu domácnosti </a:t>
            </a:r>
          </a:p>
          <a:p>
            <a:r>
              <a:rPr lang="cs-CZ" b="1" dirty="0"/>
              <a:t>oblast financí - </a:t>
            </a:r>
            <a:r>
              <a:rPr lang="cs-CZ" b="1" dirty="0" smtClean="0"/>
              <a:t> </a:t>
            </a:r>
            <a:r>
              <a:rPr lang="cs-CZ" dirty="0" smtClean="0"/>
              <a:t>soc. dávky, rozpočet dom.</a:t>
            </a:r>
          </a:p>
          <a:p>
            <a:r>
              <a:rPr lang="cs-CZ" b="1" dirty="0"/>
              <a:t>oblast volného času </a:t>
            </a:r>
            <a:endParaRPr lang="cs-CZ" dirty="0"/>
          </a:p>
          <a:p>
            <a:r>
              <a:rPr lang="cs-CZ" b="1" dirty="0"/>
              <a:t>oblast práce </a:t>
            </a:r>
            <a:r>
              <a:rPr lang="cs-CZ" dirty="0" smtClean="0"/>
              <a:t>– podpora </a:t>
            </a:r>
            <a:r>
              <a:rPr lang="cs-CZ" dirty="0"/>
              <a:t>při hledání </a:t>
            </a:r>
            <a:r>
              <a:rPr lang="cs-CZ" dirty="0" smtClean="0"/>
              <a:t>práce</a:t>
            </a:r>
          </a:p>
          <a:p>
            <a:pPr lvl="0"/>
            <a:r>
              <a:rPr lang="cs-CZ" b="1" dirty="0"/>
              <a:t>oblast zdraví -zacházení s nemocí </a:t>
            </a:r>
            <a:r>
              <a:rPr lang="cs-CZ" dirty="0"/>
              <a:t>a podání informací o nemoci a jejich </a:t>
            </a:r>
            <a:r>
              <a:rPr lang="cs-CZ" dirty="0" smtClean="0"/>
              <a:t>projevech </a:t>
            </a:r>
            <a:endParaRPr lang="cs-CZ" dirty="0"/>
          </a:p>
          <a:p>
            <a:r>
              <a:rPr lang="cs-CZ" b="1" dirty="0"/>
              <a:t>provázení při krizových situacích </a:t>
            </a:r>
            <a:r>
              <a:rPr lang="cs-CZ" dirty="0" smtClean="0"/>
              <a:t> 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51520" y="5805264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338781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Organizace v Chrudimi a okolí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b="1" dirty="0"/>
              <a:t>Péče o duševní zdraví, středisko Chrudim</a:t>
            </a:r>
            <a:r>
              <a:rPr lang="cs-CZ" dirty="0"/>
              <a:t>, Městský Park 274 </a:t>
            </a:r>
          </a:p>
          <a:p>
            <a:r>
              <a:rPr lang="cs-CZ" b="1" dirty="0"/>
              <a:t>Péče o duševní zdraví, region Pardubice</a:t>
            </a:r>
            <a:r>
              <a:rPr lang="cs-CZ" dirty="0"/>
              <a:t>, Bělehradská 389 </a:t>
            </a:r>
            <a:endParaRPr lang="cs-CZ" dirty="0" smtClean="0"/>
          </a:p>
          <a:p>
            <a:r>
              <a:rPr lang="cs-CZ" dirty="0" smtClean="0"/>
              <a:t>poskytují </a:t>
            </a:r>
            <a:r>
              <a:rPr lang="cs-CZ" dirty="0"/>
              <a:t>ambulantní služby osobám s chronickým onemocněním, od 19 do 80 </a:t>
            </a:r>
            <a:r>
              <a:rPr lang="cs-CZ" dirty="0" smtClean="0"/>
              <a:t>let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9512" y="5805264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8098400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Zdroje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dirty="0" smtClean="0"/>
              <a:t>Zákon č. 108/2006 Sb. O sociálních službách (§ 64), vyhláška č. 505/2006 Sb., (§ 29)</a:t>
            </a:r>
          </a:p>
          <a:p>
            <a:pPr lvl="0"/>
            <a:r>
              <a:rPr lang="cs-CZ" dirty="0" smtClean="0"/>
              <a:t>http://www.</a:t>
            </a:r>
            <a:r>
              <a:rPr lang="cs-CZ" dirty="0" err="1" smtClean="0"/>
              <a:t>mpsv.cz</a:t>
            </a:r>
            <a:r>
              <a:rPr lang="cs-CZ" dirty="0" smtClean="0"/>
              <a:t>/</a:t>
            </a:r>
            <a:r>
              <a:rPr lang="cs-CZ" dirty="0" err="1" smtClean="0"/>
              <a:t>cs</a:t>
            </a:r>
            <a:r>
              <a:rPr lang="cs-CZ" dirty="0" smtClean="0"/>
              <a:t>/9</a:t>
            </a:r>
          </a:p>
          <a:p>
            <a:pPr lvl="0"/>
            <a:r>
              <a:rPr lang="cs-CZ" u="sng" dirty="0" smtClean="0">
                <a:hlinkClick r:id="rId2"/>
              </a:rPr>
              <a:t>http://www.</a:t>
            </a:r>
            <a:r>
              <a:rPr lang="cs-CZ" u="sng" dirty="0" err="1" smtClean="0">
                <a:hlinkClick r:id="rId2"/>
              </a:rPr>
              <a:t>pdz.cz</a:t>
            </a:r>
            <a:r>
              <a:rPr lang="cs-CZ" u="sng" dirty="0" smtClean="0">
                <a:hlinkClick r:id="rId2"/>
              </a:rPr>
              <a:t>/</a:t>
            </a:r>
            <a:r>
              <a:rPr lang="cs-CZ" u="sng" dirty="0" err="1" smtClean="0">
                <a:hlinkClick r:id="rId2"/>
              </a:rPr>
              <a:t>hledate</a:t>
            </a:r>
            <a:r>
              <a:rPr lang="cs-CZ" u="sng" dirty="0" smtClean="0">
                <a:hlinkClick r:id="rId2"/>
              </a:rPr>
              <a:t>-pomoc.</a:t>
            </a:r>
            <a:r>
              <a:rPr lang="cs-CZ" u="sng" dirty="0" err="1" smtClean="0">
                <a:hlinkClick r:id="rId2"/>
              </a:rPr>
              <a:t>html</a:t>
            </a:r>
            <a:endParaRPr lang="cs-CZ" dirty="0" smtClean="0"/>
          </a:p>
          <a:p>
            <a:r>
              <a:rPr lang="cs-CZ" u="sng" dirty="0" smtClean="0">
                <a:hlinkClick r:id="rId3"/>
              </a:rPr>
              <a:t>http://iregistr.mpsv.cz/socreg/hledani_sluzby.do?sd=slu%C5%BEby+n%C3%A1sledn%C3%A9+p%C3%A9%C4%8De&amp;zak=Pardubick%C3%BD&amp;zaok=&amp;SUBSESSION_ID=1310566942424_8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260</Words>
  <Application>Microsoft Office PowerPoint</Application>
  <PresentationFormat>Předvádění na obrazovce (4:3)</PresentationFormat>
  <Paragraphs>35</Paragraphs>
  <Slides>9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9</vt:i4>
      </vt:variant>
    </vt:vector>
  </HeadingPairs>
  <TitlesOfParts>
    <vt:vector size="10" baseType="lpstr">
      <vt:lpstr>Motiv systému Office</vt:lpstr>
      <vt:lpstr>Služby následné péče</vt:lpstr>
      <vt:lpstr>Služby následné péče</vt:lpstr>
      <vt:lpstr>Základní úkony následné péče</vt:lpstr>
      <vt:lpstr>Cílová skupina osob</vt:lpstr>
      <vt:lpstr>Úhrada za služby</vt:lpstr>
      <vt:lpstr>Příklad služby následné péče</vt:lpstr>
      <vt:lpstr>Oblasti pomoci – péče o duševní zdraví </vt:lpstr>
      <vt:lpstr>Organizace v Chrudimi a okolí</vt:lpstr>
      <vt:lpstr>Zdroje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Služby následné péče</dc:title>
  <dc:creator>Pleskotova V</dc:creator>
  <cp:lastModifiedBy>Vilma</cp:lastModifiedBy>
  <cp:revision>3</cp:revision>
  <dcterms:created xsi:type="dcterms:W3CDTF">2011-07-13T16:32:28Z</dcterms:created>
  <dcterms:modified xsi:type="dcterms:W3CDTF">2011-11-17T16:48:26Z</dcterms:modified>
</cp:coreProperties>
</file>