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3427-2E86-455C-96E9-19E04138BFDB}" type="datetimeFigureOut">
              <a:rPr lang="cs-CZ" smtClean="0"/>
              <a:t>31.10.2011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6A3BB-C423-4F44-B2DA-8638C4DED961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3427-2E86-455C-96E9-19E04138BFDB}" type="datetimeFigureOut">
              <a:rPr lang="cs-CZ" smtClean="0"/>
              <a:t>31.10.2011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6A3BB-C423-4F44-B2DA-8638C4DED961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3427-2E86-455C-96E9-19E04138BFDB}" type="datetimeFigureOut">
              <a:rPr lang="cs-CZ" smtClean="0"/>
              <a:t>31.10.2011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6A3BB-C423-4F44-B2DA-8638C4DED961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3427-2E86-455C-96E9-19E04138BFDB}" type="datetimeFigureOut">
              <a:rPr lang="cs-CZ" smtClean="0"/>
              <a:t>31.10.2011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6A3BB-C423-4F44-B2DA-8638C4DED961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3427-2E86-455C-96E9-19E04138BFDB}" type="datetimeFigureOut">
              <a:rPr lang="cs-CZ" smtClean="0"/>
              <a:t>31.10.2011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6A3BB-C423-4F44-B2DA-8638C4DED961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3427-2E86-455C-96E9-19E04138BFDB}" type="datetimeFigureOut">
              <a:rPr lang="cs-CZ" smtClean="0"/>
              <a:t>31.10.2011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6A3BB-C423-4F44-B2DA-8638C4DED961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3427-2E86-455C-96E9-19E04138BFDB}" type="datetimeFigureOut">
              <a:rPr lang="cs-CZ" smtClean="0"/>
              <a:t>31.10.2011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6A3BB-C423-4F44-B2DA-8638C4DED961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3427-2E86-455C-96E9-19E04138BFDB}" type="datetimeFigureOut">
              <a:rPr lang="cs-CZ" smtClean="0"/>
              <a:t>31.10.2011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6A3BB-C423-4F44-B2DA-8638C4DED961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3427-2E86-455C-96E9-19E04138BFDB}" type="datetimeFigureOut">
              <a:rPr lang="cs-CZ" smtClean="0"/>
              <a:t>31.10.2011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6A3BB-C423-4F44-B2DA-8638C4DED961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3427-2E86-455C-96E9-19E04138BFDB}" type="datetimeFigureOut">
              <a:rPr lang="cs-CZ" smtClean="0"/>
              <a:t>31.10.2011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6A3BB-C423-4F44-B2DA-8638C4DED961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3427-2E86-455C-96E9-19E04138BFDB}" type="datetimeFigureOut">
              <a:rPr lang="cs-CZ" smtClean="0"/>
              <a:t>31.10.2011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6A3BB-C423-4F44-B2DA-8638C4DED961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483427-2E86-455C-96E9-19E04138BFDB}" type="datetimeFigureOut">
              <a:rPr lang="cs-CZ" smtClean="0"/>
              <a:t>31.10.2011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96A3BB-C423-4F44-B2DA-8638C4DED961}" type="slidenum">
              <a:rPr lang="cs-CZ" smtClean="0"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Kvalifikace pracovníka v sociálních službách a sociálního pracovníka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Pracovník v sociálních službách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Vykonává 3 druhy činností</a:t>
            </a:r>
          </a:p>
          <a:p>
            <a:pPr>
              <a:buFont typeface="Wingdings" pitchFamily="2" charset="2"/>
              <a:buChar char="ü"/>
            </a:pPr>
            <a:endParaRPr lang="cs-CZ" dirty="0"/>
          </a:p>
          <a:p>
            <a:pPr>
              <a:buFont typeface="Wingdings" pitchFamily="2" charset="2"/>
              <a:buChar char="ü"/>
            </a:pPr>
            <a:r>
              <a:rPr lang="cs-CZ" dirty="0" smtClean="0"/>
              <a:t>Přímá obslužná péče</a:t>
            </a:r>
          </a:p>
          <a:p>
            <a:pPr>
              <a:buFont typeface="Wingdings" pitchFamily="2" charset="2"/>
              <a:buChar char="ü"/>
            </a:pPr>
            <a:r>
              <a:rPr lang="cs-CZ" dirty="0" smtClean="0"/>
              <a:t>Základní výchovná nepedagogická činnost</a:t>
            </a:r>
          </a:p>
          <a:p>
            <a:pPr>
              <a:buFont typeface="Wingdings" pitchFamily="2" charset="2"/>
              <a:buChar char="ü"/>
            </a:pPr>
            <a:r>
              <a:rPr lang="cs-CZ" dirty="0" smtClean="0"/>
              <a:t>Pečovatelská činnost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Přímá obslužná péče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cs-CZ" dirty="0"/>
              <a:t>Nácvik jednoduchých dovedností</a:t>
            </a:r>
          </a:p>
          <a:p>
            <a:pPr lvl="0"/>
            <a:r>
              <a:rPr lang="cs-CZ" dirty="0"/>
              <a:t>Pomoc při osobní hygieně a oblékání</a:t>
            </a:r>
          </a:p>
          <a:p>
            <a:pPr lvl="0"/>
            <a:r>
              <a:rPr lang="cs-CZ" dirty="0"/>
              <a:t>Při manipulaci s přístroji, pomůckami, prádlem</a:t>
            </a:r>
          </a:p>
          <a:p>
            <a:pPr lvl="0"/>
            <a:r>
              <a:rPr lang="cs-CZ" dirty="0"/>
              <a:t>Udržování čistoty a osobní hygieny</a:t>
            </a:r>
          </a:p>
          <a:p>
            <a:pPr lvl="0"/>
            <a:r>
              <a:rPr lang="cs-CZ" dirty="0"/>
              <a:t>Podpora soběstačnosti</a:t>
            </a:r>
          </a:p>
          <a:p>
            <a:pPr lvl="0"/>
            <a:r>
              <a:rPr lang="cs-CZ" dirty="0"/>
              <a:t>Posilování životní aktivizace</a:t>
            </a:r>
          </a:p>
          <a:p>
            <a:pPr lvl="0"/>
            <a:r>
              <a:rPr lang="cs-CZ" dirty="0"/>
              <a:t>Vytváření základních </a:t>
            </a:r>
            <a:r>
              <a:rPr lang="cs-CZ" dirty="0" err="1" smtClean="0"/>
              <a:t>soc</a:t>
            </a:r>
            <a:r>
              <a:rPr lang="cs-CZ" dirty="0" smtClean="0"/>
              <a:t>. </a:t>
            </a:r>
            <a:r>
              <a:rPr lang="cs-CZ" dirty="0"/>
              <a:t>a </a:t>
            </a:r>
            <a:r>
              <a:rPr lang="cs-CZ" dirty="0" smtClean="0"/>
              <a:t>spol. </a:t>
            </a:r>
            <a:r>
              <a:rPr lang="cs-CZ" dirty="0"/>
              <a:t>kontaktů</a:t>
            </a:r>
          </a:p>
          <a:p>
            <a:pPr lvl="0"/>
            <a:r>
              <a:rPr lang="cs-CZ" dirty="0"/>
              <a:t>Uspokojování psychosociálních potřeb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Základní výchovná nepedagogická činnost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cs-CZ" dirty="0"/>
              <a:t>Prohlubování a upevňování základních hygienických a společenských návyků</a:t>
            </a:r>
          </a:p>
          <a:p>
            <a:pPr lvl="0"/>
            <a:r>
              <a:rPr lang="cs-CZ" dirty="0"/>
              <a:t>Působení na vytváření a rozvíjení pracovních návyků manuální zručnosti a pracovní aktivity</a:t>
            </a:r>
          </a:p>
          <a:p>
            <a:pPr lvl="0"/>
            <a:r>
              <a:rPr lang="cs-CZ" dirty="0"/>
              <a:t>Provádění volnočasových aktivit zaměřených na rozvíjení osobnosti, zájmů, znalostí a tvořivých schopností formou </a:t>
            </a:r>
            <a:r>
              <a:rPr lang="cs-CZ" dirty="0" err="1" smtClean="0"/>
              <a:t>vv</a:t>
            </a:r>
            <a:r>
              <a:rPr lang="cs-CZ" dirty="0" smtClean="0"/>
              <a:t>, </a:t>
            </a:r>
            <a:r>
              <a:rPr lang="cs-CZ" dirty="0" err="1" smtClean="0"/>
              <a:t>hv</a:t>
            </a:r>
            <a:r>
              <a:rPr lang="cs-CZ" dirty="0" smtClean="0"/>
              <a:t> a </a:t>
            </a:r>
            <a:r>
              <a:rPr lang="cs-CZ" dirty="0"/>
              <a:t>pohybové výchovy</a:t>
            </a:r>
          </a:p>
          <a:p>
            <a:pPr lvl="0"/>
            <a:r>
              <a:rPr lang="cs-CZ" dirty="0"/>
              <a:t>Zabezpečování zájmové a kulturní činnosti </a:t>
            </a:r>
          </a:p>
          <a:p>
            <a:pPr lvl="0"/>
            <a:r>
              <a:rPr lang="cs-CZ" dirty="0"/>
              <a:t>Provádění osobní asistence</a:t>
            </a:r>
          </a:p>
          <a:p>
            <a:pPr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Pečovatelská činnost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cs-CZ" dirty="0"/>
              <a:t>Vykonávání prací spojených s přímým stykem s osobami s fyzickými a psychickými obtížemi</a:t>
            </a:r>
          </a:p>
          <a:p>
            <a:pPr lvl="0"/>
            <a:r>
              <a:rPr lang="cs-CZ" dirty="0"/>
              <a:t>Komplexní péče o jejich domácnost</a:t>
            </a:r>
          </a:p>
          <a:p>
            <a:pPr lvl="0"/>
            <a:r>
              <a:rPr lang="cs-CZ" dirty="0"/>
              <a:t>Zajišťování sociální pomoci</a:t>
            </a:r>
          </a:p>
          <a:p>
            <a:pPr lvl="0"/>
            <a:r>
              <a:rPr lang="cs-CZ" dirty="0"/>
              <a:t>Provádění </a:t>
            </a:r>
            <a:r>
              <a:rPr lang="cs-CZ" dirty="0" smtClean="0"/>
              <a:t>sociálního </a:t>
            </a:r>
            <a:r>
              <a:rPr lang="cs-CZ" dirty="0"/>
              <a:t>depistáží pod vedením </a:t>
            </a:r>
            <a:r>
              <a:rPr lang="cs-CZ" dirty="0" smtClean="0"/>
              <a:t>sociálního </a:t>
            </a:r>
            <a:r>
              <a:rPr lang="cs-CZ" dirty="0"/>
              <a:t>pracovníka</a:t>
            </a:r>
          </a:p>
          <a:p>
            <a:pPr lvl="0"/>
            <a:r>
              <a:rPr lang="cs-CZ" dirty="0"/>
              <a:t>Poskytování pomoci při vytváření sociálních a společenských kontaktů a psychické aktivizaci</a:t>
            </a:r>
          </a:p>
          <a:p>
            <a:pPr lvl="0"/>
            <a:r>
              <a:rPr lang="cs-CZ" dirty="0"/>
              <a:t>Organizační zabezpečování a komplexní koordinování pečovatelské činnosti</a:t>
            </a:r>
          </a:p>
          <a:p>
            <a:pPr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Podmínky pro výkon činnosti pracovníka v sociálních službách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endParaRPr lang="cs-CZ" dirty="0" smtClean="0"/>
          </a:p>
          <a:p>
            <a:pPr lvl="0"/>
            <a:r>
              <a:rPr lang="cs-CZ" dirty="0" smtClean="0"/>
              <a:t>Odborná </a:t>
            </a:r>
            <a:r>
              <a:rPr lang="cs-CZ" dirty="0"/>
              <a:t>způsobilost</a:t>
            </a:r>
          </a:p>
          <a:p>
            <a:pPr lvl="0"/>
            <a:endParaRPr lang="cs-CZ" dirty="0" smtClean="0"/>
          </a:p>
          <a:p>
            <a:pPr lvl="0"/>
            <a:r>
              <a:rPr lang="cs-CZ" dirty="0" smtClean="0"/>
              <a:t>Bezúhonnost</a:t>
            </a:r>
            <a:endParaRPr lang="cs-CZ" dirty="0"/>
          </a:p>
          <a:p>
            <a:pPr lvl="0"/>
            <a:endParaRPr lang="cs-CZ" dirty="0" smtClean="0"/>
          </a:p>
          <a:p>
            <a:pPr lvl="0"/>
            <a:r>
              <a:rPr lang="cs-CZ" dirty="0" smtClean="0"/>
              <a:t>Zdravotní </a:t>
            </a:r>
            <a:r>
              <a:rPr lang="cs-CZ" dirty="0"/>
              <a:t>způsobilost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Odborná způsobilost – pracovník v sociálních službách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Přímá obslužná péče – </a:t>
            </a:r>
            <a:r>
              <a:rPr lang="cs-CZ" dirty="0" smtClean="0"/>
              <a:t>ZŠ, SŠ (kurs 150 hodin)</a:t>
            </a:r>
            <a:endParaRPr lang="cs-CZ" dirty="0"/>
          </a:p>
          <a:p>
            <a:r>
              <a:rPr lang="cs-CZ" dirty="0"/>
              <a:t>Základní výchovné nepedagogické činnosti – </a:t>
            </a:r>
            <a:r>
              <a:rPr lang="cs-CZ" dirty="0" smtClean="0"/>
              <a:t>SŠ, SOŠ (kurs 200 hodin)</a:t>
            </a:r>
            <a:endParaRPr lang="cs-CZ" dirty="0"/>
          </a:p>
          <a:p>
            <a:r>
              <a:rPr lang="cs-CZ" dirty="0"/>
              <a:t>Pečovatelská činnost – ZŠ, SŠ, SOŠ nebo VOŠ</a:t>
            </a:r>
          </a:p>
          <a:p>
            <a:r>
              <a:rPr lang="cs-CZ" dirty="0"/>
              <a:t>Odborná způsobilost je plně naplněná vystudováním oboru sociální péče – </a:t>
            </a:r>
            <a:r>
              <a:rPr lang="cs-CZ" dirty="0" smtClean="0"/>
              <a:t>sociální </a:t>
            </a:r>
            <a:r>
              <a:rPr lang="cs-CZ" dirty="0"/>
              <a:t>činnost.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Sociální pracovník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cs-CZ" dirty="0" smtClean="0"/>
              <a:t>Příklady činností:</a:t>
            </a:r>
          </a:p>
          <a:p>
            <a:pPr lvl="0">
              <a:buFont typeface="Wingdings" pitchFamily="2" charset="2"/>
              <a:buChar char="Ø"/>
            </a:pPr>
            <a:r>
              <a:rPr lang="cs-CZ" dirty="0"/>
              <a:t>vykonává sociální šetření </a:t>
            </a:r>
            <a:endParaRPr lang="cs-CZ" dirty="0" smtClean="0"/>
          </a:p>
          <a:p>
            <a:pPr lvl="0">
              <a:buFont typeface="Wingdings" pitchFamily="2" charset="2"/>
              <a:buChar char="Ø"/>
            </a:pPr>
            <a:r>
              <a:rPr lang="cs-CZ" dirty="0" smtClean="0"/>
              <a:t>zabezpečuje </a:t>
            </a:r>
            <a:r>
              <a:rPr lang="cs-CZ" dirty="0"/>
              <a:t>sociální agendy včetně řešení sociálně právních problémů </a:t>
            </a:r>
            <a:endParaRPr lang="cs-CZ" dirty="0" smtClean="0"/>
          </a:p>
          <a:p>
            <a:pPr lvl="0">
              <a:buFont typeface="Wingdings" pitchFamily="2" charset="2"/>
              <a:buChar char="Ø"/>
            </a:pPr>
            <a:r>
              <a:rPr lang="cs-CZ" dirty="0" smtClean="0"/>
              <a:t>vykonává </a:t>
            </a:r>
            <a:r>
              <a:rPr lang="cs-CZ" dirty="0"/>
              <a:t>analytickou, metodickou a koncepční činnost v sociální </a:t>
            </a:r>
            <a:r>
              <a:rPr lang="cs-CZ" dirty="0" smtClean="0"/>
              <a:t>oblasti</a:t>
            </a:r>
          </a:p>
          <a:p>
            <a:pPr lvl="0">
              <a:buFont typeface="Wingdings" pitchFamily="2" charset="2"/>
              <a:buChar char="Ø"/>
            </a:pPr>
            <a:r>
              <a:rPr lang="cs-CZ" dirty="0" smtClean="0"/>
              <a:t>depistážní činnost</a:t>
            </a:r>
          </a:p>
          <a:p>
            <a:pPr lvl="0">
              <a:buFont typeface="Wingdings" pitchFamily="2" charset="2"/>
              <a:buChar char="Ø"/>
            </a:pPr>
            <a:r>
              <a:rPr lang="cs-CZ" dirty="0" smtClean="0"/>
              <a:t>poskytování </a:t>
            </a:r>
            <a:r>
              <a:rPr lang="cs-CZ" dirty="0"/>
              <a:t>krizové </a:t>
            </a:r>
            <a:r>
              <a:rPr lang="cs-CZ" dirty="0" smtClean="0"/>
              <a:t>pomoci</a:t>
            </a:r>
          </a:p>
          <a:p>
            <a:pPr lvl="0">
              <a:buFont typeface="Wingdings" pitchFamily="2" charset="2"/>
              <a:buChar char="Ø"/>
            </a:pPr>
            <a:r>
              <a:rPr lang="cs-CZ" dirty="0" smtClean="0"/>
              <a:t>sociální </a:t>
            </a:r>
            <a:r>
              <a:rPr lang="cs-CZ" dirty="0"/>
              <a:t>poradenství a sociální </a:t>
            </a:r>
            <a:r>
              <a:rPr lang="cs-CZ" dirty="0" smtClean="0"/>
              <a:t>rehabilitace</a:t>
            </a:r>
          </a:p>
          <a:p>
            <a:pPr lvl="0">
              <a:buFont typeface="Wingdings" pitchFamily="2" charset="2"/>
              <a:buChar char="Ø"/>
            </a:pPr>
            <a:r>
              <a:rPr lang="cs-CZ" dirty="0" smtClean="0"/>
              <a:t>koordinace </a:t>
            </a:r>
            <a:r>
              <a:rPr lang="cs-CZ" dirty="0"/>
              <a:t>sociálních služeb u klienta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Podmínky pro výkon činnosti sociálního pracovníka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endParaRPr lang="cs-CZ" dirty="0" smtClean="0"/>
          </a:p>
          <a:p>
            <a:pPr lvl="0"/>
            <a:r>
              <a:rPr lang="cs-CZ" dirty="0" smtClean="0"/>
              <a:t>Bezúhonnost</a:t>
            </a:r>
            <a:endParaRPr lang="cs-CZ" dirty="0"/>
          </a:p>
          <a:p>
            <a:pPr lvl="0"/>
            <a:endParaRPr lang="cs-CZ" dirty="0" smtClean="0"/>
          </a:p>
          <a:p>
            <a:pPr lvl="0"/>
            <a:r>
              <a:rPr lang="cs-CZ" dirty="0" smtClean="0"/>
              <a:t>Zdravotní </a:t>
            </a:r>
            <a:r>
              <a:rPr lang="cs-CZ" dirty="0"/>
              <a:t>způsobilost</a:t>
            </a:r>
          </a:p>
          <a:p>
            <a:pPr lvl="0"/>
            <a:endParaRPr lang="cs-CZ" dirty="0" smtClean="0"/>
          </a:p>
          <a:p>
            <a:pPr lvl="0"/>
            <a:r>
              <a:rPr lang="cs-CZ" dirty="0" smtClean="0"/>
              <a:t>Odborná </a:t>
            </a:r>
            <a:r>
              <a:rPr lang="cs-CZ" dirty="0"/>
              <a:t>způsobilost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Odborná způsobilost – sociální pracovník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Získává na VŠ nebo VOŠ sociálního zaměření</a:t>
            </a:r>
          </a:p>
          <a:p>
            <a:r>
              <a:rPr lang="cs-CZ" dirty="0"/>
              <a:t>V případě, že osoba pracuje jako sociální pracovník a nemá příslušné vzdělání, musí si jej doplnit do 5 let. </a:t>
            </a:r>
          </a:p>
          <a:p>
            <a:r>
              <a:rPr lang="cs-CZ" dirty="0" smtClean="0"/>
              <a:t>Některé organizace vyžadují interními předpisy další vzdělání – kursy, výcviky</a:t>
            </a:r>
          </a:p>
          <a:p>
            <a:pPr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Možné pracovní zařazení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 smtClean="0"/>
          </a:p>
          <a:p>
            <a:r>
              <a:rPr lang="cs-CZ" dirty="0" smtClean="0"/>
              <a:t>Pracovník </a:t>
            </a:r>
            <a:r>
              <a:rPr lang="cs-CZ" dirty="0"/>
              <a:t>v sociálních službách → pečovatelka, osobní asistent</a:t>
            </a:r>
          </a:p>
          <a:p>
            <a:endParaRPr lang="cs-CZ" dirty="0" smtClean="0"/>
          </a:p>
          <a:p>
            <a:r>
              <a:rPr lang="cs-CZ" dirty="0" smtClean="0"/>
              <a:t>Sociální </a:t>
            </a:r>
            <a:r>
              <a:rPr lang="cs-CZ" dirty="0"/>
              <a:t>pracovník → sociální kurátor, </a:t>
            </a:r>
            <a:r>
              <a:rPr lang="cs-CZ" dirty="0" err="1"/>
              <a:t>streetworker</a:t>
            </a:r>
            <a:r>
              <a:rPr lang="cs-CZ" dirty="0"/>
              <a:t> 	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Zdroje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Matoušek Oldřich, Sociální služby, Portál, Praha, 2007	 </a:t>
            </a:r>
          </a:p>
          <a:p>
            <a:r>
              <a:rPr lang="cs-CZ" dirty="0"/>
              <a:t>Zákon č. 108/2006 Sb. O sociálních službách ve znění pozdějších </a:t>
            </a:r>
            <a:r>
              <a:rPr lang="cs-CZ" dirty="0" smtClean="0"/>
              <a:t>předpisů</a:t>
            </a:r>
            <a:endParaRPr lang="cs-CZ" dirty="0"/>
          </a:p>
          <a:p>
            <a:r>
              <a:rPr lang="cs-CZ" dirty="0"/>
              <a:t>Vyhláška č. 505/2006 Sb. O sociálních službách ve znění pozdějších předpisů</a:t>
            </a:r>
          </a:p>
          <a:p>
            <a:pPr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249</Words>
  <Application>Microsoft Office PowerPoint</Application>
  <PresentationFormat>Předvádění na obrazovce (4:3)</PresentationFormat>
  <Paragraphs>70</Paragraphs>
  <Slides>12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12</vt:i4>
      </vt:variant>
    </vt:vector>
  </HeadingPairs>
  <TitlesOfParts>
    <vt:vector size="13" baseType="lpstr">
      <vt:lpstr>Motiv sady Office</vt:lpstr>
      <vt:lpstr>Kvalifikace pracovníka v sociálních službách a sociálního pracovníka</vt:lpstr>
      <vt:lpstr>Pracovník v sociálních službách</vt:lpstr>
      <vt:lpstr>Přímá obslužná péče</vt:lpstr>
      <vt:lpstr>Základní výchovná nepedagogická činnost</vt:lpstr>
      <vt:lpstr>Pečovatelská činnost</vt:lpstr>
      <vt:lpstr>Podmínky pro výkon činnosti pracovníka v sociálních službách</vt:lpstr>
      <vt:lpstr>Odborná způsobilost – pracovník v sociálních službách</vt:lpstr>
      <vt:lpstr>Sociální pracovník</vt:lpstr>
      <vt:lpstr>Podmínky pro výkon činnosti sociálního pracovníka</vt:lpstr>
      <vt:lpstr>Odborná způsobilost – sociální pracovník</vt:lpstr>
      <vt:lpstr>Možné pracovní zařazení</vt:lpstr>
      <vt:lpstr>Zdroje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Kvalifikace pracovníka v sociálních službách a sociálního pracovníka</dc:title>
  <dc:creator>Vilma</dc:creator>
  <cp:lastModifiedBy>Vilma</cp:lastModifiedBy>
  <cp:revision>3</cp:revision>
  <dcterms:created xsi:type="dcterms:W3CDTF">2011-10-31T16:15:40Z</dcterms:created>
  <dcterms:modified xsi:type="dcterms:W3CDTF">2011-10-31T16:36:45Z</dcterms:modified>
</cp:coreProperties>
</file>