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5" r:id="rId21"/>
    <p:sldId id="276" r:id="rId22"/>
    <p:sldId id="277" r:id="rId23"/>
    <p:sldId id="278" r:id="rId24"/>
    <p:sldId id="281" r:id="rId25"/>
    <p:sldId id="282" r:id="rId26"/>
    <p:sldId id="284" r:id="rId27"/>
    <p:sldId id="283" r:id="rId28"/>
    <p:sldId id="279" r:id="rId2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065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5718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612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683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7372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01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265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4475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9509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9754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789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03E99-3B83-4F44-B926-A572F76BA6C8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B0CE9-9A07-4ECB-B5C5-A10BF90E8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2436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portal.mpsv.cz/" TargetMode="External"/><Relationship Id="rId2" Type="http://schemas.openxmlformats.org/officeDocument/2006/relationships/hyperlink" Target="http://www.czso.cz/xe/redakce.nsf/i/nezamestnanost_v_pardubickem_kraji_k_31_breznu_201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cs-CZ" dirty="0" smtClean="0"/>
              <a:t>Sociální péče o nezaměstnané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4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cs-CZ" dirty="0" smtClean="0"/>
              <a:t>Tuto problematiku řeší: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Zákon o zaměstnanosti 435/2004 Sb. ve znění pozdějších předpisů.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429000"/>
            <a:ext cx="1019175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5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cs-CZ" dirty="0" smtClean="0"/>
              <a:t>Nezaměstnanost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lvl="0"/>
            <a:r>
              <a:rPr lang="cs-CZ" dirty="0"/>
              <a:t>stav, kdy dochází k nerovnováze na trhu práce, poptávka po pracovních místech je vyšší než nabídka práce</a:t>
            </a:r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73016"/>
            <a:ext cx="438150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cs-CZ" b="1" dirty="0"/>
              <a:t>Nezaměstnaný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lvl="0"/>
            <a:r>
              <a:rPr lang="cs-CZ" dirty="0"/>
              <a:t>člověk, který chce pracovat, je schopen pracovat, ale nemá práci</a:t>
            </a:r>
          </a:p>
          <a:p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63041"/>
            <a:ext cx="4479454" cy="327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cs-CZ" b="1" dirty="0"/>
              <a:t>Uchazeč o zaměstnání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/>
              <a:t>občan, který není v </a:t>
            </a:r>
            <a:r>
              <a:rPr lang="cs-CZ" dirty="0" smtClean="0"/>
              <a:t>pracovním poměru nebo </a:t>
            </a:r>
            <a:r>
              <a:rPr lang="cs-CZ" dirty="0"/>
              <a:t>obdobném vztahu, ani nevykonává samostatnou výdělečnou činnost, ani se nepřipravuje soustavně na povolání a který se osobně u </a:t>
            </a:r>
            <a:r>
              <a:rPr lang="cs-CZ" dirty="0" smtClean="0"/>
              <a:t>úřadu práce uchází </a:t>
            </a:r>
            <a:r>
              <a:rPr lang="cs-CZ" dirty="0"/>
              <a:t>na základě písemné žádosti o zprostředkování zaměstnání; žádost s občanem sepíše úřad práce.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3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cs-CZ" b="1" dirty="0"/>
              <a:t>Zájemce o zaměstnání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dirty="0"/>
              <a:t>občan, který je v pracovním nebo obdobném vztahu nebo vykonává samostatnou výdělečnou činnost a má zájem o jiné zaměstnání.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5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cs-CZ" b="1" dirty="0"/>
              <a:t>„Falešně“ nezaměstnaný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lvl="0"/>
            <a:r>
              <a:rPr lang="cs-CZ" dirty="0"/>
              <a:t>je registrovaný na úřadu práce, ale pracovat nechce (pracuje na černo, nechá se živit rodinou)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4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Druhy </a:t>
            </a:r>
            <a:r>
              <a:rPr lang="cs-CZ" b="1" dirty="0" smtClean="0"/>
              <a:t>nezaměstnanosti - </a:t>
            </a:r>
            <a:r>
              <a:rPr lang="cs-CZ" dirty="0"/>
              <a:t>d</a:t>
            </a:r>
            <a:r>
              <a:rPr lang="cs-CZ" dirty="0" smtClean="0"/>
              <a:t>le </a:t>
            </a:r>
            <a:r>
              <a:rPr lang="cs-CZ" dirty="0"/>
              <a:t>dobrovolnosti rozhodnutí: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b="1" dirty="0" smtClean="0"/>
              <a:t>Dobrovolná</a:t>
            </a:r>
            <a:r>
              <a:rPr lang="cs-CZ" dirty="0" smtClean="0"/>
              <a:t> </a:t>
            </a:r>
            <a:r>
              <a:rPr lang="cs-CZ" dirty="0"/>
              <a:t>– nechce být zaměstnán </a:t>
            </a:r>
            <a:endParaRPr lang="cs-CZ" dirty="0" smtClean="0"/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b="1" dirty="0"/>
              <a:t>Nedobrovolná</a:t>
            </a:r>
            <a:r>
              <a:rPr lang="cs-CZ" dirty="0"/>
              <a:t> – chce být zaměstnán, ale nemůže sehnat práci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6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Druhy nezaměstnanosti </a:t>
            </a:r>
            <a:r>
              <a:rPr lang="cs-CZ" b="1" dirty="0" smtClean="0"/>
              <a:t>- </a:t>
            </a:r>
            <a:r>
              <a:rPr lang="cs-CZ" dirty="0"/>
              <a:t>d</a:t>
            </a:r>
            <a:r>
              <a:rPr lang="cs-CZ" dirty="0" smtClean="0"/>
              <a:t>le </a:t>
            </a:r>
            <a:r>
              <a:rPr lang="cs-CZ" dirty="0"/>
              <a:t>zjevnosti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b="1" dirty="0" smtClean="0"/>
              <a:t>Zjevná</a:t>
            </a:r>
            <a:r>
              <a:rPr lang="cs-CZ" dirty="0" smtClean="0"/>
              <a:t> </a:t>
            </a:r>
            <a:r>
              <a:rPr lang="cs-CZ" dirty="0"/>
              <a:t>– je nezaměstnaný</a:t>
            </a:r>
          </a:p>
          <a:p>
            <a:pPr lvl="0"/>
            <a:r>
              <a:rPr lang="cs-CZ" b="1" dirty="0"/>
              <a:t>Skrytá</a:t>
            </a:r>
            <a:r>
              <a:rPr lang="cs-CZ" dirty="0"/>
              <a:t> – osoby zaměstnané nedobrovolně na kratší úvazek, lidé, kteří šli raději na školu (pořídili si dítě), protože věděli, že neseženou práci……</a:t>
            </a:r>
          </a:p>
          <a:p>
            <a:r>
              <a:rPr lang="cs-CZ" b="1" dirty="0" smtClean="0"/>
              <a:t>Nepravá</a:t>
            </a:r>
            <a:r>
              <a:rPr lang="cs-CZ" dirty="0" smtClean="0"/>
              <a:t> </a:t>
            </a:r>
            <a:r>
              <a:rPr lang="cs-CZ" dirty="0"/>
              <a:t>– je registrovaný na úřadu práce, ale načerno pracuje (pobírá dávky neoprávněně)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Druhy </a:t>
            </a:r>
            <a:r>
              <a:rPr lang="cs-CZ" b="1" dirty="0" smtClean="0"/>
              <a:t>nezaměstnanosti – dle délky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lvl="0"/>
            <a:r>
              <a:rPr lang="cs-CZ" b="1" dirty="0"/>
              <a:t>Krátkodobá</a:t>
            </a:r>
            <a:r>
              <a:rPr lang="cs-CZ" dirty="0"/>
              <a:t> – do jednoho </a:t>
            </a:r>
            <a:r>
              <a:rPr lang="cs-CZ" dirty="0" smtClean="0"/>
              <a:t>roku</a:t>
            </a:r>
          </a:p>
          <a:p>
            <a:pPr lvl="0"/>
            <a:endParaRPr lang="cs-CZ" dirty="0"/>
          </a:p>
          <a:p>
            <a:pPr lvl="0"/>
            <a:r>
              <a:rPr lang="cs-CZ" b="1" dirty="0"/>
              <a:t>Dlouhodobá</a:t>
            </a:r>
            <a:r>
              <a:rPr lang="cs-CZ" dirty="0"/>
              <a:t> –nad jeden rok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2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Druhy nezaměstnanosti </a:t>
            </a:r>
            <a:r>
              <a:rPr lang="cs-CZ" b="1" dirty="0" smtClean="0"/>
              <a:t>- </a:t>
            </a:r>
            <a:r>
              <a:rPr lang="cs-CZ" dirty="0"/>
              <a:t>d</a:t>
            </a:r>
            <a:r>
              <a:rPr lang="cs-CZ" dirty="0" smtClean="0"/>
              <a:t>le </a:t>
            </a:r>
            <a:r>
              <a:rPr lang="cs-CZ" dirty="0"/>
              <a:t>ekonomického pohledu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cs-CZ" b="1" dirty="0" smtClean="0"/>
              <a:t>frikční</a:t>
            </a:r>
            <a:r>
              <a:rPr lang="cs-CZ" dirty="0" smtClean="0"/>
              <a:t> </a:t>
            </a:r>
            <a:r>
              <a:rPr lang="cs-CZ" dirty="0"/>
              <a:t>– krátkodobá, přechodný charakter, považována za dobrovolnou, čl. mění pracovní místo, ale nalezení místa, který by chtěl, delší dobu trvá (lidé mezi dvěma zaměstnáními)</a:t>
            </a:r>
          </a:p>
          <a:p>
            <a:r>
              <a:rPr lang="cs-CZ" b="1" dirty="0" smtClean="0"/>
              <a:t>strukturální</a:t>
            </a:r>
            <a:r>
              <a:rPr lang="cs-CZ" dirty="0" smtClean="0"/>
              <a:t> </a:t>
            </a:r>
            <a:r>
              <a:rPr lang="cs-CZ" dirty="0"/>
              <a:t>– řada pracovníků ztrácí své zaměstnání díky rozpadu neefektivních podniků a rušení celých starých odvětví (hornictví), osobnost a kvalifikace propuštěných osob neodpovídá požadavkům na nová pracovní místa, požadovány jsou nové profese, jiná kvalifikace, tito pracovníci se obtížně přizpůsobují – dlouhodobá nezaměstnanost, řešení: </a:t>
            </a:r>
            <a:r>
              <a:rPr lang="cs-CZ" dirty="0" smtClean="0"/>
              <a:t>rekvalifikace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8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1600200"/>
            <a:ext cx="7762056" cy="4525963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/>
              <a:t>3. </a:t>
            </a:r>
            <a:r>
              <a:rPr lang="cs-CZ" b="1" dirty="0"/>
              <a:t>cyklická</a:t>
            </a:r>
            <a:r>
              <a:rPr lang="cs-CZ" dirty="0"/>
              <a:t> – souvisí s vývojem ekonomiky dané země, dlouhodobá, málo míst</a:t>
            </a:r>
          </a:p>
          <a:p>
            <a:r>
              <a:rPr lang="cs-CZ" dirty="0"/>
              <a:t>4. </a:t>
            </a:r>
            <a:r>
              <a:rPr lang="cs-CZ" b="1" dirty="0"/>
              <a:t>sezónní </a:t>
            </a:r>
            <a:r>
              <a:rPr lang="cs-CZ" dirty="0"/>
              <a:t>– spojena s přírodním cyklem (služby spojené s turistikou)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2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cs-CZ" b="1" dirty="0"/>
              <a:t>Výpočet míry </a:t>
            </a:r>
            <a:r>
              <a:rPr lang="cs-CZ" b="1" dirty="0" smtClean="0"/>
              <a:t>nezaměstnanosti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počet </a:t>
            </a:r>
            <a:r>
              <a:rPr lang="cs-CZ" dirty="0"/>
              <a:t>nezaměstnaných</a:t>
            </a:r>
          </a:p>
          <a:p>
            <a:pPr marL="0" indent="0">
              <a:buNone/>
            </a:pPr>
            <a:r>
              <a:rPr lang="cs-CZ" dirty="0" smtClean="0"/>
              <a:t>--------------------------------  </a:t>
            </a:r>
            <a:r>
              <a:rPr lang="cs-CZ" dirty="0"/>
              <a:t>x 100 = míra nez. (v %)</a:t>
            </a:r>
          </a:p>
          <a:p>
            <a:pPr marL="0" indent="0">
              <a:buNone/>
            </a:pPr>
            <a:r>
              <a:rPr lang="cs-CZ" dirty="0" smtClean="0"/>
              <a:t>Počet </a:t>
            </a:r>
            <a:r>
              <a:rPr lang="cs-CZ" dirty="0"/>
              <a:t>ekonomicky aktivních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5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Míra nezaměstnanosti v Pardubickém kraji (</a:t>
            </a:r>
            <a:r>
              <a:rPr lang="cs-CZ" dirty="0"/>
              <a:t>k březnu</a:t>
            </a:r>
            <a:r>
              <a:rPr lang="cs-CZ" b="1" dirty="0"/>
              <a:t> </a:t>
            </a:r>
            <a:r>
              <a:rPr lang="cs-CZ" dirty="0"/>
              <a:t>2011)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/>
              <a:t>Celá ČR – 9,21 %</a:t>
            </a:r>
          </a:p>
          <a:p>
            <a:r>
              <a:rPr lang="cs-CZ" dirty="0"/>
              <a:t>Pardubický kraj – 9,28 % z toho:</a:t>
            </a:r>
          </a:p>
          <a:p>
            <a:r>
              <a:rPr lang="cs-CZ" dirty="0"/>
              <a:t>Chrudimsko – 10,73 %</a:t>
            </a:r>
          </a:p>
          <a:p>
            <a:r>
              <a:rPr lang="cs-CZ" dirty="0"/>
              <a:t>Svitavsko – 12, 64 %</a:t>
            </a:r>
          </a:p>
          <a:p>
            <a:r>
              <a:rPr lang="cs-CZ" dirty="0"/>
              <a:t>Ústeckoorlicko – 9,26 %</a:t>
            </a:r>
          </a:p>
          <a:p>
            <a:r>
              <a:rPr lang="cs-CZ" dirty="0"/>
              <a:t>Pardubicko – 6,56 %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6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cs-CZ" b="1" dirty="0"/>
              <a:t>Důsledky nezaměstnanosti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Ekonomické </a:t>
            </a:r>
          </a:p>
          <a:p>
            <a:pPr lvl="0"/>
            <a:r>
              <a:rPr lang="cs-CZ" dirty="0"/>
              <a:t>Sociální : </a:t>
            </a:r>
          </a:p>
          <a:p>
            <a:pPr lvl="1"/>
            <a:r>
              <a:rPr lang="cs-CZ" dirty="0"/>
              <a:t>vliv na životní úroveň – žijí pouze z podpory a soc. dávek = pokles živ. úrovně</a:t>
            </a:r>
          </a:p>
          <a:p>
            <a:pPr lvl="1"/>
            <a:r>
              <a:rPr lang="cs-CZ" dirty="0"/>
              <a:t>vliv na rodinu – pokles autority, narušení denních zvyklostí, narušení partnerských vztahů, ovlivnění sňatkovosti a porodnosti (odklad na později)</a:t>
            </a:r>
          </a:p>
          <a:p>
            <a:pPr lvl="1"/>
            <a:r>
              <a:rPr lang="cs-CZ" dirty="0"/>
              <a:t>vliv na vnímání času a jeho struktury = narušení obvyklého denního režimu, čas přestává být důležitý = naplňován nudou, nebezpečí zvláště pro mladistvé, protože nemají zažitý časový režim s pracovními návyky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6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827584" y="692696"/>
            <a:ext cx="7402016" cy="543346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lvl="1"/>
            <a:r>
              <a:rPr lang="cs-CZ" dirty="0"/>
              <a:t>vliv na vnímání času a jeho struktury = narušení obvyklého denního režimu, čas přestává být důležitý = naplňován nudou, nebezpečí zvláště pro mladistvé, protože nemají zažitý časový režim s pracovními návyky</a:t>
            </a:r>
          </a:p>
          <a:p>
            <a:pPr lvl="1"/>
            <a:r>
              <a:rPr lang="cs-CZ" dirty="0"/>
              <a:t>vliv na fyzické a psychické zdraví – vyvolání pocitu nepotřebnosti, neschopnosti – ztráta sebedůvěry – stres</a:t>
            </a:r>
          </a:p>
          <a:p>
            <a:pPr lvl="1"/>
            <a:r>
              <a:rPr lang="cs-CZ" dirty="0"/>
              <a:t>reprodukční chování – 2 strategie – únik – status matky, odsouvání na později</a:t>
            </a:r>
          </a:p>
          <a:p>
            <a:pPr lvl="1"/>
            <a:r>
              <a:rPr lang="cs-CZ" dirty="0"/>
              <a:t>sociální izolace</a:t>
            </a:r>
          </a:p>
          <a:p>
            <a:pPr lvl="1"/>
            <a:r>
              <a:rPr lang="cs-CZ" dirty="0" smtClean="0"/>
              <a:t>sociální </a:t>
            </a:r>
            <a:r>
              <a:rPr lang="cs-CZ" dirty="0"/>
              <a:t>past  nezaměstnanosti – zvykne si na tento styl života, nechce žít jinak. Některé rodiny tak žijí po generace (chudoba, nízká </a:t>
            </a:r>
            <a:r>
              <a:rPr lang="cs-CZ" dirty="0" err="1" smtClean="0"/>
              <a:t>společ</a:t>
            </a:r>
            <a:r>
              <a:rPr lang="cs-CZ" dirty="0" smtClean="0"/>
              <a:t>. prestiž</a:t>
            </a:r>
            <a:r>
              <a:rPr lang="cs-CZ" dirty="0"/>
              <a:t>, nízké vzdělání)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3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cs-CZ" b="1" dirty="0"/>
              <a:t>Sociální péče o </a:t>
            </a:r>
            <a:r>
              <a:rPr lang="cs-CZ" b="1" dirty="0" smtClean="0"/>
              <a:t>nezaměstnané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lvl="0"/>
            <a:r>
              <a:rPr lang="cs-CZ" b="1" dirty="0"/>
              <a:t>Dávky podpory v </a:t>
            </a:r>
            <a:r>
              <a:rPr lang="cs-CZ" b="1" dirty="0" smtClean="0"/>
              <a:t>nezaměstnanosti</a:t>
            </a:r>
          </a:p>
          <a:p>
            <a:pPr lvl="1"/>
            <a:r>
              <a:rPr lang="cs-CZ" dirty="0"/>
              <a:t>v</a:t>
            </a:r>
            <a:r>
              <a:rPr lang="cs-CZ" dirty="0" smtClean="0"/>
              <a:t>yplácí úřad práce</a:t>
            </a:r>
          </a:p>
          <a:p>
            <a:pPr lvl="1">
              <a:buFontTx/>
              <a:buChar char="-"/>
            </a:pPr>
            <a:r>
              <a:rPr lang="cs-CZ" dirty="0" smtClean="0"/>
              <a:t>5 </a:t>
            </a:r>
            <a:r>
              <a:rPr lang="cs-CZ" dirty="0"/>
              <a:t>měsíců (8 u lidí 51-55 let, 11 u lidí nad 55 let)</a:t>
            </a:r>
          </a:p>
          <a:p>
            <a:pPr lvl="1">
              <a:buFontTx/>
              <a:buChar char="-"/>
            </a:pPr>
            <a:r>
              <a:rPr lang="cs-CZ" dirty="0"/>
              <a:t>První 2 měsíce 65% čistého denního výdělku z předchozího zaměstnání  </a:t>
            </a:r>
          </a:p>
          <a:p>
            <a:pPr lvl="1">
              <a:buFontTx/>
              <a:buChar char="-"/>
            </a:pPr>
            <a:r>
              <a:rPr lang="cs-CZ" dirty="0"/>
              <a:t>Další 3 měsíce 50%</a:t>
            </a:r>
          </a:p>
          <a:p>
            <a:pPr lvl="1">
              <a:buFontTx/>
              <a:buChar char="-"/>
            </a:pPr>
            <a:r>
              <a:rPr lang="cs-CZ" dirty="0"/>
              <a:t>Ev. další měsíce 45% </a:t>
            </a:r>
            <a:endParaRPr lang="cs-CZ" dirty="0" smtClean="0"/>
          </a:p>
          <a:p>
            <a:pPr lvl="1">
              <a:buFontTx/>
              <a:buChar char="-"/>
            </a:pPr>
            <a:r>
              <a:rPr lang="cs-CZ" dirty="0" smtClean="0"/>
              <a:t>Ukončí –</a:t>
            </a:r>
            <a:r>
              <a:rPr lang="cs-CZ" dirty="0" err="1" smtClean="0"/>
              <a:t>li</a:t>
            </a:r>
            <a:r>
              <a:rPr lang="cs-CZ" dirty="0" smtClean="0"/>
              <a:t> zaměstnání bez vážného důvodu celou dobu jen 45%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4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764704"/>
            <a:ext cx="7834064" cy="5361459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1"/>
            <a:r>
              <a:rPr lang="cs-CZ" dirty="0" smtClean="0"/>
              <a:t>Pokud dostane odstupné, dostane podporu až když vyčerpá částku odstupného</a:t>
            </a:r>
          </a:p>
          <a:p>
            <a:pPr lvl="1"/>
            <a:r>
              <a:rPr lang="cs-CZ" dirty="0" smtClean="0"/>
              <a:t>U </a:t>
            </a:r>
            <a:r>
              <a:rPr lang="cs-CZ" dirty="0"/>
              <a:t>lidí, kteří měli náhradní dobu zaměstnání (rodičovská, péče o osobu blízkou……) –průměrná mzda x 0,15 (22 900 x 0,15 = 3 435 Kč</a:t>
            </a:r>
          </a:p>
          <a:p>
            <a:pPr lvl="1"/>
            <a:r>
              <a:rPr lang="cs-CZ" dirty="0"/>
              <a:t>Max. výše podpory: 13 280 Kč</a:t>
            </a:r>
          </a:p>
          <a:p>
            <a:pPr lvl="1"/>
            <a:r>
              <a:rPr lang="cs-CZ" dirty="0"/>
              <a:t>Absolventi škol – nemají nárok na podporu (jen pokud za poslední 3 roky odpracovali min. 6 měsíců nebo pokud se rekvalifikují)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3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cs-CZ" b="1" dirty="0"/>
              <a:t>Zvýšená péče je ÚP </a:t>
            </a:r>
            <a:r>
              <a:rPr lang="cs-CZ" b="1" dirty="0" smtClean="0"/>
              <a:t>věnována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dirty="0" smtClean="0"/>
              <a:t>osobám</a:t>
            </a:r>
            <a:r>
              <a:rPr lang="cs-CZ" dirty="0" smtClean="0"/>
              <a:t> </a:t>
            </a:r>
            <a:r>
              <a:rPr lang="cs-CZ" dirty="0"/>
              <a:t>se zdravotním postižením</a:t>
            </a:r>
          </a:p>
          <a:p>
            <a:pPr lvl="0"/>
            <a:r>
              <a:rPr lang="cs-CZ" dirty="0"/>
              <a:t>osobám </a:t>
            </a:r>
            <a:r>
              <a:rPr lang="cs-CZ" dirty="0"/>
              <a:t>do 2O let</a:t>
            </a:r>
          </a:p>
          <a:p>
            <a:pPr lvl="0"/>
            <a:r>
              <a:rPr lang="cs-CZ" dirty="0"/>
              <a:t>absolventům škol </a:t>
            </a:r>
          </a:p>
          <a:p>
            <a:pPr lvl="0"/>
            <a:r>
              <a:rPr lang="cs-CZ" dirty="0"/>
              <a:t>těhotným ženám, kojícím ženám, matkám do 9. měsíce od porodu</a:t>
            </a:r>
          </a:p>
          <a:p>
            <a:pPr lvl="0"/>
            <a:r>
              <a:rPr lang="cs-CZ" dirty="0"/>
              <a:t>osobám </a:t>
            </a:r>
            <a:r>
              <a:rPr lang="cs-CZ" dirty="0"/>
              <a:t>pečujícím o dítě do 15 </a:t>
            </a:r>
            <a:r>
              <a:rPr lang="cs-CZ" dirty="0" smtClean="0"/>
              <a:t>let</a:t>
            </a:r>
          </a:p>
          <a:p>
            <a:r>
              <a:rPr lang="cs-CZ" dirty="0"/>
              <a:t>osobám</a:t>
            </a:r>
            <a:r>
              <a:rPr lang="cs-CZ" dirty="0" smtClean="0"/>
              <a:t>, </a:t>
            </a:r>
            <a:r>
              <a:rPr lang="cs-CZ" dirty="0"/>
              <a:t>kteří jsou v evidenci uchazečů o zaměstnání déle než 6 měsíců</a:t>
            </a:r>
          </a:p>
          <a:p>
            <a:pPr lvl="0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23528" y="692696"/>
            <a:ext cx="8136904" cy="543346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cs-CZ" dirty="0"/>
              <a:t>osobám </a:t>
            </a:r>
            <a:r>
              <a:rPr lang="cs-CZ" dirty="0" smtClean="0"/>
              <a:t>starším </a:t>
            </a:r>
            <a:r>
              <a:rPr lang="cs-CZ" dirty="0"/>
              <a:t>50 let</a:t>
            </a:r>
          </a:p>
          <a:p>
            <a:pPr lvl="0"/>
            <a:r>
              <a:rPr lang="cs-CZ" dirty="0"/>
              <a:t>osobám, které potřebují zvláštní  pomoc; těmito osobami se rozumí zejména fyzické osoby, které se přechodně ocitly v mimořádně obtížných poměrech nebo které v nich žijí, fyzické osoby společensky nepřizpůsobené, fyzické osoby po ukončení výkonu trestu odnětí svobody a fyzické osoby ze </a:t>
            </a:r>
            <a:r>
              <a:rPr lang="cs-CZ" dirty="0" err="1"/>
              <a:t>sociokulturně</a:t>
            </a:r>
            <a:r>
              <a:rPr lang="cs-CZ" dirty="0"/>
              <a:t> znevýhodněného prostředí.</a:t>
            </a:r>
          </a:p>
          <a:p>
            <a:pPr lvl="0"/>
            <a:r>
              <a:rPr lang="cs-CZ" dirty="0"/>
              <a:t>Dalším osobám, dle momentální situace v regionu 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298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cs-CZ" b="1" dirty="0"/>
              <a:t>Úřady práce nabízí</a:t>
            </a:r>
            <a:r>
              <a:rPr lang="cs-CZ" dirty="0"/>
              <a:t>: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cs-CZ" b="1" dirty="0"/>
              <a:t>Job kluby </a:t>
            </a:r>
            <a:r>
              <a:rPr lang="cs-CZ" dirty="0"/>
              <a:t>-  kluby pro nezaměstnané většinou při úřadu práce, hl. pro znevýhodněné, učí se tam prezentovat, poznat své schopnosti, zvyšují šanci najít si zaměstnání (skupinová sociální práce)</a:t>
            </a:r>
          </a:p>
          <a:p>
            <a:r>
              <a:rPr lang="cs-CZ" b="1" dirty="0"/>
              <a:t>I</a:t>
            </a:r>
            <a:r>
              <a:rPr lang="cs-CZ" b="1" dirty="0" smtClean="0"/>
              <a:t>ndividuální </a:t>
            </a:r>
            <a:r>
              <a:rPr lang="cs-CZ" b="1" dirty="0"/>
              <a:t>akční plán </a:t>
            </a:r>
            <a:r>
              <a:rPr lang="cs-CZ" dirty="0"/>
              <a:t>– individuální práce s jednotlivcem, kdy se uzavírá smlouva, která zahrnuje:</a:t>
            </a:r>
          </a:p>
          <a:p>
            <a:pPr marL="0" indent="0">
              <a:buNone/>
            </a:pPr>
            <a:r>
              <a:rPr lang="cs-CZ" dirty="0" smtClean="0"/>
              <a:t> </a:t>
            </a:r>
            <a:r>
              <a:rPr lang="cs-CZ" dirty="0"/>
              <a:t>co může uchazeč nabídnout zaměstnavateli, co může sám udělat pro řešení své situace, jakou pomoc žádá od úřadu práce, jakou pomoc mu může úřad práce nabídnout, jakou spolupráci s ostatními odbory nebo úseky úřadu práce vyžaduje řešení jeho situace.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4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cs-CZ" b="1" dirty="0"/>
              <a:t>Registrace na ÚP – je potřeba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lvl="0"/>
            <a:r>
              <a:rPr lang="cs-CZ" dirty="0"/>
              <a:t>Občanský průkaz</a:t>
            </a:r>
          </a:p>
          <a:p>
            <a:pPr lvl="0"/>
            <a:r>
              <a:rPr lang="cs-CZ" dirty="0"/>
              <a:t>Doklad o ukončení studia, ukončení pracovního poměru či výdělečné činnosti</a:t>
            </a:r>
          </a:p>
          <a:p>
            <a:pPr lvl="0"/>
            <a:r>
              <a:rPr lang="cs-CZ" dirty="0"/>
              <a:t>Zápočtový list (doklad o zaměstnání v posledních třech letech a průměrné výši výdělku)</a:t>
            </a:r>
          </a:p>
          <a:p>
            <a:pPr lvl="0"/>
            <a:r>
              <a:rPr lang="cs-CZ" dirty="0"/>
              <a:t>Doklad o ukončeném vzdělání.</a:t>
            </a:r>
          </a:p>
          <a:p>
            <a:pPr lvl="0"/>
            <a:r>
              <a:rPr lang="cs-CZ" dirty="0"/>
              <a:t>Vyplnit dotazník (hledaná práce </a:t>
            </a:r>
            <a:r>
              <a:rPr lang="cs-CZ" dirty="0" err="1"/>
              <a:t>atd</a:t>
            </a:r>
            <a:r>
              <a:rPr lang="cs-CZ" dirty="0"/>
              <a:t>…)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9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cs-CZ" b="1" dirty="0"/>
              <a:t>Jak najít </a:t>
            </a:r>
            <a:r>
              <a:rPr lang="cs-CZ" b="1" dirty="0" smtClean="0"/>
              <a:t>práci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cs-CZ" dirty="0"/>
              <a:t>Přes úřad práce </a:t>
            </a:r>
          </a:p>
          <a:p>
            <a:pPr lvl="0"/>
            <a:r>
              <a:rPr lang="cs-CZ" dirty="0"/>
              <a:t>Přes známé</a:t>
            </a:r>
          </a:p>
          <a:p>
            <a:pPr lvl="0"/>
            <a:r>
              <a:rPr lang="cs-CZ" dirty="0"/>
              <a:t>Přes inzerát</a:t>
            </a:r>
          </a:p>
          <a:p>
            <a:pPr lvl="0"/>
            <a:r>
              <a:rPr lang="cs-CZ" dirty="0"/>
              <a:t>Na webu</a:t>
            </a:r>
          </a:p>
          <a:p>
            <a:pPr lvl="0"/>
            <a:r>
              <a:rPr lang="cs-CZ" dirty="0"/>
              <a:t>Personální agentura </a:t>
            </a:r>
          </a:p>
          <a:p>
            <a:pPr lvl="0"/>
            <a:r>
              <a:rPr lang="cs-CZ" dirty="0"/>
              <a:t>Psaní žádostí o místo i do organizací, které zrovna neinzerují, že mají volné místo</a:t>
            </a:r>
          </a:p>
          <a:p>
            <a:pPr lvl="0"/>
            <a:r>
              <a:rPr lang="cs-CZ" dirty="0"/>
              <a:t>Osobní návštěva v těchto organizacích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5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cs-CZ" sz="3200" b="1" dirty="0"/>
              <a:t>Další péče o dlouhodobě </a:t>
            </a:r>
            <a:r>
              <a:rPr lang="cs-CZ" sz="3200" b="1" dirty="0" smtClean="0"/>
              <a:t>nezaměstnané (</a:t>
            </a:r>
            <a:r>
              <a:rPr lang="cs-CZ" sz="3200" b="1" dirty="0"/>
              <a:t>hl. osoby se znevýhodněním)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/>
              <a:t>Organizace hledající práci pro znevýhodněné  - poskytují služby </a:t>
            </a:r>
            <a:r>
              <a:rPr lang="cs-CZ" b="1" dirty="0"/>
              <a:t>sociální rehabilitace, odborné sociální poradenství, </a:t>
            </a:r>
            <a:r>
              <a:rPr lang="cs-CZ" dirty="0"/>
              <a:t>dále pracovní RHB, vzdělávací kurzy apod. </a:t>
            </a:r>
            <a:r>
              <a:rPr lang="cs-CZ" dirty="0" smtClean="0"/>
              <a:t>Např</a:t>
            </a:r>
            <a:r>
              <a:rPr lang="cs-CZ" dirty="0"/>
              <a:t>.  Agentura Rytmus </a:t>
            </a:r>
            <a:endParaRPr lang="cs-CZ" dirty="0" smtClean="0"/>
          </a:p>
          <a:p>
            <a:pPr lvl="0"/>
            <a:r>
              <a:rPr lang="cs-CZ" b="1" dirty="0"/>
              <a:t>Chráněné dílny</a:t>
            </a:r>
            <a:r>
              <a:rPr lang="cs-CZ" dirty="0"/>
              <a:t> (chráněná pracovní místa) - jeden z nástrojů pro pracovní uplatnění a začlenění lidí se zdravotním a jiným postižením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179512" y="404664"/>
            <a:ext cx="8424936" cy="5721499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cs-CZ" b="1" dirty="0"/>
              <a:t>Tréninková pracoviště</a:t>
            </a:r>
            <a:r>
              <a:rPr lang="cs-CZ" dirty="0"/>
              <a:t> – pracoviště zabývající se nácvikem potřebných </a:t>
            </a:r>
            <a:r>
              <a:rPr lang="cs-CZ" dirty="0" smtClean="0"/>
              <a:t>dovedností, </a:t>
            </a:r>
            <a:r>
              <a:rPr lang="cs-CZ" dirty="0"/>
              <a:t>slouží jako přechod k běžnému zaměstnání, umožňuje vyzkoušet si zátěž v chráněném prostředí. Cílem je rozvoj pracovních a sociálních dovedností v podmínkách blížících se běžnému pracovnímu prostředí, podpora vycházející z individuálních potřeb uživatelů (komunikace, pracovní tempo, pracovní zátěž, zodpovědnost....) a podpora jejich samostatnosti , která jim usnadní přechod na volný trh práce, nebo chráněné pracovní místo. Mohou být zaregistrována jako sociální rehabilitace, nebo sociálně terapeutická dílna.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6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899592" y="332656"/>
            <a:ext cx="7848872" cy="58785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cs-CZ" sz="2800" b="1" dirty="0" smtClean="0"/>
              <a:t>Podporované </a:t>
            </a:r>
            <a:r>
              <a:rPr lang="cs-CZ" sz="2800" b="1" dirty="0"/>
              <a:t>zaměstnání</a:t>
            </a:r>
            <a:r>
              <a:rPr lang="cs-CZ" sz="2800" dirty="0"/>
              <a:t> - komplex služeb, jejichž cílem je poskytnout člověku takovou podporu, aby si našel a udržel místo na otevřeném trhu práce za rovných platových podmínek. Je určeno pro zájemce znevýhodněné na trhu práce tak, že pro získání a udržení pracovního místa potřebují dlouhodobou podporu přímo na pracovišti. Podpora je poskytována podle individuálních schopností a potřeb konkrétního člověka. Bývá registrováno jako sociální rehabilitace</a:t>
            </a:r>
            <a:r>
              <a:rPr lang="cs-CZ" sz="2800" dirty="0" smtClean="0"/>
              <a:t>.</a:t>
            </a:r>
          </a:p>
          <a:p>
            <a:pPr lvl="0"/>
            <a:endParaRPr lang="cs-CZ" sz="2400" dirty="0" smtClean="0"/>
          </a:p>
          <a:p>
            <a:pPr lvl="0"/>
            <a:endParaRPr lang="cs-CZ" sz="2400" dirty="0"/>
          </a:p>
          <a:p>
            <a:pPr lvl="0"/>
            <a:endParaRPr lang="cs-CZ" sz="2400" dirty="0" smtClean="0"/>
          </a:p>
          <a:p>
            <a:pPr lvl="0"/>
            <a:endParaRPr lang="cs-CZ" sz="24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3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3528" y="188641"/>
            <a:ext cx="8496943" cy="649408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cs-CZ" sz="2800" b="1" dirty="0"/>
              <a:t>Veřejně prospěšné práce</a:t>
            </a:r>
            <a:r>
              <a:rPr lang="cs-CZ" sz="2800" dirty="0"/>
              <a:t> – VPP</a:t>
            </a:r>
            <a:r>
              <a:rPr lang="cs-CZ" sz="2800" b="1" dirty="0"/>
              <a:t> </a:t>
            </a:r>
            <a:r>
              <a:rPr lang="cs-CZ" sz="2800" dirty="0"/>
              <a:t>jsou časově omezené pracovní příležitosti, které po dohodě s úřadem práce vytváří zaměstnavatel. Spočívají v činnostech ve prospěch obce, státu nebo jiné veřejně prospěšné instituce. Jejich cílem je umožnit uchazečům o zaměstnání obtížně umístitelným na trhu práce pracovat v době, kdy nemohou najít standardní práci (tj. poskytnout praxi a umožnit podmínky pro vznik důchodu</a:t>
            </a:r>
          </a:p>
          <a:p>
            <a:r>
              <a:rPr lang="cs-CZ" sz="2800" dirty="0"/>
              <a:t> </a:t>
            </a:r>
          </a:p>
          <a:p>
            <a:pPr lvl="0"/>
            <a:r>
              <a:rPr lang="cs-CZ" sz="2800" b="1" dirty="0"/>
              <a:t>Sociální firmy</a:t>
            </a:r>
            <a:r>
              <a:rPr lang="cs-CZ" sz="2800" dirty="0"/>
              <a:t> – zaměstnávají znevýhodněné osoby a umožňují jim využití podpůrných a RHB služeb v jiných zařízeních  </a:t>
            </a:r>
            <a:endParaRPr lang="cs-CZ" sz="2800" dirty="0" smtClean="0"/>
          </a:p>
          <a:p>
            <a:pPr lvl="0"/>
            <a:endParaRPr lang="cs-CZ" sz="2800" dirty="0"/>
          </a:p>
          <a:p>
            <a:pPr lvl="0"/>
            <a:endParaRPr lang="cs-CZ" sz="2800" dirty="0" smtClean="0"/>
          </a:p>
          <a:p>
            <a:pPr lvl="0"/>
            <a:endParaRPr lang="cs-CZ" sz="24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06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cs-CZ" dirty="0"/>
              <a:t>Zdroje: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GOLDMANN, R. </a:t>
            </a:r>
            <a:r>
              <a:rPr lang="cs-CZ" i="1" dirty="0"/>
              <a:t>Vybrané kapitoly ze sociálních disciplín</a:t>
            </a:r>
            <a:r>
              <a:rPr lang="cs-CZ" dirty="0"/>
              <a:t>. Olomouc: UP Olomouc, 2003. ISBN 80-244-0350-1</a:t>
            </a:r>
          </a:p>
          <a:p>
            <a:pPr lvl="0"/>
            <a:r>
              <a:rPr lang="cs-CZ" dirty="0"/>
              <a:t>KNAUSOVÁ, I. </a:t>
            </a:r>
            <a:r>
              <a:rPr lang="cs-CZ" i="1" dirty="0"/>
              <a:t>Vybrané kapitoly ze sociální politiky</a:t>
            </a:r>
            <a:r>
              <a:rPr lang="cs-CZ" dirty="0"/>
              <a:t>. Olomouc: UP 2007. ISBN 80-244-1021-4</a:t>
            </a:r>
          </a:p>
          <a:p>
            <a:pPr lvl="0"/>
            <a:r>
              <a:rPr lang="cs-CZ" dirty="0"/>
              <a:t>KREBS, V. a kol. </a:t>
            </a:r>
            <a:r>
              <a:rPr lang="cs-CZ" i="1" dirty="0"/>
              <a:t>Sociální politika</a:t>
            </a:r>
            <a:r>
              <a:rPr lang="cs-CZ" dirty="0"/>
              <a:t>. Praha: ASPI,  2007. 504s. ISBN 978-80-7357-276-1 </a:t>
            </a:r>
          </a:p>
          <a:p>
            <a:pPr lvl="0"/>
            <a:r>
              <a:rPr lang="cs-CZ" dirty="0"/>
              <a:t>MAREŠ, P. </a:t>
            </a:r>
            <a:r>
              <a:rPr lang="cs-CZ" i="1" dirty="0"/>
              <a:t>Nezaměstnanost jako sociální problém</a:t>
            </a:r>
            <a:r>
              <a:rPr lang="cs-CZ" dirty="0"/>
              <a:t>. Praha: Sociologické nakladatelství, 2002. 172s. ISBN: 80-86429-08-3</a:t>
            </a:r>
          </a:p>
          <a:p>
            <a:pPr lvl="0"/>
            <a:r>
              <a:rPr lang="cs-CZ" dirty="0"/>
              <a:t>zákon č. 435/2004 Sb., o zaměstnanosti v platném znění 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u="sng" dirty="0">
                <a:hlinkClick r:id="rId2"/>
              </a:rPr>
              <a:t>http://www.czso.cz/xe/redakce.nsf/i/nezamestnanost_v_pardubickem_kraji_k_31_breznu_2011</a:t>
            </a:r>
            <a:endParaRPr lang="cs-CZ" dirty="0"/>
          </a:p>
          <a:p>
            <a:r>
              <a:rPr lang="cs-CZ" u="sng" dirty="0">
                <a:hlinkClick r:id="rId3"/>
              </a:rPr>
              <a:t>http://portal.mpsv.cz</a:t>
            </a:r>
            <a:endParaRPr lang="cs-CZ" dirty="0"/>
          </a:p>
          <a:p>
            <a:r>
              <a:rPr lang="cs-CZ" u="sng" dirty="0"/>
              <a:t>www.mpsv.cz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4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1083</Words>
  <Application>Microsoft Office PowerPoint</Application>
  <PresentationFormat>Předvádění na obrazovce (4:3)</PresentationFormat>
  <Paragraphs>114</Paragraphs>
  <Slides>28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29" baseType="lpstr">
      <vt:lpstr>Motiv systému Office</vt:lpstr>
      <vt:lpstr>Sociální péče o nezaměstnané</vt:lpstr>
      <vt:lpstr>Tuto problematiku řeší:</vt:lpstr>
      <vt:lpstr>Nezaměstnanost</vt:lpstr>
      <vt:lpstr>Nezaměstnaný</vt:lpstr>
      <vt:lpstr>Uchazeč o zaměstnání </vt:lpstr>
      <vt:lpstr>Zájemce o zaměstnání </vt:lpstr>
      <vt:lpstr>„Falešně“ nezaměstnaný </vt:lpstr>
      <vt:lpstr>Druhy nezaměstnanosti - dle dobrovolnosti rozhodnutí: </vt:lpstr>
      <vt:lpstr>Druhy nezaměstnanosti - dle zjevnosti:</vt:lpstr>
      <vt:lpstr>Druhy nezaměstnanosti – dle délky </vt:lpstr>
      <vt:lpstr>Druhy nezaměstnanosti - dle ekonomického pohledu:</vt:lpstr>
      <vt:lpstr>Prezentace aplikace PowerPoint</vt:lpstr>
      <vt:lpstr>Výpočet míry nezaměstnanosti</vt:lpstr>
      <vt:lpstr>Míra nezaměstnanosti v Pardubickém kraji (k březnu 2011) </vt:lpstr>
      <vt:lpstr>Důsledky nezaměstnanosti:</vt:lpstr>
      <vt:lpstr>Prezentace aplikace PowerPoint</vt:lpstr>
      <vt:lpstr>Sociální péče o nezaměstnané</vt:lpstr>
      <vt:lpstr>Prezentace aplikace PowerPoint</vt:lpstr>
      <vt:lpstr>Zvýšená péče je ÚP věnována</vt:lpstr>
      <vt:lpstr>Prezentace aplikace PowerPoint</vt:lpstr>
      <vt:lpstr>Úřady práce nabízí: </vt:lpstr>
      <vt:lpstr>Registrace na ÚP – je potřeba:</vt:lpstr>
      <vt:lpstr>Jak najít práci</vt:lpstr>
      <vt:lpstr>Další péče o dlouhodobě nezaměstnané (hl. osoby se znevýhodněním)</vt:lpstr>
      <vt:lpstr>Prezentace aplikace PowerPoint</vt:lpstr>
      <vt:lpstr>Prezentace aplikace PowerPoint</vt:lpstr>
      <vt:lpstr>Prezentace aplikace PowerPoint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Sociální péče o nezaměstnané</dc:title>
  <dc:creator>Truncova</dc:creator>
  <cp:lastModifiedBy>Truncova</cp:lastModifiedBy>
  <cp:revision>11</cp:revision>
  <dcterms:created xsi:type="dcterms:W3CDTF">2011-06-20T17:32:37Z</dcterms:created>
  <dcterms:modified xsi:type="dcterms:W3CDTF">2011-08-07T19:25:19Z</dcterms:modified>
</cp:coreProperties>
</file>