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70" r:id="rId13"/>
    <p:sldId id="271" r:id="rId14"/>
    <p:sldId id="267" r:id="rId15"/>
    <p:sldId id="268" r:id="rId16"/>
    <p:sldId id="269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0AE0C-C26F-4913-83BE-936B0208F5E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AF0BE-0177-4577-B62D-D0C2D19653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521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0AE0C-C26F-4913-83BE-936B0208F5E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AF0BE-0177-4577-B62D-D0C2D19653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3316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0AE0C-C26F-4913-83BE-936B0208F5E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AF0BE-0177-4577-B62D-D0C2D19653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868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0AE0C-C26F-4913-83BE-936B0208F5E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AF0BE-0177-4577-B62D-D0C2D19653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1532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0AE0C-C26F-4913-83BE-936B0208F5E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AF0BE-0177-4577-B62D-D0C2D19653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1736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0AE0C-C26F-4913-83BE-936B0208F5E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AF0BE-0177-4577-B62D-D0C2D19653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270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0AE0C-C26F-4913-83BE-936B0208F5E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AF0BE-0177-4577-B62D-D0C2D19653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0044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0AE0C-C26F-4913-83BE-936B0208F5E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AF0BE-0177-4577-B62D-D0C2D19653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3731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0AE0C-C26F-4913-83BE-936B0208F5E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AF0BE-0177-4577-B62D-D0C2D19653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1476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0AE0C-C26F-4913-83BE-936B0208F5E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AF0BE-0177-4577-B62D-D0C2D19653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6186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0AE0C-C26F-4913-83BE-936B0208F5E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AF0BE-0177-4577-B62D-D0C2D19653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0321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0AE0C-C26F-4913-83BE-936B0208F5E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AF0BE-0177-4577-B62D-D0C2D19653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026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panda.hyperlink.cz/cestapdf/pdf08c6/novak.pdf" TargetMode="External"/><Relationship Id="rId2" Type="http://schemas.openxmlformats.org/officeDocument/2006/relationships/hyperlink" Target="http://www.equal.rytmus.org/kolo1/odkaz/publikace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Specifika péče o jednotlivé skupiny OZP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67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Specifika sociální péče o osoby s tělesným postižením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cs-CZ" dirty="0"/>
              <a:t>Tělesné postižení = přetrvávající nebo trvalé </a:t>
            </a:r>
            <a:r>
              <a:rPr lang="cs-CZ" dirty="0" smtClean="0"/>
              <a:t>nápadnosti či snížené pohybové schopnosti </a:t>
            </a:r>
            <a:r>
              <a:rPr lang="cs-CZ" dirty="0"/>
              <a:t>s trvalým nebo podstatným působením na kognitivní, emocionální a sociální výkony. </a:t>
            </a:r>
          </a:p>
          <a:p>
            <a:r>
              <a:rPr lang="cs-CZ" dirty="0"/>
              <a:t>Příčiny: </a:t>
            </a:r>
            <a:r>
              <a:rPr lang="cs-CZ" b="1" dirty="0"/>
              <a:t>změny na pohybovém aparátu týkající se kostí, kloubů i měkkých tkání.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r>
              <a:rPr lang="cs-CZ" dirty="0"/>
              <a:t>V ČR žije cca 300 000 lidí s tělesným postižením</a:t>
            </a:r>
            <a:r>
              <a:rPr lang="cs-CZ" dirty="0" smtClean="0"/>
              <a:t>.</a:t>
            </a:r>
          </a:p>
          <a:p>
            <a:endParaRPr lang="cs-CZ" dirty="0"/>
          </a:p>
          <a:p>
            <a:r>
              <a:rPr lang="cs-CZ" i="1" dirty="0"/>
              <a:t>Výchovou, vzděláváním a přípravou pro pracovní a společenské začlenění jedinců s postižením hybnosti se zabývá </a:t>
            </a:r>
            <a:r>
              <a:rPr lang="cs-CZ" b="1" i="1" dirty="0" err="1"/>
              <a:t>somatopedie</a:t>
            </a:r>
            <a:r>
              <a:rPr lang="cs-CZ" b="1" i="1" dirty="0"/>
              <a:t>.</a:t>
            </a:r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4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i="1" dirty="0" smtClean="0"/>
              <a:t>Dělení</a:t>
            </a:r>
            <a:endParaRPr lang="cs-CZ" i="1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Dle doby vzniku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lvl="0"/>
            <a:r>
              <a:rPr lang="cs-CZ" b="1" i="1" dirty="0"/>
              <a:t>vrozená</a:t>
            </a:r>
            <a:r>
              <a:rPr lang="cs-CZ" i="1" dirty="0"/>
              <a:t> </a:t>
            </a:r>
            <a:r>
              <a:rPr lang="cs-CZ" i="1" dirty="0" smtClean="0"/>
              <a:t>–poruchy tvaru nebo velikosti lebky (makrocefalus, hydro-, mikrocefalus), vrozené vady končetin a centrální a periferní obrny (dětská mozková obrna)</a:t>
            </a:r>
            <a:endParaRPr lang="cs-CZ" dirty="0"/>
          </a:p>
          <a:p>
            <a:pPr lvl="0"/>
            <a:r>
              <a:rPr lang="cs-CZ" b="1" i="1" dirty="0"/>
              <a:t>získaná po úraze</a:t>
            </a:r>
            <a:r>
              <a:rPr lang="cs-CZ" i="1" dirty="0"/>
              <a:t> – otřes mozku, zhmoždění mozku, zlomeniny obratlů, amputace</a:t>
            </a:r>
            <a:endParaRPr lang="cs-CZ" dirty="0"/>
          </a:p>
          <a:p>
            <a:pPr lvl="0"/>
            <a:r>
              <a:rPr lang="cs-CZ" b="1" i="1" dirty="0"/>
              <a:t>získaná po nemoci</a:t>
            </a:r>
            <a:r>
              <a:rPr lang="cs-CZ" i="1" dirty="0"/>
              <a:t> – akutní revmatismus (revmatická horečka), vleklý kloubní revmatismus, dětská infekční obrna</a:t>
            </a:r>
            <a:endParaRPr lang="cs-CZ" dirty="0"/>
          </a:p>
          <a:p>
            <a:endParaRPr lang="cs-CZ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3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i="1" dirty="0" smtClean="0"/>
              <a:t>Dle stupně </a:t>
            </a:r>
            <a:r>
              <a:rPr lang="cs-CZ" i="1" dirty="0"/>
              <a:t>tělesného </a:t>
            </a:r>
            <a:r>
              <a:rPr lang="cs-CZ" i="1" dirty="0" smtClean="0"/>
              <a:t>postižení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4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lvl="0"/>
            <a:r>
              <a:rPr lang="cs-CZ" i="1" dirty="0" smtClean="0"/>
              <a:t>lehké</a:t>
            </a:r>
            <a:endParaRPr lang="cs-CZ" dirty="0"/>
          </a:p>
          <a:p>
            <a:pPr lvl="0"/>
            <a:r>
              <a:rPr lang="cs-CZ" i="1" dirty="0"/>
              <a:t>střední</a:t>
            </a:r>
            <a:endParaRPr lang="cs-CZ" dirty="0"/>
          </a:p>
          <a:p>
            <a:pPr lvl="0"/>
            <a:r>
              <a:rPr lang="cs-CZ" i="1" dirty="0" smtClean="0"/>
              <a:t>těžké</a:t>
            </a:r>
            <a:endParaRPr lang="cs-CZ" dirty="0"/>
          </a:p>
          <a:p>
            <a:pPr lvl="0"/>
            <a:r>
              <a:rPr lang="cs-CZ" i="1" dirty="0"/>
              <a:t>velmi </a:t>
            </a:r>
            <a:r>
              <a:rPr lang="cs-CZ" i="1" dirty="0" smtClean="0"/>
              <a:t>těžké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i="1" dirty="0" smtClean="0"/>
              <a:t>Dělení </a:t>
            </a:r>
            <a:endParaRPr lang="cs-CZ" i="1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cs-CZ" i="1" dirty="0"/>
              <a:t>Podle celkové pohyblivosti se hodnotí</a:t>
            </a:r>
            <a:r>
              <a:rPr lang="cs-CZ" i="1" dirty="0" smtClean="0"/>
              <a:t>: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lvl="0"/>
            <a:r>
              <a:rPr lang="cs-CZ" i="1" dirty="0"/>
              <a:t>jedinci mobilní – dokáží se sami pohybovat</a:t>
            </a:r>
            <a:endParaRPr lang="cs-CZ" dirty="0"/>
          </a:p>
          <a:p>
            <a:pPr lvl="0"/>
            <a:r>
              <a:rPr lang="cs-CZ" i="1" dirty="0"/>
              <a:t>jedinci částečně mobilní – pohybují se s pomocí jiné osoby nebo ortopedických pomůcek (berle, chodítka, francouzské hole)</a:t>
            </a:r>
            <a:endParaRPr lang="cs-CZ" dirty="0"/>
          </a:p>
          <a:p>
            <a:pPr lvl="0"/>
            <a:r>
              <a:rPr lang="cs-CZ" i="1" dirty="0"/>
              <a:t>jedinci imobilní – nejsou schopni se pohybovat ani s využitím pomůcek nebo dopomocí</a:t>
            </a:r>
            <a:endParaRPr lang="cs-CZ" dirty="0"/>
          </a:p>
          <a:p>
            <a:r>
              <a:rPr lang="cs-CZ" i="1" dirty="0"/>
              <a:t> </a:t>
            </a:r>
            <a:endParaRPr lang="cs-CZ" dirty="0"/>
          </a:p>
          <a:p>
            <a:endParaRPr lang="cs-CZ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3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cs-CZ" i="1" dirty="0"/>
              <a:t>Důležitá je lokalizace poruchy hybnosti, tj. upřesnění zda se jedná o</a:t>
            </a:r>
            <a:r>
              <a:rPr lang="cs-CZ" i="1" dirty="0" smtClean="0"/>
              <a:t>: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4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lvl="0"/>
            <a:r>
              <a:rPr lang="cs-CZ" i="1" dirty="0"/>
              <a:t>postižení celého těla - nejsložitější</a:t>
            </a:r>
            <a:endParaRPr lang="cs-CZ" dirty="0"/>
          </a:p>
          <a:p>
            <a:pPr lvl="0"/>
            <a:r>
              <a:rPr lang="cs-CZ" i="1" dirty="0"/>
              <a:t>postižení horních končetin – má důsledky v oblasti manipulační a je důležitá z didaktického hlediska</a:t>
            </a:r>
            <a:endParaRPr lang="cs-CZ" dirty="0"/>
          </a:p>
          <a:p>
            <a:pPr lvl="0"/>
            <a:r>
              <a:rPr lang="cs-CZ" i="1" dirty="0"/>
              <a:t>postižení dolních končetin – zasahuje lokomoci</a:t>
            </a:r>
            <a:endParaRPr lang="cs-CZ" dirty="0"/>
          </a:p>
          <a:p>
            <a:pPr lvl="0"/>
            <a:r>
              <a:rPr lang="cs-CZ" i="1" dirty="0"/>
              <a:t>postižení trupu</a:t>
            </a:r>
            <a:endParaRPr lang="cs-CZ" dirty="0"/>
          </a:p>
          <a:p>
            <a:pPr lvl="0"/>
            <a:r>
              <a:rPr lang="cs-CZ" i="1" dirty="0"/>
              <a:t>postižení hlavy</a:t>
            </a:r>
            <a:endParaRPr lang="cs-CZ" dirty="0"/>
          </a:p>
          <a:p>
            <a:endParaRPr lang="cs-CZ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4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Vztah s většinovou společností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dirty="0"/>
              <a:t>Většinou jsou společností dobře </a:t>
            </a:r>
            <a:r>
              <a:rPr lang="cs-CZ" dirty="0" smtClean="0"/>
              <a:t>přijímáni, nemají </a:t>
            </a:r>
            <a:r>
              <a:rPr lang="cs-CZ" dirty="0"/>
              <a:t>problém se </a:t>
            </a:r>
            <a:r>
              <a:rPr lang="cs-CZ" dirty="0" smtClean="0"/>
              <a:t>domluvit</a:t>
            </a:r>
          </a:p>
          <a:p>
            <a:r>
              <a:rPr lang="cs-CZ" dirty="0"/>
              <a:t>V</a:t>
            </a:r>
            <a:r>
              <a:rPr lang="cs-CZ" dirty="0" smtClean="0"/>
              <a:t>nímání </a:t>
            </a:r>
            <a:r>
              <a:rPr lang="cs-CZ" dirty="0"/>
              <a:t>a způsob myšlení je podobný jako u zdravých lidí</a:t>
            </a:r>
            <a:r>
              <a:rPr lang="cs-CZ" dirty="0" smtClean="0"/>
              <a:t>.</a:t>
            </a:r>
          </a:p>
          <a:p>
            <a:r>
              <a:rPr lang="cs-CZ" dirty="0" smtClean="0"/>
              <a:t>Problém mají: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 	lidé </a:t>
            </a:r>
            <a:r>
              <a:rPr lang="cs-CZ" dirty="0"/>
              <a:t>s velmi těžkým </a:t>
            </a:r>
            <a:r>
              <a:rPr lang="cs-CZ" dirty="0" smtClean="0"/>
              <a:t>postižením</a:t>
            </a:r>
            <a:r>
              <a:rPr lang="cs-CZ" dirty="0"/>
              <a:t> </a:t>
            </a:r>
            <a:r>
              <a:rPr lang="cs-CZ" dirty="0" smtClean="0"/>
              <a:t>(porucha komunikace)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 	 </a:t>
            </a:r>
            <a:r>
              <a:rPr lang="cs-CZ" dirty="0"/>
              <a:t>lidé s </a:t>
            </a:r>
            <a:r>
              <a:rPr lang="cs-CZ" dirty="0" smtClean="0"/>
              <a:t>nápadným postižením </a:t>
            </a:r>
            <a:r>
              <a:rPr lang="cs-CZ" dirty="0"/>
              <a:t>(viz „fascinace monstrem).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06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Školská a pracovní integrace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Většinou vhodná integrace do škol (event. </a:t>
            </a:r>
            <a:r>
              <a:rPr lang="cs-CZ" dirty="0"/>
              <a:t> </a:t>
            </a:r>
            <a:r>
              <a:rPr lang="cs-CZ" dirty="0" smtClean="0"/>
              <a:t>s osobní asistencí)</a:t>
            </a:r>
          </a:p>
          <a:p>
            <a:r>
              <a:rPr lang="cs-CZ" dirty="0" smtClean="0"/>
              <a:t>Důležitý je vhodný výběr povolání</a:t>
            </a:r>
          </a:p>
          <a:p>
            <a:r>
              <a:rPr lang="cs-CZ" dirty="0" smtClean="0"/>
              <a:t>Část skrývá postižení (bojí se diskriminace na trhu práce)</a:t>
            </a:r>
          </a:p>
          <a:p>
            <a:r>
              <a:rPr lang="cs-CZ" dirty="0" smtClean="0"/>
              <a:t>Část žije jako rentiéři (život na dávkách)</a:t>
            </a:r>
          </a:p>
          <a:p>
            <a:r>
              <a:rPr lang="cs-CZ" dirty="0" smtClean="0"/>
              <a:t>Při práci a studiu je důležitá bezbariérovost a užívání speciál. pomůcek (viz pomůcky pro TP)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77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Bytová problematika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Snaha o bydlení v přirozeném prostředí</a:t>
            </a:r>
          </a:p>
          <a:p>
            <a:r>
              <a:rPr lang="cs-CZ" dirty="0" smtClean="0"/>
              <a:t>Problémem je vysoká cena bezbariérových úprav</a:t>
            </a:r>
          </a:p>
          <a:p>
            <a:r>
              <a:rPr lang="cs-CZ" dirty="0" smtClean="0"/>
              <a:t>Sociální pobytové služby:</a:t>
            </a:r>
          </a:p>
          <a:p>
            <a:pPr lvl="1"/>
            <a:r>
              <a:rPr lang="cs-CZ" dirty="0" smtClean="0"/>
              <a:t>Podpora samostatného bydlení</a:t>
            </a:r>
          </a:p>
          <a:p>
            <a:pPr lvl="1"/>
            <a:r>
              <a:rPr lang="cs-CZ" dirty="0" smtClean="0"/>
              <a:t>Chráněné bydlení</a:t>
            </a:r>
          </a:p>
          <a:p>
            <a:pPr lvl="1"/>
            <a:r>
              <a:rPr lang="cs-CZ" dirty="0" smtClean="0"/>
              <a:t>Domovy pro osoby se zdravotním postižením</a:t>
            </a:r>
          </a:p>
          <a:p>
            <a:pPr lvl="1"/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5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Nejvíce využívané terénní a ambulantní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Raná péče</a:t>
            </a:r>
          </a:p>
          <a:p>
            <a:r>
              <a:rPr lang="cs-CZ" dirty="0" smtClean="0"/>
              <a:t>Osobní asistence</a:t>
            </a:r>
          </a:p>
          <a:p>
            <a:r>
              <a:rPr lang="cs-CZ" dirty="0" smtClean="0"/>
              <a:t>Pečovatelská služba</a:t>
            </a:r>
          </a:p>
          <a:p>
            <a:r>
              <a:rPr lang="cs-CZ" dirty="0" smtClean="0"/>
              <a:t>Tísňová péče</a:t>
            </a:r>
          </a:p>
          <a:p>
            <a:r>
              <a:rPr lang="cs-CZ" dirty="0" smtClean="0"/>
              <a:t>Denní stacionáře a centra denních služeb</a:t>
            </a:r>
          </a:p>
          <a:p>
            <a:r>
              <a:rPr lang="cs-CZ" dirty="0" smtClean="0"/>
              <a:t>Odlehčovací služby</a:t>
            </a:r>
          </a:p>
          <a:p>
            <a:r>
              <a:rPr lang="cs-CZ" dirty="0" smtClean="0"/>
              <a:t>Sociální RHB</a:t>
            </a:r>
          </a:p>
          <a:p>
            <a:r>
              <a:rPr lang="cs-CZ" dirty="0" smtClean="0"/>
              <a:t>Sociálně terapeutické dílny</a:t>
            </a:r>
          </a:p>
          <a:p>
            <a:r>
              <a:rPr lang="cs-CZ" dirty="0" smtClean="0"/>
              <a:t>Sociálně aktivizační služby pro seniory a osoby se zdravotním postižením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22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Specifika sociální péče o osoby s mentálním postižením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dirty="0"/>
              <a:t>Mentální retardace = vývojová porucha integrace funkcí, postihuje všechny složky osobnosti (duševní, tělesnou i sociální)</a:t>
            </a:r>
          </a:p>
          <a:p>
            <a:pPr lvl="0"/>
            <a:r>
              <a:rPr lang="cs-CZ" dirty="0"/>
              <a:t>v literatuře najdeme desítky vymezení tohoto </a:t>
            </a:r>
            <a:r>
              <a:rPr lang="cs-CZ" dirty="0" smtClean="0"/>
              <a:t>pojmu většina </a:t>
            </a:r>
            <a:r>
              <a:rPr lang="cs-CZ" dirty="0"/>
              <a:t>z nich se shoduje na tom, že se jedná o </a:t>
            </a:r>
            <a:r>
              <a:rPr lang="cs-CZ" b="1" dirty="0"/>
              <a:t>snížení intelektových schopností (IQ), které doprovází problémy v sociální interakci a adaptabilitě klienta</a:t>
            </a:r>
          </a:p>
          <a:p>
            <a:pPr lvl="0"/>
            <a:r>
              <a:rPr lang="cs-CZ" dirty="0" smtClean="0"/>
              <a:t>v</a:t>
            </a:r>
            <a:r>
              <a:rPr lang="cs-CZ" dirty="0"/>
              <a:t> ČR asi 300 000 osob s MR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8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Vrozená a získaná MR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Oligofrenie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cs-CZ" b="1" i="1" dirty="0"/>
              <a:t> </a:t>
            </a:r>
            <a:r>
              <a:rPr lang="cs-CZ" i="1" dirty="0" smtClean="0"/>
              <a:t>opoždění </a:t>
            </a:r>
            <a:r>
              <a:rPr lang="cs-CZ" i="1" dirty="0"/>
              <a:t>psychického vývoje v prenatálním, perinatálním nebo časně postnatálním období. </a:t>
            </a:r>
            <a:endParaRPr lang="cs-CZ" dirty="0"/>
          </a:p>
          <a:p>
            <a:pPr lvl="0"/>
            <a:r>
              <a:rPr lang="cs-CZ" i="1" dirty="0"/>
              <a:t>získaná zhruba do 2 let života dítěte</a:t>
            </a:r>
            <a:endParaRPr lang="cs-CZ" dirty="0"/>
          </a:p>
          <a:p>
            <a:pPr lvl="0"/>
            <a:r>
              <a:rPr lang="cs-CZ" i="1" dirty="0"/>
              <a:t>v prenatálním období – matka chytí infekci, užívá drogy, má úraz, nebo dědičně Downův syndrom (odchylka na 21.chromozomu)…</a:t>
            </a:r>
            <a:endParaRPr lang="cs-CZ" dirty="0"/>
          </a:p>
          <a:p>
            <a:pPr lvl="0"/>
            <a:r>
              <a:rPr lang="cs-CZ" i="1" dirty="0"/>
              <a:t>perinatální období – abnormity porodních cest nebo porodu…</a:t>
            </a:r>
            <a:endParaRPr lang="cs-CZ" dirty="0"/>
          </a:p>
          <a:p>
            <a:pPr lvl="0"/>
            <a:r>
              <a:rPr lang="cs-CZ" i="1" dirty="0"/>
              <a:t>postnatální – infekce, zánět mozku, úrazy, DMO…</a:t>
            </a:r>
            <a:endParaRPr lang="cs-CZ" dirty="0"/>
          </a:p>
          <a:p>
            <a:pPr marL="0" indent="0">
              <a:buNone/>
            </a:pPr>
            <a:r>
              <a:rPr lang="cs-CZ" i="1" dirty="0"/>
              <a:t> </a:t>
            </a:r>
            <a:endParaRPr lang="cs-CZ" dirty="0"/>
          </a:p>
          <a:p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Demence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70000" lnSpcReduction="20000"/>
          </a:bodyPr>
          <a:lstStyle/>
          <a:p>
            <a:pPr lvl="0"/>
            <a:r>
              <a:rPr lang="cs-CZ" i="1" dirty="0" smtClean="0"/>
              <a:t>získaná po 2.roce života </a:t>
            </a:r>
            <a:endParaRPr lang="cs-CZ" dirty="0" smtClean="0"/>
          </a:p>
          <a:p>
            <a:pPr lvl="0"/>
            <a:r>
              <a:rPr lang="cs-CZ" i="1" dirty="0" smtClean="0"/>
              <a:t>druhotné postižení intelektu u jedince, který původně dosáhl vyšší úrovně</a:t>
            </a:r>
            <a:endParaRPr lang="cs-CZ" dirty="0" smtClean="0"/>
          </a:p>
          <a:p>
            <a:pPr lvl="0"/>
            <a:r>
              <a:rPr lang="cs-CZ" i="1" dirty="0" smtClean="0"/>
              <a:t>způsobuje převážně nerovnoměrný úbytek intelektových schopností</a:t>
            </a:r>
            <a:endParaRPr lang="cs-CZ" dirty="0" smtClean="0"/>
          </a:p>
          <a:p>
            <a:pPr lvl="0"/>
            <a:r>
              <a:rPr lang="cs-CZ" i="1" dirty="0" smtClean="0"/>
              <a:t>progresivní tendence, nebo se může zastavit </a:t>
            </a:r>
            <a:endParaRPr lang="cs-CZ" dirty="0" smtClean="0"/>
          </a:p>
          <a:p>
            <a:pPr lvl="0"/>
            <a:r>
              <a:rPr lang="cs-CZ" i="1" dirty="0" smtClean="0"/>
              <a:t>příčiny: zánět mozku, mozkových blan, úraz mozku, poruchy metabolismu, intoxikace, degenerativní onemocnění mozku, duševní poruchy</a:t>
            </a:r>
            <a:endParaRPr lang="cs-CZ" dirty="0" smtClean="0"/>
          </a:p>
          <a:p>
            <a:pPr lvl="0"/>
            <a:r>
              <a:rPr lang="cs-CZ" b="1" i="1" dirty="0" smtClean="0"/>
              <a:t>příznaky</a:t>
            </a:r>
            <a:r>
              <a:rPr lang="cs-CZ" i="1" dirty="0" smtClean="0"/>
              <a:t>: zvýšená dráždivost, únava, emocionální labilita, výkyvy v pozornosti, poruchy paměti a učení, změny ve struktuře osobnosti jedince (necitelnost, egoismus, bezohlednost) </a:t>
            </a:r>
            <a:endParaRPr lang="cs-CZ" dirty="0" smtClean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43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Stupně MR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b="1" i="1" dirty="0"/>
              <a:t>Lehká MR (IQ 50-70)</a:t>
            </a:r>
            <a:endParaRPr lang="cs-CZ" dirty="0"/>
          </a:p>
          <a:p>
            <a:pPr marL="0" indent="0">
              <a:buNone/>
            </a:pPr>
            <a:r>
              <a:rPr lang="cs-CZ" i="1" dirty="0"/>
              <a:t> </a:t>
            </a:r>
            <a:endParaRPr lang="cs-CZ" dirty="0"/>
          </a:p>
          <a:p>
            <a:r>
              <a:rPr lang="cs-CZ" b="1" i="1" dirty="0"/>
              <a:t>Středně těžká MR (IQ </a:t>
            </a:r>
            <a:r>
              <a:rPr lang="cs-CZ" b="1" i="1" dirty="0" smtClean="0"/>
              <a:t>35-49)</a:t>
            </a:r>
            <a:endParaRPr lang="cs-CZ" i="1" dirty="0" smtClean="0"/>
          </a:p>
          <a:p>
            <a:endParaRPr lang="cs-CZ" b="1" i="1" dirty="0" smtClean="0"/>
          </a:p>
          <a:p>
            <a:r>
              <a:rPr lang="cs-CZ" b="1" i="1" dirty="0" smtClean="0"/>
              <a:t>Těžká MR (20-34 IQ)</a:t>
            </a:r>
            <a:endParaRPr lang="cs-CZ" dirty="0" smtClean="0"/>
          </a:p>
          <a:p>
            <a:pPr marL="0" indent="0">
              <a:buNone/>
            </a:pPr>
            <a:r>
              <a:rPr lang="cs-CZ" b="1" i="1" dirty="0" smtClean="0"/>
              <a:t> </a:t>
            </a:r>
            <a:endParaRPr lang="cs-CZ" dirty="0" smtClean="0"/>
          </a:p>
          <a:p>
            <a:r>
              <a:rPr lang="cs-CZ" b="1" i="1" dirty="0" smtClean="0"/>
              <a:t>Hluboká MR (IQ 0-10)</a:t>
            </a: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54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i="1" dirty="0" smtClean="0"/>
              <a:t>Lehká MR (IQ 50-70)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pPr lvl="0"/>
            <a:r>
              <a:rPr lang="cs-CZ" i="1" dirty="0" smtClean="0"/>
              <a:t>do 3 let jen lehké opoždění nebo zpomalení psychomotorického vývoje</a:t>
            </a:r>
            <a:endParaRPr lang="cs-CZ" dirty="0" smtClean="0"/>
          </a:p>
          <a:p>
            <a:pPr lvl="0"/>
            <a:r>
              <a:rPr lang="cs-CZ" i="1" dirty="0" smtClean="0"/>
              <a:t>bývá diagnostikována až v předškolním věku, kdy se projevují větší problémy (tedy mezi 3. až 6. rokem) =&gt; malá slovní zásoba, opožděný vývoj řeči a komunikativních dovedností, různé vady řeči, řeč je obsahově chudá </a:t>
            </a:r>
            <a:endParaRPr lang="cs-CZ" dirty="0" smtClean="0"/>
          </a:p>
          <a:p>
            <a:pPr lvl="0"/>
            <a:r>
              <a:rPr lang="cs-CZ" i="1" dirty="0" smtClean="0"/>
              <a:t>nedostatečná zvídavost a vynalézavost, stereotyp ve hře</a:t>
            </a:r>
            <a:endParaRPr lang="cs-CZ" dirty="0" smtClean="0"/>
          </a:p>
          <a:p>
            <a:pPr lvl="0"/>
            <a:r>
              <a:rPr lang="cs-CZ" i="1" dirty="0" smtClean="0"/>
              <a:t>v období školní docházky – konkrétní mechanické myšlení, slabší paměť,  omezená schopnost logického myšlení, vázne analýza a syntéza</a:t>
            </a:r>
            <a:endParaRPr lang="cs-CZ" dirty="0" smtClean="0"/>
          </a:p>
          <a:p>
            <a:pPr lvl="0"/>
            <a:r>
              <a:rPr lang="cs-CZ" i="1" dirty="0" smtClean="0"/>
              <a:t>jemná a hrubá motorika lehce opožděna, porucha pohybové koordinace</a:t>
            </a:r>
            <a:endParaRPr lang="cs-CZ" dirty="0" smtClean="0"/>
          </a:p>
          <a:p>
            <a:pPr lvl="0"/>
            <a:r>
              <a:rPr lang="cs-CZ" i="1" dirty="0" smtClean="0"/>
              <a:t>během dospívání a dospělosti může dosáhnout normy</a:t>
            </a:r>
            <a:endParaRPr lang="cs-CZ" dirty="0" smtClean="0"/>
          </a:p>
          <a:p>
            <a:pPr lvl="0"/>
            <a:r>
              <a:rPr lang="cs-CZ" i="1" dirty="0" smtClean="0"/>
              <a:t>v sociálně nenáročném prostředí mohou být zcela bez problémů</a:t>
            </a:r>
            <a:endParaRPr lang="cs-CZ" dirty="0" smtClean="0"/>
          </a:p>
          <a:p>
            <a:r>
              <a:rPr lang="cs-CZ" i="1" dirty="0" smtClean="0"/>
              <a:t>vzdělávají se ve speciálních školách typu zvláštních škol a pomocných škol, mohou absolvovat odborná učiliště</a:t>
            </a:r>
            <a:endParaRPr lang="cs-CZ" dirty="0" smtClean="0"/>
          </a:p>
          <a:p>
            <a:pPr lvl="0"/>
            <a:r>
              <a:rPr lang="cs-CZ" i="1" dirty="0" smtClean="0"/>
              <a:t>zvládají jednoduché </a:t>
            </a:r>
            <a:r>
              <a:rPr lang="cs-CZ" i="1" dirty="0" err="1" smtClean="0"/>
              <a:t>učebí</a:t>
            </a:r>
            <a:r>
              <a:rPr lang="cs-CZ" i="1" dirty="0" smtClean="0"/>
              <a:t> obory</a:t>
            </a:r>
            <a:endParaRPr lang="cs-CZ" dirty="0" smtClean="0"/>
          </a:p>
          <a:p>
            <a:pPr lvl="0"/>
            <a:r>
              <a:rPr lang="cs-CZ" i="1" dirty="0" smtClean="0"/>
              <a:t>tvoří 80% z celkového počtu mentálně retardovaných osob</a:t>
            </a: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3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i="1" dirty="0" smtClean="0"/>
              <a:t>Středně těžká MR (IQ 35-49</a:t>
            </a:r>
            <a:r>
              <a:rPr lang="cs-CZ" i="1" dirty="0" smtClean="0"/>
              <a:t>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pPr lvl="0"/>
            <a:r>
              <a:rPr lang="cs-CZ" i="1" dirty="0" smtClean="0"/>
              <a:t> u dospělých odpovídá věku 9-12 let</a:t>
            </a:r>
          </a:p>
          <a:p>
            <a:pPr lvl="0"/>
            <a:r>
              <a:rPr lang="cs-CZ" i="1" dirty="0" smtClean="0"/>
              <a:t>rozvoj myšlení a řeči výrazně opožděn a přetrvává až do dospělosti</a:t>
            </a:r>
            <a:endParaRPr lang="cs-CZ" dirty="0" smtClean="0"/>
          </a:p>
          <a:p>
            <a:pPr lvl="0"/>
            <a:r>
              <a:rPr lang="cs-CZ" i="1" dirty="0" smtClean="0"/>
              <a:t>často epileptici, autisté</a:t>
            </a:r>
            <a:endParaRPr lang="cs-CZ" dirty="0" smtClean="0"/>
          </a:p>
          <a:p>
            <a:pPr lvl="0"/>
            <a:r>
              <a:rPr lang="cs-CZ" i="1" dirty="0" smtClean="0"/>
              <a:t>emocionálně labilní, nevyrovnaní, nepřiměřené reakce</a:t>
            </a:r>
            <a:endParaRPr lang="cs-CZ" dirty="0" smtClean="0"/>
          </a:p>
          <a:p>
            <a:pPr lvl="0"/>
            <a:r>
              <a:rPr lang="cs-CZ" i="1" dirty="0" smtClean="0"/>
              <a:t>řeč velmi jednoduchá, slovník obsahově chudý, časté agramatismy – někdy komunikují pouze neverbálně</a:t>
            </a:r>
            <a:endParaRPr lang="cs-CZ" dirty="0" smtClean="0"/>
          </a:p>
          <a:p>
            <a:pPr lvl="0"/>
            <a:r>
              <a:rPr lang="cs-CZ" i="1" dirty="0" smtClean="0"/>
              <a:t>   problémy s rozeznáváním symbolů</a:t>
            </a:r>
            <a:endParaRPr lang="cs-CZ" dirty="0" smtClean="0"/>
          </a:p>
          <a:p>
            <a:pPr lvl="0"/>
            <a:r>
              <a:rPr lang="cs-CZ" i="1" dirty="0" smtClean="0"/>
              <a:t>vývoj jemné a hrubé motoriky zpomalen</a:t>
            </a:r>
            <a:endParaRPr lang="cs-CZ" dirty="0" smtClean="0"/>
          </a:p>
          <a:p>
            <a:pPr lvl="0"/>
            <a:r>
              <a:rPr lang="cs-CZ" i="1" dirty="0" smtClean="0"/>
              <a:t>opožděna a omezena je možnost sebeobsluhy (starat se sám o sebe)</a:t>
            </a:r>
            <a:endParaRPr lang="cs-CZ" dirty="0" smtClean="0"/>
          </a:p>
          <a:p>
            <a:pPr lvl="0"/>
            <a:r>
              <a:rPr lang="cs-CZ" i="1" dirty="0" smtClean="0"/>
              <a:t>lze osvojit základní hygienické návyky a částečně i prvky samoobsluhy</a:t>
            </a:r>
            <a:endParaRPr lang="cs-CZ" dirty="0" smtClean="0"/>
          </a:p>
          <a:p>
            <a:pPr lvl="0"/>
            <a:r>
              <a:rPr lang="cs-CZ" i="1" dirty="0" smtClean="0"/>
              <a:t>špatná koncentrace</a:t>
            </a:r>
            <a:endParaRPr lang="cs-CZ" dirty="0" smtClean="0"/>
          </a:p>
          <a:p>
            <a:pPr lvl="0"/>
            <a:r>
              <a:rPr lang="cs-CZ" i="1" dirty="0" smtClean="0"/>
              <a:t>část schopna vzdělání ve speciální škole – nejschopnější =&gt; jednoduché pracovní zařazení pod dohledem nebo v chráněném prostředí</a:t>
            </a:r>
            <a:endParaRPr lang="cs-CZ" dirty="0" smtClean="0"/>
          </a:p>
          <a:p>
            <a:pPr lvl="0"/>
            <a:r>
              <a:rPr lang="cs-CZ" i="1" dirty="0" smtClean="0"/>
              <a:t>tvoří asi 12% z MR</a:t>
            </a:r>
            <a:endParaRPr lang="cs-CZ" dirty="0" smtClean="0"/>
          </a:p>
          <a:p>
            <a:pPr lvl="0"/>
            <a:r>
              <a:rPr lang="cs-CZ" i="1" dirty="0" smtClean="0"/>
              <a:t>některé nutno zbavit svéprávnosti nebo je omezit v právních úkonech 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7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i="1" dirty="0" smtClean="0"/>
              <a:t>Těžká MR (20-34 IQ)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cs-CZ" i="1" dirty="0" smtClean="0"/>
              <a:t>- psychomotorický vývoj značně opožděn již v předškolním věku</a:t>
            </a:r>
            <a:endParaRPr lang="cs-CZ" dirty="0" smtClean="0"/>
          </a:p>
          <a:p>
            <a:r>
              <a:rPr lang="cs-CZ" i="1" dirty="0" smtClean="0"/>
              <a:t>- příznaky celkového poškození CNS</a:t>
            </a:r>
            <a:endParaRPr lang="cs-CZ" dirty="0" smtClean="0"/>
          </a:p>
          <a:p>
            <a:r>
              <a:rPr lang="cs-CZ" i="1" dirty="0" smtClean="0"/>
              <a:t>- časté tělesné defekty, značná pohybová neobratnost, problém koordinace pohybů</a:t>
            </a:r>
            <a:endParaRPr lang="cs-CZ" dirty="0" smtClean="0"/>
          </a:p>
          <a:p>
            <a:r>
              <a:rPr lang="cs-CZ" i="1" dirty="0" smtClean="0"/>
              <a:t>- výrazné poruchy pozornosti, nestálost nálad, efektivita</a:t>
            </a:r>
            <a:endParaRPr lang="cs-CZ" dirty="0" smtClean="0"/>
          </a:p>
          <a:p>
            <a:r>
              <a:rPr lang="cs-CZ" i="1" dirty="0" smtClean="0"/>
              <a:t>- řeč je velmi primitivní, izolovaná slova, nebo vůbec nevytvořena (skřeky)</a:t>
            </a:r>
            <a:endParaRPr lang="cs-CZ" dirty="0" smtClean="0"/>
          </a:p>
          <a:p>
            <a:r>
              <a:rPr lang="cs-CZ" i="1" dirty="0" smtClean="0"/>
              <a:t>- dlouhodobým výcvikem si mohou osvojit základní hygienické návyky a určitou míru sebeobsluhy</a:t>
            </a:r>
            <a:endParaRPr lang="cs-CZ" dirty="0" smtClean="0"/>
          </a:p>
          <a:p>
            <a:r>
              <a:rPr lang="cs-CZ" i="1" dirty="0" smtClean="0"/>
              <a:t>- jsou impulzivní, mají výkyvy nálad, někdy sklony k agresivitě – vyžadují trvalý dohled</a:t>
            </a:r>
            <a:endParaRPr lang="cs-CZ" dirty="0" smtClean="0"/>
          </a:p>
          <a:p>
            <a:r>
              <a:rPr lang="cs-CZ" i="1" dirty="0" smtClean="0"/>
              <a:t>- asi 7% z celkového počtu osob s mentálním postižením</a:t>
            </a:r>
            <a:endParaRPr lang="cs-CZ" dirty="0" smtClean="0"/>
          </a:p>
          <a:p>
            <a:pPr lvl="0"/>
            <a:r>
              <a:rPr lang="cs-CZ" i="1" dirty="0" smtClean="0"/>
              <a:t>přidružují se také poměrně vážné zdravotní problémy→ nižší věk dožití (cca kolem 40 let)</a:t>
            </a:r>
            <a:endParaRPr lang="cs-CZ" dirty="0" smtClean="0"/>
          </a:p>
          <a:p>
            <a:pPr marL="0" indent="0">
              <a:buNone/>
            </a:pPr>
            <a:r>
              <a:rPr lang="cs-CZ" b="1" i="1" dirty="0" smtClean="0"/>
              <a:t> 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28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i="1" dirty="0" smtClean="0"/>
              <a:t>Hluboká MR (IQ 0-10)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cs-CZ" dirty="0" smtClean="0"/>
          </a:p>
          <a:p>
            <a:pPr lvl="0"/>
            <a:r>
              <a:rPr lang="cs-CZ" i="1" dirty="0" smtClean="0"/>
              <a:t>nejsou schopni sebeobsluhy, vyžadují soustavnou péči</a:t>
            </a:r>
            <a:endParaRPr lang="cs-CZ" dirty="0" smtClean="0"/>
          </a:p>
          <a:p>
            <a:pPr lvl="0"/>
            <a:r>
              <a:rPr lang="cs-CZ" i="1" dirty="0" smtClean="0"/>
              <a:t>nápadné, stereotypní automatické pohyby</a:t>
            </a:r>
            <a:endParaRPr lang="cs-CZ" dirty="0" smtClean="0"/>
          </a:p>
          <a:p>
            <a:pPr lvl="0"/>
            <a:r>
              <a:rPr lang="cs-CZ" i="1" dirty="0" smtClean="0"/>
              <a:t>kombinace s postižením sluchu, zraku, neurologické poruchy</a:t>
            </a:r>
            <a:endParaRPr lang="cs-CZ" dirty="0" smtClean="0"/>
          </a:p>
          <a:p>
            <a:pPr lvl="0"/>
            <a:r>
              <a:rPr lang="cs-CZ" i="1" dirty="0" smtClean="0"/>
              <a:t>řeč nerozvinuta, nonverbální komunikace beze smyslu, maximálně rozumí jednoduchým požadavkům</a:t>
            </a:r>
            <a:endParaRPr lang="cs-CZ" dirty="0" smtClean="0"/>
          </a:p>
          <a:p>
            <a:pPr lvl="0"/>
            <a:r>
              <a:rPr lang="cs-CZ" i="1" dirty="0" smtClean="0"/>
              <a:t>okolí nepoznává, časté sebepoškozování</a:t>
            </a:r>
            <a:endParaRPr lang="cs-CZ" dirty="0" smtClean="0"/>
          </a:p>
          <a:p>
            <a:pPr lvl="0"/>
            <a:r>
              <a:rPr lang="cs-CZ" i="1" dirty="0" smtClean="0"/>
              <a:t>nedožívají se vysokého věku</a:t>
            </a:r>
            <a:endParaRPr lang="cs-CZ" dirty="0" smtClean="0"/>
          </a:p>
          <a:p>
            <a:pPr lvl="0"/>
            <a:r>
              <a:rPr lang="cs-CZ" i="1" dirty="0" smtClean="0"/>
              <a:t>1% z MR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21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Vztah s většinovou </a:t>
            </a:r>
            <a:r>
              <a:rPr lang="cs-CZ" b="1" dirty="0" smtClean="0"/>
              <a:t>společností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 Mentálně postižení mají ve společnosti obvykle velmi nízký sociální status</a:t>
            </a:r>
            <a:r>
              <a:rPr lang="cs-CZ" dirty="0" smtClean="0"/>
              <a:t>,</a:t>
            </a:r>
          </a:p>
          <a:p>
            <a:r>
              <a:rPr lang="cs-CZ" dirty="0" smtClean="0"/>
              <a:t> Jsou podceňování</a:t>
            </a:r>
          </a:p>
          <a:p>
            <a:r>
              <a:rPr lang="cs-CZ" dirty="0" smtClean="0"/>
              <a:t>Často jsou nadměrně </a:t>
            </a:r>
            <a:r>
              <a:rPr lang="cs-CZ" dirty="0"/>
              <a:t>omezovány jejich práva, ale na druhé straně i požadavky společnosti na </a:t>
            </a:r>
            <a:r>
              <a:rPr lang="cs-CZ" dirty="0" smtClean="0"/>
              <a:t>ně</a:t>
            </a:r>
          </a:p>
          <a:p>
            <a:r>
              <a:rPr lang="cs-CZ" dirty="0" smtClean="0"/>
              <a:t> </a:t>
            </a:r>
            <a:r>
              <a:rPr lang="cs-CZ" dirty="0"/>
              <a:t>Často jsou přijímáni pouze jako pasivní partneři v komunikaci a pasivní příjemci péče. 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7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Pracovní a školní integrace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dirty="0" smtClean="0"/>
              <a:t>Integrace do běžných škol je obtížná</a:t>
            </a:r>
          </a:p>
          <a:p>
            <a:r>
              <a:rPr lang="cs-CZ" dirty="0" smtClean="0"/>
              <a:t>Pracovní zařazení dle stupně postižení</a:t>
            </a:r>
          </a:p>
          <a:p>
            <a:r>
              <a:rPr lang="cs-CZ" dirty="0" smtClean="0"/>
              <a:t>Časté využití podpory při získání </a:t>
            </a:r>
            <a:r>
              <a:rPr lang="cs-CZ" dirty="0" err="1" smtClean="0"/>
              <a:t>prac</a:t>
            </a:r>
            <a:r>
              <a:rPr lang="cs-CZ" dirty="0" smtClean="0"/>
              <a:t>. </a:t>
            </a:r>
            <a:r>
              <a:rPr lang="cs-CZ" dirty="0"/>
              <a:t>u</a:t>
            </a:r>
            <a:r>
              <a:rPr lang="cs-CZ" dirty="0" smtClean="0"/>
              <a:t>platnění:</a:t>
            </a:r>
          </a:p>
          <a:p>
            <a:pPr lvl="1"/>
            <a:r>
              <a:rPr lang="cs-CZ" dirty="0" smtClean="0"/>
              <a:t>Přechodné zaměstnání</a:t>
            </a:r>
          </a:p>
          <a:p>
            <a:pPr lvl="1"/>
            <a:r>
              <a:rPr lang="cs-CZ" dirty="0" smtClean="0"/>
              <a:t>Tranzitní program</a:t>
            </a:r>
          </a:p>
          <a:p>
            <a:pPr lvl="1"/>
            <a:r>
              <a:rPr lang="cs-CZ" dirty="0" smtClean="0"/>
              <a:t>Tréninkové programy </a:t>
            </a:r>
          </a:p>
          <a:p>
            <a:pPr lvl="1"/>
            <a:r>
              <a:rPr lang="cs-CZ" dirty="0" smtClean="0"/>
              <a:t>Chráněné pracovní místo</a:t>
            </a:r>
          </a:p>
          <a:p>
            <a:pPr lvl="1"/>
            <a:r>
              <a:rPr lang="cs-CZ" dirty="0" smtClean="0"/>
              <a:t>Příprava k práci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37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Oblast bydlení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Sociální pobytové služby:</a:t>
            </a:r>
          </a:p>
          <a:p>
            <a:pPr lvl="1"/>
            <a:r>
              <a:rPr lang="cs-CZ" dirty="0" smtClean="0"/>
              <a:t>Podpora samostatného bydlení</a:t>
            </a:r>
          </a:p>
          <a:p>
            <a:pPr lvl="1"/>
            <a:r>
              <a:rPr lang="cs-CZ" dirty="0" smtClean="0"/>
              <a:t>Chráněné bydlení</a:t>
            </a:r>
          </a:p>
          <a:p>
            <a:pPr lvl="1"/>
            <a:r>
              <a:rPr lang="cs-CZ" dirty="0" smtClean="0"/>
              <a:t>Domovy pro osoby se zdravotním postižením</a:t>
            </a:r>
          </a:p>
          <a:p>
            <a:r>
              <a:rPr lang="cs-CZ" dirty="0" smtClean="0"/>
              <a:t>Bydlení v komunitě – např. </a:t>
            </a:r>
            <a:r>
              <a:rPr lang="cs-CZ" dirty="0" err="1" smtClean="0"/>
              <a:t>camphill</a:t>
            </a:r>
            <a:r>
              <a:rPr lang="cs-CZ" dirty="0" smtClean="0"/>
              <a:t> (v ČR </a:t>
            </a:r>
            <a:r>
              <a:rPr lang="cs-CZ" dirty="0" err="1" smtClean="0"/>
              <a:t>camphill</a:t>
            </a:r>
            <a:r>
              <a:rPr lang="cs-CZ" dirty="0" smtClean="0"/>
              <a:t> České Kopisty)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Trávení volného času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Programy ve stacionářích a denních centrech</a:t>
            </a:r>
          </a:p>
          <a:p>
            <a:r>
              <a:rPr lang="cs-CZ" dirty="0" smtClean="0"/>
              <a:t>Zájmové kroužky a večerní školy</a:t>
            </a:r>
          </a:p>
          <a:p>
            <a:r>
              <a:rPr lang="cs-CZ" dirty="0" smtClean="0"/>
              <a:t>Setkávání ve skupinách stejně postižených osob – společné činnosti, podpora  </a:t>
            </a:r>
          </a:p>
          <a:p>
            <a:r>
              <a:rPr lang="cs-CZ" dirty="0" smtClean="0"/>
              <a:t>Vrstevnické programy (1 OZP + 1 zdravá osoba)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5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Specifika sociální péče o osoby se zrakovým postižením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cs-CZ" dirty="0"/>
              <a:t>O</a:t>
            </a:r>
            <a:r>
              <a:rPr lang="cs-CZ" dirty="0" smtClean="0"/>
              <a:t>soby </a:t>
            </a:r>
            <a:r>
              <a:rPr lang="cs-CZ" dirty="0"/>
              <a:t>se zrakovým postižením jsou lidé s různými druhy a stupni snížených zrakových schopností. Úžeji se tímto termínem rozumí ti, u nichž </a:t>
            </a:r>
            <a:r>
              <a:rPr lang="cs-CZ" b="1" dirty="0"/>
              <a:t>poškození zraku nějak ovlivňuje činnosti v běžném životě a u nichž běžná optická korekce nepostačuje</a:t>
            </a:r>
            <a:endParaRPr lang="cs-CZ" dirty="0" smtClean="0"/>
          </a:p>
          <a:p>
            <a:pPr lvl="0"/>
            <a:r>
              <a:rPr lang="cs-CZ" dirty="0"/>
              <a:t>V ČR žije 60 000 zrakově postižených (z nich 17 000 velmi těžce) a 1 500 </a:t>
            </a:r>
            <a:r>
              <a:rPr lang="cs-CZ" dirty="0" err="1"/>
              <a:t>slepohluchých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9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i="1" dirty="0" smtClean="0"/>
              <a:t>Poruchy zraku </a:t>
            </a:r>
            <a:endParaRPr lang="cs-CZ" i="1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i="1" u="sng" dirty="0"/>
              <a:t>1. Dle druhu zrakové vady</a:t>
            </a:r>
            <a:r>
              <a:rPr lang="cs-CZ" i="1" u="sng" dirty="0" smtClean="0"/>
              <a:t>:</a:t>
            </a:r>
            <a:endParaRPr lang="cs-CZ" dirty="0" smtClean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cs-CZ" i="1" dirty="0" smtClean="0"/>
              <a:t>ztráta zrakové ostrosti (refrakční vady )</a:t>
            </a:r>
            <a:endParaRPr lang="cs-CZ" dirty="0" smtClean="0"/>
          </a:p>
          <a:p>
            <a:r>
              <a:rPr lang="cs-CZ" i="1" dirty="0" smtClean="0"/>
              <a:t>postižení šíře zorného pole (skotom, trubicovité vidění)</a:t>
            </a:r>
            <a:endParaRPr lang="cs-CZ" dirty="0" smtClean="0"/>
          </a:p>
          <a:p>
            <a:r>
              <a:rPr lang="cs-CZ" i="1" dirty="0" smtClean="0"/>
              <a:t>okulomotorické poruchy (strabismus) - šilhavost</a:t>
            </a:r>
            <a:endParaRPr lang="cs-CZ" dirty="0" smtClean="0"/>
          </a:p>
          <a:p>
            <a:r>
              <a:rPr lang="cs-CZ" i="1" dirty="0" smtClean="0"/>
              <a:t>problémy se zpracováním zrakových podnětů ( kortikální slepota)</a:t>
            </a:r>
            <a:endParaRPr lang="cs-CZ" dirty="0" smtClean="0"/>
          </a:p>
          <a:p>
            <a:r>
              <a:rPr lang="cs-CZ" i="1" dirty="0" smtClean="0"/>
              <a:t>poruchy barvocitu (barvoslepost)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3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2. Dle stupně zrakového postižení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4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cs-CZ" b="1" i="1" u="sng" dirty="0" smtClean="0"/>
              <a:t>slabozrakost</a:t>
            </a:r>
            <a:r>
              <a:rPr lang="cs-CZ" i="1" u="sng" dirty="0" smtClean="0"/>
              <a:t> </a:t>
            </a:r>
            <a:r>
              <a:rPr lang="cs-CZ" b="1" i="1" dirty="0" smtClean="0"/>
              <a:t>-</a:t>
            </a:r>
            <a:r>
              <a:rPr lang="cs-CZ" i="1" dirty="0" smtClean="0"/>
              <a:t> vidění oběma očima i pomocí brýlí natolik sníženo, že</a:t>
            </a:r>
            <a:r>
              <a:rPr lang="cs-CZ" dirty="0"/>
              <a:t> </a:t>
            </a:r>
            <a:r>
              <a:rPr lang="cs-CZ" i="1" dirty="0" smtClean="0"/>
              <a:t>postižený nemůže číst písmo běžné velikosti</a:t>
            </a:r>
            <a:r>
              <a:rPr lang="cs-CZ" b="1" i="1" dirty="0" smtClean="0"/>
              <a:t> </a:t>
            </a:r>
            <a:endParaRPr lang="cs-CZ" dirty="0" smtClean="0"/>
          </a:p>
          <a:p>
            <a:r>
              <a:rPr lang="cs-CZ" b="1" i="1" u="sng" dirty="0" smtClean="0"/>
              <a:t>zbytky zraku</a:t>
            </a:r>
            <a:r>
              <a:rPr lang="cs-CZ" i="1" dirty="0"/>
              <a:t> </a:t>
            </a:r>
            <a:r>
              <a:rPr lang="cs-CZ" i="1" dirty="0" smtClean="0"/>
              <a:t>-  snížení nebo zkreslení činnosti zrakového analyzátoru obou očí a následně porucha vnímání, dítě se otáčí za světlem a silné světlo upoutává jeho pozornost, </a:t>
            </a:r>
          </a:p>
          <a:p>
            <a:r>
              <a:rPr lang="cs-CZ" b="1" i="1" u="sng" dirty="0" smtClean="0"/>
              <a:t>slepota</a:t>
            </a:r>
            <a:r>
              <a:rPr lang="cs-CZ" i="1" dirty="0" smtClean="0"/>
              <a:t> - nerozvinutí nebo úplná ztráta zrakových schopností, </a:t>
            </a:r>
            <a:r>
              <a:rPr lang="cs-CZ" b="1" i="1" dirty="0" smtClean="0"/>
              <a:t>(slepota praktická</a:t>
            </a:r>
            <a:r>
              <a:rPr lang="cs-CZ" i="1" dirty="0" smtClean="0"/>
              <a:t> -  ze vzdálenosti 3 m počítat prsty,  nestačí na samotnou orientaci v prostoru</a:t>
            </a:r>
            <a:r>
              <a:rPr lang="cs-CZ" dirty="0"/>
              <a:t> </a:t>
            </a:r>
            <a:r>
              <a:rPr lang="cs-CZ" dirty="0" smtClean="0"/>
              <a:t>x </a:t>
            </a:r>
            <a:r>
              <a:rPr lang="cs-CZ" b="1" i="1" dirty="0" smtClean="0"/>
              <a:t>slepota totální</a:t>
            </a:r>
            <a:r>
              <a:rPr lang="cs-CZ" i="1" dirty="0" smtClean="0"/>
              <a:t> –úplná absence vidění )</a:t>
            </a:r>
            <a:endParaRPr lang="cs-CZ" dirty="0" smtClean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19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Vztah s většinovou společností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Osoby se zrakovým postižením jsou společností obvykle dobře přijímány a dobře se integrují do společnosti díky tomu, že komunikují podobně jako většinová společnost.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11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dirty="0"/>
              <a:t>Systém péče o zrakově </a:t>
            </a:r>
            <a:r>
              <a:rPr lang="cs-CZ" dirty="0" smtClean="0"/>
              <a:t>postižené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pPr lvl="0"/>
            <a:r>
              <a:rPr lang="cs-CZ" b="1" dirty="0"/>
              <a:t>Středisko rané péče </a:t>
            </a:r>
            <a:r>
              <a:rPr lang="cs-CZ" dirty="0"/>
              <a:t>(od narození až po MŠ) – diagnostika, pomoc rodině</a:t>
            </a:r>
          </a:p>
          <a:p>
            <a:pPr lvl="0"/>
            <a:r>
              <a:rPr lang="cs-CZ" b="1" dirty="0"/>
              <a:t>Speciální MŠ </a:t>
            </a:r>
            <a:r>
              <a:rPr lang="cs-CZ" dirty="0"/>
              <a:t>– orientace v prostoru, rozvoj nepostižených smyslů</a:t>
            </a:r>
          </a:p>
          <a:p>
            <a:pPr lvl="0"/>
            <a:r>
              <a:rPr lang="cs-CZ" b="1" dirty="0" smtClean="0"/>
              <a:t>SPC</a:t>
            </a:r>
            <a:r>
              <a:rPr lang="cs-CZ" dirty="0" smtClean="0"/>
              <a:t> </a:t>
            </a:r>
            <a:r>
              <a:rPr lang="cs-CZ" dirty="0"/>
              <a:t>– podpora a integrace, metodická pomoc učitelům</a:t>
            </a:r>
          </a:p>
          <a:p>
            <a:pPr lvl="0"/>
            <a:r>
              <a:rPr lang="cs-CZ" b="1" dirty="0"/>
              <a:t>Speciální školy pro </a:t>
            </a:r>
            <a:r>
              <a:rPr lang="cs-CZ" b="1" dirty="0" smtClean="0"/>
              <a:t>zrak. </a:t>
            </a:r>
            <a:r>
              <a:rPr lang="cs-CZ" b="1" dirty="0"/>
              <a:t>p</a:t>
            </a:r>
            <a:r>
              <a:rPr lang="cs-CZ" b="1" dirty="0" smtClean="0"/>
              <a:t>ostižené-  </a:t>
            </a:r>
            <a:r>
              <a:rPr lang="cs-CZ" dirty="0" smtClean="0"/>
              <a:t>(prostor. </a:t>
            </a:r>
            <a:r>
              <a:rPr lang="cs-CZ" dirty="0"/>
              <a:t>orientace, hra na nástroj, pomůcky, dobré osvětlení, sestavuje se </a:t>
            </a:r>
            <a:r>
              <a:rPr lang="cs-CZ" dirty="0" err="1" smtClean="0"/>
              <a:t>individuál</a:t>
            </a:r>
            <a:r>
              <a:rPr lang="cs-CZ" dirty="0" smtClean="0"/>
              <a:t>. </a:t>
            </a:r>
            <a:r>
              <a:rPr lang="cs-CZ" dirty="0"/>
              <a:t>p</a:t>
            </a:r>
            <a:r>
              <a:rPr lang="cs-CZ" dirty="0" smtClean="0"/>
              <a:t>lán, </a:t>
            </a:r>
            <a:r>
              <a:rPr lang="cs-CZ" dirty="0"/>
              <a:t>psaní na stroji, učí se metodika písma – Braillovo </a:t>
            </a:r>
            <a:r>
              <a:rPr lang="cs-CZ" dirty="0" smtClean="0"/>
              <a:t> písmo, </a:t>
            </a:r>
            <a:r>
              <a:rPr lang="cs-CZ" dirty="0"/>
              <a:t>kovové </a:t>
            </a:r>
            <a:r>
              <a:rPr lang="cs-CZ" dirty="0" smtClean="0"/>
              <a:t>šablony)</a:t>
            </a:r>
            <a:endParaRPr lang="cs-CZ" dirty="0"/>
          </a:p>
          <a:p>
            <a:pPr lvl="0"/>
            <a:r>
              <a:rPr lang="cs-CZ" b="1" dirty="0" err="1"/>
              <a:t>Tyfloservis</a:t>
            </a:r>
            <a:r>
              <a:rPr lang="cs-CZ" b="1" dirty="0"/>
              <a:t> </a:t>
            </a:r>
            <a:r>
              <a:rPr lang="cs-CZ" dirty="0"/>
              <a:t>– středisko pomoci, má k dispozici </a:t>
            </a:r>
            <a:r>
              <a:rPr lang="cs-CZ" dirty="0" smtClean="0"/>
              <a:t>pomůcky hlasové </a:t>
            </a:r>
            <a:r>
              <a:rPr lang="cs-CZ" dirty="0"/>
              <a:t>knihovny atd.</a:t>
            </a:r>
          </a:p>
          <a:p>
            <a:pPr lvl="0"/>
            <a:r>
              <a:rPr lang="cs-CZ" b="1" dirty="0" err="1"/>
              <a:t>Tyflocentrum</a:t>
            </a:r>
            <a:r>
              <a:rPr lang="cs-CZ" dirty="0"/>
              <a:t> – pro dospělé, funguje na bázi naplňování volného času nebo na bázi zaměstnávání</a:t>
            </a:r>
          </a:p>
          <a:p>
            <a:pPr lvl="0"/>
            <a:r>
              <a:rPr lang="cs-CZ" b="1" dirty="0"/>
              <a:t>Česká unie nevidomých a slabozrakých</a:t>
            </a:r>
          </a:p>
          <a:p>
            <a:pPr lvl="0"/>
            <a:r>
              <a:rPr lang="cs-CZ" dirty="0"/>
              <a:t>Sjednocená organizace nevidomých a slabozrakých České republiky – </a:t>
            </a:r>
            <a:r>
              <a:rPr lang="cs-CZ" b="1" dirty="0"/>
              <a:t>SONS ČR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39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Školní a pracovní integrace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dirty="0" smtClean="0"/>
              <a:t>Při vrozeném postižení diskriminace při vzdělávání a zaměstnávání</a:t>
            </a:r>
          </a:p>
          <a:p>
            <a:r>
              <a:rPr lang="cs-CZ" dirty="0" smtClean="0"/>
              <a:t>Při získaném postižení většinou ztráta práce</a:t>
            </a:r>
          </a:p>
          <a:p>
            <a:r>
              <a:rPr lang="cs-CZ" dirty="0" smtClean="0"/>
              <a:t>Při výuce je možnost mít asistenta či tlumočníka, nutnost využití speciálních pomůcek</a:t>
            </a:r>
          </a:p>
          <a:p>
            <a:r>
              <a:rPr lang="cs-CZ" dirty="0"/>
              <a:t>Tradiční zaměstnání – telefonisté, košíkářská výroba, keramická výroba, tkalcovská výroba, masérství. 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74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Nejčastěji využívané sociální služby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cs-CZ" i="1" dirty="0" smtClean="0"/>
              <a:t>poradenství </a:t>
            </a:r>
          </a:p>
          <a:p>
            <a:pPr lvl="0"/>
            <a:r>
              <a:rPr lang="cs-CZ" i="1" dirty="0" smtClean="0"/>
              <a:t>osobní </a:t>
            </a:r>
            <a:r>
              <a:rPr lang="cs-CZ" i="1" dirty="0"/>
              <a:t>asistence</a:t>
            </a:r>
            <a:r>
              <a:rPr lang="cs-CZ" dirty="0"/>
              <a:t> </a:t>
            </a:r>
            <a:endParaRPr lang="cs-CZ" dirty="0" smtClean="0"/>
          </a:p>
          <a:p>
            <a:pPr lvl="0"/>
            <a:r>
              <a:rPr lang="cs-CZ" i="1" dirty="0" smtClean="0"/>
              <a:t>centra denních služeb a denní a týdenní stacionáře  </a:t>
            </a:r>
            <a:endParaRPr lang="cs-CZ" dirty="0"/>
          </a:p>
          <a:p>
            <a:pPr lvl="0"/>
            <a:r>
              <a:rPr lang="cs-CZ" i="1" dirty="0" smtClean="0"/>
              <a:t>pečovatelská </a:t>
            </a:r>
            <a:r>
              <a:rPr lang="cs-CZ" i="1" dirty="0"/>
              <a:t>služba</a:t>
            </a:r>
            <a:r>
              <a:rPr lang="cs-CZ" dirty="0"/>
              <a:t>  </a:t>
            </a:r>
          </a:p>
          <a:p>
            <a:pPr lvl="0"/>
            <a:r>
              <a:rPr lang="cs-CZ" i="1" dirty="0"/>
              <a:t>odlehčovací </a:t>
            </a:r>
            <a:r>
              <a:rPr lang="cs-CZ" i="1" dirty="0" smtClean="0"/>
              <a:t>služby  </a:t>
            </a:r>
            <a:endParaRPr lang="cs-CZ" dirty="0"/>
          </a:p>
          <a:p>
            <a:pPr lvl="0"/>
            <a:r>
              <a:rPr lang="cs-CZ" i="1" dirty="0" smtClean="0"/>
              <a:t> </a:t>
            </a:r>
            <a:r>
              <a:rPr lang="cs-CZ" i="1" dirty="0"/>
              <a:t>domovy  pro zdravotně postižené (event. i domovy pro </a:t>
            </a:r>
            <a:r>
              <a:rPr lang="cs-CZ" i="1" dirty="0" smtClean="0"/>
              <a:t>seniory)</a:t>
            </a:r>
            <a:r>
              <a:rPr lang="cs-CZ" dirty="0"/>
              <a:t> </a:t>
            </a:r>
          </a:p>
          <a:p>
            <a:pPr lvl="0"/>
            <a:r>
              <a:rPr lang="cs-CZ" i="1" dirty="0" smtClean="0"/>
              <a:t>raná </a:t>
            </a:r>
            <a:r>
              <a:rPr lang="cs-CZ" i="1" dirty="0"/>
              <a:t>péče </a:t>
            </a:r>
            <a:endParaRPr lang="cs-CZ" i="1" dirty="0" smtClean="0"/>
          </a:p>
          <a:p>
            <a:pPr lvl="0"/>
            <a:r>
              <a:rPr lang="cs-CZ" i="1" dirty="0" smtClean="0"/>
              <a:t>průvodcovská služba a předčitatelské služby</a:t>
            </a:r>
          </a:p>
          <a:p>
            <a:pPr lvl="0"/>
            <a:r>
              <a:rPr lang="cs-CZ" i="1" dirty="0" smtClean="0"/>
              <a:t>Sociálně aktivizační služby pro seniory a osoby se zdravotním postižením</a:t>
            </a:r>
          </a:p>
          <a:p>
            <a:pPr lvl="0"/>
            <a:r>
              <a:rPr lang="cs-CZ" i="1" dirty="0" smtClean="0"/>
              <a:t>Sociální RHB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52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Specifika sociální péče o osoby se sluchovým postižením</a:t>
            </a:r>
            <a:endParaRPr lang="cs-CZ" dirty="0"/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Sluchové postižení: Z</a:t>
            </a:r>
            <a:r>
              <a:rPr lang="cs-CZ" dirty="0"/>
              <a:t> medicínského hlediska se každá porucha funkce sluchového </a:t>
            </a:r>
            <a:r>
              <a:rPr lang="cs-CZ" dirty="0" smtClean="0"/>
              <a:t>orgánu. Z</a:t>
            </a:r>
            <a:r>
              <a:rPr lang="cs-CZ" dirty="0"/>
              <a:t> hlediska pedagogického </a:t>
            </a:r>
            <a:r>
              <a:rPr lang="cs-CZ" dirty="0" smtClean="0"/>
              <a:t>narušení </a:t>
            </a:r>
            <a:r>
              <a:rPr lang="cs-CZ" dirty="0"/>
              <a:t>vztahů sluchově postiženého člověka s okolním světem. </a:t>
            </a:r>
            <a:endParaRPr lang="cs-CZ" dirty="0" smtClean="0"/>
          </a:p>
          <a:p>
            <a:r>
              <a:rPr lang="cs-CZ" dirty="0" smtClean="0"/>
              <a:t>Jinak </a:t>
            </a:r>
            <a:r>
              <a:rPr lang="cs-CZ" dirty="0"/>
              <a:t>na sebe pohlížejí sami sluchově postižení. Mnozí z nich se za postižené nepovažují, cítí se být pouze příslušníky jiné jazykové a kulturní menšiny</a:t>
            </a:r>
            <a:r>
              <a:rPr lang="cs-CZ" dirty="0" smtClean="0"/>
              <a:t>.</a:t>
            </a:r>
          </a:p>
          <a:p>
            <a:r>
              <a:rPr lang="cs-CZ" dirty="0" smtClean="0"/>
              <a:t>V</a:t>
            </a:r>
            <a:r>
              <a:rPr lang="cs-CZ" dirty="0"/>
              <a:t> ČR žije 300 000 sluchově postižených (z nich 15 000 zcela hluchých)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46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Vady sluchu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i="1" dirty="0"/>
              <a:t>Dělení sluchových </a:t>
            </a:r>
            <a:r>
              <a:rPr lang="cs-CZ" i="1" dirty="0" smtClean="0"/>
              <a:t>poruch</a:t>
            </a:r>
            <a:endParaRPr lang="cs-CZ" dirty="0" smtClean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cs-CZ" b="1" i="1" dirty="0" smtClean="0"/>
              <a:t>1.Periferní </a:t>
            </a:r>
            <a:r>
              <a:rPr lang="cs-CZ" b="1" i="1" dirty="0"/>
              <a:t>– </a:t>
            </a:r>
            <a:r>
              <a:rPr lang="cs-CZ" i="1" dirty="0"/>
              <a:t>oblast vnějšího až vnitřního ucha</a:t>
            </a:r>
            <a:endParaRPr lang="cs-CZ" dirty="0"/>
          </a:p>
          <a:p>
            <a:r>
              <a:rPr lang="cs-CZ" i="1" u="sng" dirty="0"/>
              <a:t>Poruchy převodní</a:t>
            </a:r>
            <a:r>
              <a:rPr lang="cs-CZ" i="1" dirty="0"/>
              <a:t> – porucha převodního ústrojí, postiženo slyšení převážně hlubokých tónů, postižený slyší řeč v menší intenzitě (porucha kvantitativní</a:t>
            </a:r>
            <a:r>
              <a:rPr lang="cs-CZ" i="1" dirty="0" smtClean="0"/>
              <a:t>)</a:t>
            </a:r>
            <a:endParaRPr lang="cs-CZ" dirty="0"/>
          </a:p>
          <a:p>
            <a:r>
              <a:rPr lang="cs-CZ" i="1" u="sng" dirty="0"/>
              <a:t>Poruchy percepční – </a:t>
            </a:r>
            <a:r>
              <a:rPr lang="cs-CZ" i="1" dirty="0"/>
              <a:t>porucha vnitřního ucha, postiženo slyšení vysokých tónů, špatně rozeznává určité hlásky a tím i slova, špatně slyší šepot, porucha </a:t>
            </a:r>
            <a:r>
              <a:rPr lang="cs-CZ" i="1" dirty="0" smtClean="0"/>
              <a:t>kvalitativní</a:t>
            </a:r>
            <a:r>
              <a:rPr lang="cs-CZ" i="1" dirty="0"/>
              <a:t> </a:t>
            </a:r>
            <a:endParaRPr lang="cs-CZ" dirty="0"/>
          </a:p>
          <a:p>
            <a:r>
              <a:rPr lang="cs-CZ" i="1" u="sng" dirty="0"/>
              <a:t>Poruchy smíšené – </a:t>
            </a:r>
            <a:r>
              <a:rPr lang="cs-CZ" i="1" dirty="0"/>
              <a:t>poruchy percepční i převodní</a:t>
            </a:r>
            <a:endParaRPr lang="cs-CZ" dirty="0"/>
          </a:p>
          <a:p>
            <a:pPr marL="0" indent="0">
              <a:buNone/>
            </a:pPr>
            <a:r>
              <a:rPr lang="cs-CZ" i="1" dirty="0"/>
              <a:t> </a:t>
            </a:r>
            <a:endParaRPr lang="cs-CZ" dirty="0"/>
          </a:p>
          <a:p>
            <a:r>
              <a:rPr lang="cs-CZ" b="1" i="1" dirty="0"/>
              <a:t>2.Centrální</a:t>
            </a:r>
            <a:r>
              <a:rPr lang="cs-CZ" i="1" dirty="0"/>
              <a:t> – postiženo centrální nervové ústrojí sluchového analyzátoru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i="1" u="sng" dirty="0"/>
              <a:t>Stupně sluchových vad</a:t>
            </a:r>
            <a:r>
              <a:rPr lang="cs-CZ" i="1" dirty="0" smtClean="0"/>
              <a:t>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cs-CZ" i="1" dirty="0"/>
              <a:t> </a:t>
            </a:r>
            <a:endParaRPr lang="cs-CZ" dirty="0" smtClean="0"/>
          </a:p>
          <a:p>
            <a:r>
              <a:rPr lang="cs-CZ" b="1" i="1" u="sng" dirty="0"/>
              <a:t>1.  Nedoslýchavost</a:t>
            </a:r>
            <a:r>
              <a:rPr lang="cs-CZ" i="1" dirty="0"/>
              <a:t>  - je částečná</a:t>
            </a:r>
            <a:endParaRPr lang="cs-CZ" dirty="0"/>
          </a:p>
          <a:p>
            <a:r>
              <a:rPr lang="cs-CZ" b="1" i="1" dirty="0" smtClean="0"/>
              <a:t>- </a:t>
            </a:r>
            <a:r>
              <a:rPr lang="cs-CZ" b="1" i="1" dirty="0"/>
              <a:t>lehká ztráta sluchu</a:t>
            </a:r>
            <a:r>
              <a:rPr lang="cs-CZ" i="1" dirty="0"/>
              <a:t>  ( 26 - 40 </a:t>
            </a:r>
            <a:r>
              <a:rPr lang="cs-CZ" i="1" dirty="0" smtClean="0"/>
              <a:t>dB), </a:t>
            </a:r>
            <a:r>
              <a:rPr lang="cs-CZ" i="1" dirty="0"/>
              <a:t>neslyší  dobře za nevýhodných podmínek.</a:t>
            </a:r>
            <a:endParaRPr lang="cs-CZ" dirty="0"/>
          </a:p>
          <a:p>
            <a:r>
              <a:rPr lang="cs-CZ" b="1" i="1" dirty="0"/>
              <a:t>- střední ztráta sluchu  </a:t>
            </a:r>
            <a:r>
              <a:rPr lang="cs-CZ" i="1" dirty="0"/>
              <a:t>( 41 – 55 </a:t>
            </a:r>
            <a:r>
              <a:rPr lang="cs-CZ" i="1" dirty="0" smtClean="0"/>
              <a:t>dB), potíže </a:t>
            </a:r>
            <a:r>
              <a:rPr lang="cs-CZ" i="1" dirty="0"/>
              <a:t>při  komunikaci na delší vzdálenost</a:t>
            </a:r>
            <a:endParaRPr lang="cs-CZ" dirty="0"/>
          </a:p>
          <a:p>
            <a:r>
              <a:rPr lang="cs-CZ" b="1" i="1" dirty="0"/>
              <a:t>- středně těžká</a:t>
            </a:r>
            <a:r>
              <a:rPr lang="cs-CZ" i="1" dirty="0"/>
              <a:t> </a:t>
            </a:r>
            <a:r>
              <a:rPr lang="cs-CZ" b="1" i="1" dirty="0"/>
              <a:t>ztráta sluchu</a:t>
            </a:r>
            <a:r>
              <a:rPr lang="cs-CZ" i="1" dirty="0"/>
              <a:t>  ( 56 – 70 dB </a:t>
            </a:r>
            <a:r>
              <a:rPr lang="cs-CZ" i="1" dirty="0" smtClean="0"/>
              <a:t>), dorozumění </a:t>
            </a:r>
            <a:r>
              <a:rPr lang="cs-CZ" i="1" dirty="0"/>
              <a:t>hlasitou řečí do 1 metru</a:t>
            </a:r>
            <a:endParaRPr lang="cs-CZ" dirty="0"/>
          </a:p>
          <a:p>
            <a:r>
              <a:rPr lang="cs-CZ" b="1" i="1" dirty="0"/>
              <a:t>- těžká ztráta</a:t>
            </a:r>
            <a:r>
              <a:rPr lang="cs-CZ" i="1" dirty="0"/>
              <a:t> </a:t>
            </a:r>
            <a:r>
              <a:rPr lang="cs-CZ" b="1" i="1" dirty="0"/>
              <a:t>sluchu  </a:t>
            </a:r>
            <a:r>
              <a:rPr lang="cs-CZ" i="1" dirty="0"/>
              <a:t>( 71 – 90 dB </a:t>
            </a:r>
            <a:r>
              <a:rPr lang="cs-CZ" i="1" dirty="0" smtClean="0"/>
              <a:t>), </a:t>
            </a:r>
            <a:r>
              <a:rPr lang="cs-CZ" i="1" dirty="0"/>
              <a:t>problémy s dorozumíváním i při řeči zblízka</a:t>
            </a:r>
            <a:endParaRPr lang="cs-CZ" dirty="0"/>
          </a:p>
          <a:p>
            <a:r>
              <a:rPr lang="cs-CZ" b="1" i="1" dirty="0"/>
              <a:t>- velmi těžká ztráta</a:t>
            </a:r>
            <a:r>
              <a:rPr lang="cs-CZ" i="1" dirty="0"/>
              <a:t> </a:t>
            </a:r>
            <a:r>
              <a:rPr lang="cs-CZ" b="1" i="1" dirty="0"/>
              <a:t>sluchu  </a:t>
            </a:r>
            <a:r>
              <a:rPr lang="cs-CZ" i="1" dirty="0"/>
              <a:t>( nad 91 dB </a:t>
            </a:r>
            <a:r>
              <a:rPr lang="cs-CZ" i="1" dirty="0" smtClean="0"/>
              <a:t>), </a:t>
            </a:r>
            <a:r>
              <a:rPr lang="cs-CZ" i="1" dirty="0"/>
              <a:t>někdy označováno </a:t>
            </a:r>
            <a:r>
              <a:rPr lang="cs-CZ" i="1" dirty="0" smtClean="0"/>
              <a:t>jako „zbytky</a:t>
            </a:r>
            <a:r>
              <a:rPr lang="cs-CZ" b="1" i="1" u="sng" dirty="0" smtClean="0"/>
              <a:t> </a:t>
            </a:r>
            <a:r>
              <a:rPr lang="cs-CZ" i="1" dirty="0" smtClean="0"/>
              <a:t>sluchu“</a:t>
            </a:r>
            <a:endParaRPr lang="cs-CZ" dirty="0"/>
          </a:p>
          <a:p>
            <a:pPr marL="0" indent="0">
              <a:buNone/>
            </a:pPr>
            <a:r>
              <a:rPr lang="cs-CZ" b="1" i="1" dirty="0"/>
              <a:t> </a:t>
            </a:r>
            <a:endParaRPr lang="cs-CZ" dirty="0"/>
          </a:p>
          <a:p>
            <a:r>
              <a:rPr lang="cs-CZ" b="1" i="1" u="sng" dirty="0"/>
              <a:t>2. Hluchota</a:t>
            </a:r>
            <a:endParaRPr lang="cs-CZ" b="1" i="1" dirty="0"/>
          </a:p>
          <a:p>
            <a:r>
              <a:rPr lang="cs-CZ" i="1" dirty="0"/>
              <a:t> - </a:t>
            </a:r>
            <a:r>
              <a:rPr lang="cs-CZ" b="1" i="1" dirty="0"/>
              <a:t>úplná ( totální ) </a:t>
            </a:r>
            <a:r>
              <a:rPr lang="cs-CZ" i="1" dirty="0"/>
              <a:t>naprostá ztráta sluchu, někdy označováno jako  </a:t>
            </a:r>
            <a:r>
              <a:rPr lang="cs-CZ" b="1" i="1" dirty="0"/>
              <a:t>neslyšící </a:t>
            </a:r>
            <a:r>
              <a:rPr lang="cs-CZ" i="1" dirty="0"/>
              <a:t>(neslyší žádný zvuk -ani zesílený), orientace podle vibrací</a:t>
            </a:r>
            <a:endParaRPr lang="cs-CZ" dirty="0"/>
          </a:p>
          <a:p>
            <a:r>
              <a:rPr lang="cs-CZ" b="1" i="1" dirty="0"/>
              <a:t>-  praktická –</a:t>
            </a:r>
            <a:r>
              <a:rPr lang="cs-CZ" i="1" dirty="0"/>
              <a:t> vyskytují se pouze zbytky sluchu (kategorická nejednotnost)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5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Vztah s většinovou společností: </a:t>
            </a:r>
            <a:endParaRPr lang="cs-CZ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Často problematický, spojený se vzájemnou podezíravostí a nepochopením a </a:t>
            </a:r>
            <a:r>
              <a:rPr lang="cs-CZ" dirty="0" smtClean="0"/>
              <a:t>nedůvěrou.</a:t>
            </a:r>
          </a:p>
          <a:p>
            <a:r>
              <a:rPr lang="cs-CZ" dirty="0" smtClean="0"/>
              <a:t>Neslyšící </a:t>
            </a:r>
            <a:r>
              <a:rPr lang="cs-CZ" dirty="0"/>
              <a:t>budí nedůvěru odlišnou gestikulací a mimikou. </a:t>
            </a:r>
            <a:endParaRPr lang="cs-CZ" dirty="0" smtClean="0"/>
          </a:p>
          <a:p>
            <a:r>
              <a:rPr lang="cs-CZ" dirty="0" smtClean="0"/>
              <a:t>Osoby</a:t>
            </a:r>
            <a:r>
              <a:rPr lang="cs-CZ" dirty="0"/>
              <a:t>, které jsou neslyšící od narození, mají odlišný způsob myšlení a tím i vnímání situací, to způsobuje problémy při vzájemném kontaktu. 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78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Pracovní a školní uplatnění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cs-CZ" dirty="0" smtClean="0"/>
              <a:t>Školské systémy: </a:t>
            </a:r>
            <a:endParaRPr lang="cs-CZ" dirty="0"/>
          </a:p>
          <a:p>
            <a:pPr lvl="1"/>
            <a:r>
              <a:rPr lang="cs-CZ" dirty="0"/>
              <a:t>Speciální MŠ – vytváření řeči, sluchová výchova, nácvik odezírání</a:t>
            </a:r>
          </a:p>
          <a:p>
            <a:pPr lvl="1"/>
            <a:r>
              <a:rPr lang="cs-CZ" dirty="0"/>
              <a:t>ZŠ pro sluchově postižené – používání technických pomůcek, docházka delší o dva roky</a:t>
            </a:r>
          </a:p>
          <a:p>
            <a:pPr lvl="1"/>
            <a:r>
              <a:rPr lang="cs-CZ" dirty="0"/>
              <a:t>Integrace v ZŠ – důležitý je stav dorozumívacích schopností, rozvoj obsahové i formální stránky </a:t>
            </a:r>
            <a:r>
              <a:rPr lang="cs-CZ" dirty="0" smtClean="0"/>
              <a:t>řeči</a:t>
            </a:r>
          </a:p>
          <a:p>
            <a:r>
              <a:rPr lang="cs-CZ" dirty="0" smtClean="0"/>
              <a:t>možnost mít asistenta nebo tlumočníka při výuce, využívání speciálních pomůcek</a:t>
            </a:r>
          </a:p>
          <a:p>
            <a:r>
              <a:rPr lang="cs-CZ" dirty="0" smtClean="0"/>
              <a:t>spíše obtížné pracovní uplatnění ( i přes kvality jako je soustředěnost a koncentrace na vykonávanou práci)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37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Zájmové organizace, nezisková sdružení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lvl="0"/>
            <a:r>
              <a:rPr lang="cs-CZ" dirty="0"/>
              <a:t>ASNEP- Asociační organizace nedoslýchavých a jejich přátel</a:t>
            </a:r>
          </a:p>
          <a:p>
            <a:pPr lvl="0"/>
            <a:r>
              <a:rPr lang="cs-CZ" dirty="0"/>
              <a:t>Klub neslyšících – Brno</a:t>
            </a:r>
          </a:p>
          <a:p>
            <a:pPr lvl="0"/>
            <a:r>
              <a:rPr lang="cs-CZ" dirty="0"/>
              <a:t>Česká společnost tlumočníků</a:t>
            </a:r>
          </a:p>
          <a:p>
            <a:pPr lvl="0"/>
            <a:r>
              <a:rPr lang="cs-CZ" dirty="0"/>
              <a:t>Česká unie neslyšících, </a:t>
            </a:r>
            <a:endParaRPr lang="cs-CZ" dirty="0" smtClean="0"/>
          </a:p>
          <a:p>
            <a:pPr lvl="0"/>
            <a:r>
              <a:rPr lang="cs-CZ" dirty="0" smtClean="0"/>
              <a:t>Český </a:t>
            </a:r>
            <a:r>
              <a:rPr lang="cs-CZ" dirty="0"/>
              <a:t>klub nedoslýchavých, </a:t>
            </a:r>
            <a:endParaRPr lang="cs-CZ" dirty="0" smtClean="0"/>
          </a:p>
          <a:p>
            <a:pPr lvl="0"/>
            <a:r>
              <a:rPr lang="cs-CZ" dirty="0" smtClean="0"/>
              <a:t>ČK </a:t>
            </a:r>
            <a:r>
              <a:rPr lang="cs-CZ" dirty="0"/>
              <a:t>ohluchlých, Č. svaz neslyšících sportovců, </a:t>
            </a:r>
            <a:endParaRPr lang="cs-CZ" dirty="0" smtClean="0"/>
          </a:p>
          <a:p>
            <a:pPr lvl="0"/>
            <a:r>
              <a:rPr lang="cs-CZ" dirty="0" smtClean="0"/>
              <a:t>Federace </a:t>
            </a:r>
            <a:r>
              <a:rPr lang="cs-CZ" dirty="0"/>
              <a:t>rodičů + přátel SP (FRPSP), </a:t>
            </a:r>
            <a:endParaRPr lang="cs-CZ" dirty="0" smtClean="0"/>
          </a:p>
          <a:p>
            <a:pPr lvl="0"/>
            <a:r>
              <a:rPr lang="cs-CZ" dirty="0" smtClean="0"/>
              <a:t>Klub </a:t>
            </a:r>
            <a:r>
              <a:rPr lang="cs-CZ" dirty="0"/>
              <a:t>mladých neslyšících, </a:t>
            </a:r>
            <a:endParaRPr lang="cs-CZ" dirty="0" smtClean="0"/>
          </a:p>
          <a:p>
            <a:pPr lvl="0"/>
            <a:r>
              <a:rPr lang="cs-CZ" dirty="0" smtClean="0"/>
              <a:t>SORDOS </a:t>
            </a:r>
            <a:r>
              <a:rPr lang="cs-CZ" dirty="0"/>
              <a:t>( Sdružení pro kulturu neslyšících), </a:t>
            </a:r>
          </a:p>
          <a:p>
            <a:r>
              <a:rPr lang="cs-CZ" dirty="0"/>
              <a:t> </a:t>
            </a:r>
            <a:r>
              <a:rPr lang="cs-CZ" dirty="0" smtClean="0"/>
              <a:t>a další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73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Nejčastěji využívané sociální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lvl="0"/>
            <a:r>
              <a:rPr lang="cs-CZ" i="1" dirty="0" smtClean="0"/>
              <a:t>Poradenství</a:t>
            </a:r>
          </a:p>
          <a:p>
            <a:pPr lvl="0"/>
            <a:r>
              <a:rPr lang="cs-CZ" i="1" dirty="0" smtClean="0"/>
              <a:t>osobní </a:t>
            </a:r>
            <a:r>
              <a:rPr lang="cs-CZ" i="1" dirty="0"/>
              <a:t>asistence</a:t>
            </a:r>
            <a:r>
              <a:rPr lang="cs-CZ" dirty="0"/>
              <a:t> </a:t>
            </a:r>
            <a:endParaRPr lang="cs-CZ" dirty="0" smtClean="0"/>
          </a:p>
          <a:p>
            <a:pPr lvl="0"/>
            <a:r>
              <a:rPr lang="cs-CZ" i="1" dirty="0" smtClean="0"/>
              <a:t>centra denních služeb </a:t>
            </a:r>
          </a:p>
          <a:p>
            <a:pPr lvl="0"/>
            <a:r>
              <a:rPr lang="cs-CZ" i="1" dirty="0" smtClean="0"/>
              <a:t>pečovatelská </a:t>
            </a:r>
            <a:r>
              <a:rPr lang="cs-CZ" i="1" dirty="0"/>
              <a:t>služba</a:t>
            </a:r>
            <a:r>
              <a:rPr lang="cs-CZ" dirty="0"/>
              <a:t> </a:t>
            </a:r>
            <a:endParaRPr lang="cs-CZ" dirty="0" smtClean="0"/>
          </a:p>
          <a:p>
            <a:pPr lvl="0"/>
            <a:r>
              <a:rPr lang="cs-CZ" i="1" dirty="0" smtClean="0"/>
              <a:t>odlehčovací služby</a:t>
            </a:r>
          </a:p>
          <a:p>
            <a:pPr lvl="0"/>
            <a:r>
              <a:rPr lang="cs-CZ" i="1" dirty="0" smtClean="0"/>
              <a:t> </a:t>
            </a:r>
            <a:r>
              <a:rPr lang="cs-CZ" i="1" dirty="0"/>
              <a:t>domovy  pro zdravotně postižené </a:t>
            </a:r>
            <a:r>
              <a:rPr lang="cs-CZ" dirty="0"/>
              <a:t> </a:t>
            </a:r>
            <a:endParaRPr lang="cs-CZ" i="1" dirty="0" smtClean="0"/>
          </a:p>
          <a:p>
            <a:pPr lvl="0"/>
            <a:r>
              <a:rPr lang="cs-CZ" i="1" dirty="0" smtClean="0"/>
              <a:t>raná </a:t>
            </a:r>
            <a:r>
              <a:rPr lang="cs-CZ" i="1" dirty="0"/>
              <a:t>péče </a:t>
            </a:r>
            <a:endParaRPr lang="cs-CZ" i="1" dirty="0" smtClean="0"/>
          </a:p>
          <a:p>
            <a:r>
              <a:rPr lang="cs-CZ" dirty="0"/>
              <a:t> </a:t>
            </a:r>
            <a:r>
              <a:rPr lang="cs-CZ" i="1" dirty="0" smtClean="0"/>
              <a:t>průvodcovská služba a předčitatelské služby</a:t>
            </a:r>
          </a:p>
          <a:p>
            <a:pPr lvl="0"/>
            <a:r>
              <a:rPr lang="cs-CZ" i="1" dirty="0" smtClean="0"/>
              <a:t>Sociálně aktivizační služby pro seniory a osoby se zdravotním postižením</a:t>
            </a:r>
          </a:p>
          <a:p>
            <a:pPr lvl="0"/>
            <a:r>
              <a:rPr lang="cs-CZ" i="1" dirty="0" smtClean="0"/>
              <a:t>Sociální RHB</a:t>
            </a:r>
            <a:r>
              <a:rPr lang="cs-CZ" dirty="0" smtClean="0"/>
              <a:t>  </a:t>
            </a:r>
          </a:p>
          <a:p>
            <a:pPr lvl="0"/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58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Specifika sociální péče o osoby s duševním postižením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lvl="0"/>
            <a:r>
              <a:rPr lang="cs-CZ" dirty="0"/>
              <a:t>v ČR žije 100 000 duševně nemocných</a:t>
            </a:r>
          </a:p>
          <a:p>
            <a:pPr lvl="0"/>
            <a:r>
              <a:rPr lang="cs-CZ" u="sng" dirty="0"/>
              <a:t>WHO definuje duševní poruchu takto:</a:t>
            </a:r>
            <a:r>
              <a:rPr lang="cs-CZ" dirty="0"/>
              <a:t> klinicky prokazatelná změna duševní činnosti, která vyřazuje člověka z práce, společenského života, znemožňuje mu vypořádávat se s každodenním stresem a narušuje jeho zodpovědnost vůči ostatním a sobě samému. </a:t>
            </a:r>
          </a:p>
          <a:p>
            <a:pPr lvl="0"/>
            <a:r>
              <a:rPr lang="cs-CZ" dirty="0"/>
              <a:t>Počet osob s duševním onemocněním je těžko odhadnutelný. Podle </a:t>
            </a:r>
            <a:r>
              <a:rPr lang="cs-CZ" dirty="0" smtClean="0"/>
              <a:t>WHO </a:t>
            </a:r>
            <a:r>
              <a:rPr lang="cs-CZ" dirty="0"/>
              <a:t>trpí každý pátý člověk duševním onemocněním (včetně lehkých forem).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7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cs-CZ" b="1" i="1" dirty="0"/>
              <a:t>Typologie duševních </a:t>
            </a:r>
            <a:r>
              <a:rPr lang="cs-CZ" b="1" i="1" dirty="0" smtClean="0"/>
              <a:t>poruch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55000" lnSpcReduction="20000"/>
          </a:bodyPr>
          <a:lstStyle/>
          <a:p>
            <a:pPr lvl="0"/>
            <a:r>
              <a:rPr lang="cs-CZ" i="1" dirty="0"/>
              <a:t>1. Organické duševní </a:t>
            </a:r>
            <a:r>
              <a:rPr lang="cs-CZ" i="1" dirty="0" smtClean="0"/>
              <a:t>poruchy</a:t>
            </a:r>
            <a:r>
              <a:rPr lang="cs-CZ" dirty="0" smtClean="0"/>
              <a:t> (</a:t>
            </a:r>
            <a:r>
              <a:rPr lang="cs-CZ" i="1" dirty="0" smtClean="0"/>
              <a:t>Např</a:t>
            </a:r>
            <a:r>
              <a:rPr lang="cs-CZ" i="1" dirty="0"/>
              <a:t>. demence, amnestický syndrom, delirium, atd</a:t>
            </a:r>
            <a:r>
              <a:rPr lang="cs-CZ" i="1" dirty="0" smtClean="0"/>
              <a:t>.)</a:t>
            </a:r>
            <a:endParaRPr lang="cs-CZ" dirty="0"/>
          </a:p>
          <a:p>
            <a:pPr lvl="0"/>
            <a:r>
              <a:rPr lang="cs-CZ" i="1" dirty="0"/>
              <a:t>2. Duševní poruchy a poruchy chování vyvolané účinkem psychoaktivních </a:t>
            </a:r>
            <a:r>
              <a:rPr lang="cs-CZ" i="1" dirty="0" smtClean="0"/>
              <a:t>látek</a:t>
            </a:r>
            <a:r>
              <a:rPr lang="cs-CZ" dirty="0" smtClean="0"/>
              <a:t> (závislosti)</a:t>
            </a:r>
            <a:r>
              <a:rPr lang="cs-CZ" i="1" dirty="0"/>
              <a:t> </a:t>
            </a:r>
            <a:endParaRPr lang="cs-CZ" dirty="0"/>
          </a:p>
          <a:p>
            <a:pPr lvl="0"/>
            <a:r>
              <a:rPr lang="cs-CZ" i="1" dirty="0"/>
              <a:t>3. Schizofrenní poruchy a poruchy s </a:t>
            </a:r>
            <a:r>
              <a:rPr lang="cs-CZ" i="1" dirty="0" smtClean="0"/>
              <a:t>bludy (psychózy) </a:t>
            </a:r>
            <a:endParaRPr lang="cs-CZ" dirty="0"/>
          </a:p>
          <a:p>
            <a:pPr lvl="0"/>
            <a:r>
              <a:rPr lang="cs-CZ" i="1" dirty="0" smtClean="0"/>
              <a:t>4</a:t>
            </a:r>
            <a:r>
              <a:rPr lang="cs-CZ" i="1" dirty="0"/>
              <a:t>. Afektivní poruchy – poruchy </a:t>
            </a:r>
            <a:r>
              <a:rPr lang="cs-CZ" i="1" dirty="0" smtClean="0"/>
              <a:t>nálady (deprese, mánie) </a:t>
            </a:r>
            <a:endParaRPr lang="cs-CZ" dirty="0"/>
          </a:p>
          <a:p>
            <a:pPr lvl="0"/>
            <a:r>
              <a:rPr lang="cs-CZ" i="1" dirty="0"/>
              <a:t>5. Neurotické poruchy, poruchy vyvolané stresem a </a:t>
            </a:r>
            <a:r>
              <a:rPr lang="cs-CZ" i="1" dirty="0" err="1"/>
              <a:t>somatoformní</a:t>
            </a:r>
            <a:r>
              <a:rPr lang="cs-CZ" i="1" dirty="0"/>
              <a:t> </a:t>
            </a:r>
            <a:r>
              <a:rPr lang="cs-CZ" i="1" dirty="0" smtClean="0"/>
              <a:t>poruchy</a:t>
            </a:r>
            <a:endParaRPr lang="cs-CZ" dirty="0"/>
          </a:p>
          <a:p>
            <a:pPr lvl="0"/>
            <a:r>
              <a:rPr lang="cs-CZ" i="1" dirty="0"/>
              <a:t>6. Poruchy osobnosti a chování u </a:t>
            </a:r>
            <a:r>
              <a:rPr lang="cs-CZ" i="1" dirty="0" smtClean="0"/>
              <a:t>dospělých (disociální porucha, </a:t>
            </a:r>
            <a:r>
              <a:rPr lang="cs-CZ" i="1" dirty="0" err="1" smtClean="0"/>
              <a:t>histeriónství</a:t>
            </a:r>
            <a:r>
              <a:rPr lang="cs-CZ" i="1" dirty="0" smtClean="0"/>
              <a:t>) </a:t>
            </a:r>
            <a:endParaRPr lang="cs-CZ" dirty="0"/>
          </a:p>
          <a:p>
            <a:pPr lvl="0"/>
            <a:r>
              <a:rPr lang="cs-CZ" i="1" dirty="0" smtClean="0"/>
              <a:t>7</a:t>
            </a:r>
            <a:r>
              <a:rPr lang="cs-CZ" i="1" dirty="0"/>
              <a:t>. Mentální </a:t>
            </a:r>
            <a:r>
              <a:rPr lang="cs-CZ" i="1" dirty="0" smtClean="0"/>
              <a:t>retardace</a:t>
            </a:r>
            <a:endParaRPr lang="cs-CZ" dirty="0"/>
          </a:p>
          <a:p>
            <a:pPr lvl="0"/>
            <a:r>
              <a:rPr lang="cs-CZ" i="1" dirty="0"/>
              <a:t>8. Poruchy pohlavní identity a sexuální </a:t>
            </a:r>
            <a:r>
              <a:rPr lang="cs-CZ" i="1" dirty="0" smtClean="0"/>
              <a:t>preference (pedofilie, sadismus)</a:t>
            </a:r>
            <a:r>
              <a:rPr lang="cs-CZ" i="1" dirty="0"/>
              <a:t> </a:t>
            </a:r>
            <a:endParaRPr lang="cs-CZ" dirty="0"/>
          </a:p>
          <a:p>
            <a:pPr lvl="0"/>
            <a:r>
              <a:rPr lang="cs-CZ" i="1" dirty="0"/>
              <a:t>9. Porucha příjmu </a:t>
            </a:r>
            <a:r>
              <a:rPr lang="cs-CZ" i="1" dirty="0" smtClean="0"/>
              <a:t>potravy (mentální anorexie, bulimie)</a:t>
            </a:r>
            <a:r>
              <a:rPr lang="cs-CZ" i="1" dirty="0"/>
              <a:t> </a:t>
            </a:r>
            <a:endParaRPr lang="cs-CZ" dirty="0"/>
          </a:p>
          <a:p>
            <a:pPr lvl="0"/>
            <a:r>
              <a:rPr lang="cs-CZ" i="1" dirty="0"/>
              <a:t>10. Sexuální dysfunkce – např. porucha </a:t>
            </a:r>
            <a:r>
              <a:rPr lang="cs-CZ" i="1" dirty="0" smtClean="0"/>
              <a:t>erekce </a:t>
            </a:r>
            <a:r>
              <a:rPr lang="cs-CZ" i="1" dirty="0"/>
              <a:t>a vaginismus</a:t>
            </a:r>
            <a:r>
              <a:rPr lang="cs-CZ" i="1" dirty="0" smtClean="0"/>
              <a:t>.</a:t>
            </a:r>
            <a:r>
              <a:rPr lang="cs-CZ" i="1" dirty="0"/>
              <a:t> </a:t>
            </a:r>
            <a:endParaRPr lang="cs-CZ" dirty="0"/>
          </a:p>
          <a:p>
            <a:pPr lvl="0"/>
            <a:r>
              <a:rPr lang="cs-CZ" i="1" dirty="0"/>
              <a:t>11. Dětská psychiatrie-  věnuje se léčbě dětí a dospívajících do 18 let</a:t>
            </a:r>
            <a:r>
              <a:rPr lang="cs-CZ" i="1" dirty="0" smtClean="0"/>
              <a:t>.</a:t>
            </a:r>
            <a:endParaRPr lang="cs-CZ" dirty="0"/>
          </a:p>
          <a:p>
            <a:pPr lvl="0"/>
            <a:r>
              <a:rPr lang="cs-CZ" i="1" dirty="0"/>
              <a:t>Některé kategorie se často prolínají!!! Např. </a:t>
            </a:r>
            <a:r>
              <a:rPr lang="cs-CZ" i="1" dirty="0" err="1"/>
              <a:t>schizoafektivní</a:t>
            </a:r>
            <a:r>
              <a:rPr lang="cs-CZ" i="1" dirty="0"/>
              <a:t> porucha – na pomezí schizofrenních a afektivních poruch.  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4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Vztah s většinovou </a:t>
            </a:r>
            <a:r>
              <a:rPr lang="cs-CZ" b="1" dirty="0" smtClean="0"/>
              <a:t>společností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Lidí trpící duševním onemocněním jsou společností často odmítání, </a:t>
            </a:r>
            <a:r>
              <a:rPr lang="cs-CZ" dirty="0" smtClean="0"/>
              <a:t>jejich </a:t>
            </a:r>
            <a:r>
              <a:rPr lang="cs-CZ" dirty="0"/>
              <a:t>společenský status je nízký. </a:t>
            </a:r>
            <a:endParaRPr lang="cs-CZ" dirty="0" smtClean="0"/>
          </a:p>
          <a:p>
            <a:r>
              <a:rPr lang="cs-CZ" dirty="0" smtClean="0"/>
              <a:t>Častá stigmatizace </a:t>
            </a:r>
          </a:p>
          <a:p>
            <a:r>
              <a:rPr lang="cs-CZ" dirty="0" smtClean="0"/>
              <a:t>Duševní porucha znesnadňuje interakci se sociálním okolím (omezená sociální citlivost a  vnímavost ).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5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Integrace do společnosti, uplatnění na trhu </a:t>
            </a:r>
            <a:r>
              <a:rPr lang="cs-CZ" b="1" dirty="0" smtClean="0"/>
              <a:t>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dirty="0"/>
              <a:t> </a:t>
            </a:r>
            <a:r>
              <a:rPr lang="cs-CZ" dirty="0" smtClean="0"/>
              <a:t> </a:t>
            </a:r>
            <a:r>
              <a:rPr lang="cs-CZ" dirty="0"/>
              <a:t>Pomoc s </a:t>
            </a:r>
            <a:r>
              <a:rPr lang="cs-CZ" dirty="0" smtClean="0"/>
              <a:t>uspořádáním života </a:t>
            </a:r>
            <a:r>
              <a:rPr lang="cs-CZ" dirty="0"/>
              <a:t>a  </a:t>
            </a:r>
            <a:r>
              <a:rPr lang="cs-CZ" dirty="0" smtClean="0"/>
              <a:t>identifikace </a:t>
            </a:r>
            <a:r>
              <a:rPr lang="cs-CZ" dirty="0"/>
              <a:t>potřeb a následné pomoci s jejich </a:t>
            </a:r>
            <a:r>
              <a:rPr lang="cs-CZ" dirty="0" smtClean="0"/>
              <a:t>naplňováním</a:t>
            </a:r>
          </a:p>
          <a:p>
            <a:r>
              <a:rPr lang="cs-CZ" dirty="0" smtClean="0"/>
              <a:t>Při pracovním uplatnění často nutná pomoc (viz pracovní uplatnění osob s MR)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35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Sociální služby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Viz specifika péče o osoby s MR</a:t>
            </a:r>
          </a:p>
          <a:p>
            <a:r>
              <a:rPr lang="cs-CZ" dirty="0" smtClean="0"/>
              <a:t>Velký význam mají komunitní služby – např. denní </a:t>
            </a:r>
            <a:r>
              <a:rPr lang="cs-CZ" dirty="0"/>
              <a:t>stacionáře, krizová centra, organizace poskytující chráněné a podporované bydlení, chráněné dílny či podporované zaměstnávání. (Fokusy, Vida centra …) 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99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 smtClean="0"/>
              <a:t>Specifika sociální péče o osoby s vnitřním postižením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v ČR žije 480 000 diabetiků (z nich 70 000 </a:t>
            </a:r>
            <a:r>
              <a:rPr lang="cs-CZ" dirty="0" err="1" smtClean="0"/>
              <a:t>inzulinovaných</a:t>
            </a:r>
            <a:r>
              <a:rPr lang="cs-CZ" dirty="0" smtClean="0"/>
              <a:t>), 150 000 osob po cévních a mozkových příhodách, 140 000 osob postižených epilepsií. </a:t>
            </a:r>
          </a:p>
          <a:p>
            <a:r>
              <a:rPr lang="cs-CZ" dirty="0" smtClean="0"/>
              <a:t>Často jsou řazeni k tělesným onemocněním.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89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i="1" dirty="0" smtClean="0"/>
              <a:t>Dělení: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cs-CZ" i="1" dirty="0" smtClean="0"/>
              <a:t>Postižení </a:t>
            </a:r>
            <a:r>
              <a:rPr lang="cs-CZ" i="1" dirty="0"/>
              <a:t>srdce a cév</a:t>
            </a:r>
            <a:endParaRPr lang="cs-CZ" dirty="0"/>
          </a:p>
          <a:p>
            <a:r>
              <a:rPr lang="cs-CZ" i="1" dirty="0"/>
              <a:t>Postižení </a:t>
            </a:r>
            <a:r>
              <a:rPr lang="cs-CZ" i="1" dirty="0" smtClean="0"/>
              <a:t>žláz s</a:t>
            </a:r>
            <a:r>
              <a:rPr lang="cs-CZ" i="1" dirty="0"/>
              <a:t> vnitřní sekrecí a metabolické onemocnění </a:t>
            </a:r>
            <a:endParaRPr lang="cs-CZ" dirty="0"/>
          </a:p>
          <a:p>
            <a:r>
              <a:rPr lang="cs-CZ" i="1" dirty="0"/>
              <a:t>Postižení trávicího traktu</a:t>
            </a:r>
            <a:endParaRPr lang="cs-CZ" dirty="0"/>
          </a:p>
          <a:p>
            <a:r>
              <a:rPr lang="cs-CZ" i="1" dirty="0"/>
              <a:t>Postižení nervové soustavy</a:t>
            </a:r>
            <a:endParaRPr lang="cs-CZ" dirty="0"/>
          </a:p>
          <a:p>
            <a:r>
              <a:rPr lang="cs-CZ" i="1" dirty="0"/>
              <a:t>Postižení krvetvorby</a:t>
            </a:r>
            <a:endParaRPr lang="cs-CZ" dirty="0"/>
          </a:p>
          <a:p>
            <a:r>
              <a:rPr lang="cs-CZ" i="1" dirty="0"/>
              <a:t>Postižení imunitního systému a onkologické </a:t>
            </a:r>
            <a:endParaRPr lang="cs-CZ" dirty="0"/>
          </a:p>
          <a:p>
            <a:r>
              <a:rPr lang="cs-CZ" i="1" dirty="0"/>
              <a:t> </a:t>
            </a:r>
            <a:endParaRPr lang="cs-CZ" dirty="0"/>
          </a:p>
          <a:p>
            <a:r>
              <a:rPr lang="cs-CZ" i="1" dirty="0"/>
              <a:t>Postižení se mezi sebou mohou vzájemně kombinovat</a:t>
            </a:r>
            <a:r>
              <a:rPr lang="cs-CZ" dirty="0"/>
              <a:t>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Vztah s většinovou </a:t>
            </a:r>
            <a:r>
              <a:rPr lang="cs-CZ" b="1" dirty="0" smtClean="0"/>
              <a:t>společností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Záleží na konkrétním onemocnění, ale většinou je vzájemně dobrý.</a:t>
            </a:r>
            <a:r>
              <a:rPr lang="cs-CZ" b="1" dirty="0"/>
              <a:t> 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Školní a pracovní integrace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lvl="0"/>
            <a:r>
              <a:rPr lang="cs-CZ" dirty="0"/>
              <a:t>záleží na konkrétním postižení, dále  viz výše.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10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Zdroje: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47500" lnSpcReduction="20000"/>
          </a:bodyPr>
          <a:lstStyle/>
          <a:p>
            <a:pPr lvl="0"/>
            <a:r>
              <a:rPr lang="cs-CZ" dirty="0"/>
              <a:t>JESENSKÝ, J. a kol.: </a:t>
            </a:r>
            <a:r>
              <a:rPr lang="cs-CZ" i="1" dirty="0"/>
              <a:t>Kontrapunkty integrace zdravotně postižených</a:t>
            </a:r>
            <a:r>
              <a:rPr lang="cs-CZ" dirty="0"/>
              <a:t>, Praha: Karolinum1995, ISBN: 80-7184-030-0 </a:t>
            </a:r>
          </a:p>
          <a:p>
            <a:pPr lvl="0"/>
            <a:r>
              <a:rPr lang="cs-CZ" dirty="0"/>
              <a:t>KOCUROVÁ, M. a kol. </a:t>
            </a:r>
            <a:r>
              <a:rPr lang="cs-CZ" i="1" dirty="0"/>
              <a:t>Speciální pedagogika pro pomáhající profese.</a:t>
            </a:r>
            <a:r>
              <a:rPr lang="cs-CZ" dirty="0"/>
              <a:t> Plzeň: ZČU 2002. 209s. ISBN 80-7082-844-7.</a:t>
            </a:r>
          </a:p>
          <a:p>
            <a:pPr lvl="0"/>
            <a:r>
              <a:rPr lang="cs-CZ" dirty="0"/>
              <a:t>SLOWÍK,J. </a:t>
            </a:r>
            <a:r>
              <a:rPr lang="cs-CZ" i="1" dirty="0"/>
              <a:t>Speciální pedagogika</a:t>
            </a:r>
            <a:r>
              <a:rPr lang="cs-CZ" dirty="0"/>
              <a:t>. Praha: </a:t>
            </a:r>
            <a:r>
              <a:rPr lang="cs-CZ" dirty="0" err="1"/>
              <a:t>Grada</a:t>
            </a:r>
            <a:r>
              <a:rPr lang="cs-CZ" dirty="0"/>
              <a:t>, 2007. ISBN: 978-80-247-1733-3.</a:t>
            </a:r>
          </a:p>
          <a:p>
            <a:r>
              <a:rPr lang="cs-CZ" dirty="0"/>
              <a:t> </a:t>
            </a:r>
          </a:p>
          <a:p>
            <a:pPr lvl="0"/>
            <a:r>
              <a:rPr lang="cs-CZ" dirty="0"/>
              <a:t>ŠVARCOVÁ, I. 2000. </a:t>
            </a:r>
            <a:r>
              <a:rPr lang="cs-CZ" i="1" dirty="0"/>
              <a:t>Mentální retardace.</a:t>
            </a:r>
            <a:r>
              <a:rPr lang="cs-CZ" dirty="0"/>
              <a:t> Praha: Portál, 2000. ISBN 80-7178-506-7. </a:t>
            </a:r>
          </a:p>
          <a:p>
            <a:r>
              <a:rPr lang="cs-CZ" dirty="0"/>
              <a:t> </a:t>
            </a:r>
          </a:p>
          <a:p>
            <a:pPr lvl="0"/>
            <a:r>
              <a:rPr lang="cs-CZ" dirty="0"/>
              <a:t>ŠVARCOVÁ, I. 2003. </a:t>
            </a:r>
            <a:r>
              <a:rPr lang="cs-CZ" i="1" dirty="0"/>
              <a:t>Mentální retardace - vzdělávání, výchova, péče</a:t>
            </a:r>
            <a:r>
              <a:rPr lang="cs-CZ" dirty="0"/>
              <a:t>.  Praha: Portál, 2003. ISBN 80-7178-821-X.</a:t>
            </a:r>
          </a:p>
          <a:p>
            <a:r>
              <a:rPr lang="cs-CZ" dirty="0"/>
              <a:t> </a:t>
            </a:r>
          </a:p>
          <a:p>
            <a:pPr lvl="0"/>
            <a:r>
              <a:rPr lang="cs-CZ" dirty="0"/>
              <a:t>VÁGNEROVÁ, M., HAJD–MOUSSOVÁ, Z., ŠTECH, S. 2000. </a:t>
            </a:r>
            <a:r>
              <a:rPr lang="cs-CZ" i="1" dirty="0"/>
              <a:t>Psychologie handicapu</a:t>
            </a:r>
            <a:r>
              <a:rPr lang="cs-CZ" dirty="0"/>
              <a:t>. Praha: Karolinum.</a:t>
            </a:r>
          </a:p>
          <a:p>
            <a:pPr lvl="0"/>
            <a:r>
              <a:rPr lang="cs-CZ" dirty="0"/>
              <a:t>VÁGNEROVÁ, M.  Psychopatologie pro pomáhající profese. 2 vyd. Praha: Portál,                                     2004. ISBN 80-7178-802-3.</a:t>
            </a:r>
          </a:p>
          <a:p>
            <a:pPr lvl="0"/>
            <a:r>
              <a:rPr lang="cs-CZ" dirty="0"/>
              <a:t>VOJTOVÁ, V.: Problematika zaměstnávání osob se zdravotním postižením – právní hledisko. [online]. [citováno 2006-01-28]  </a:t>
            </a:r>
            <a:r>
              <a:rPr lang="cs-CZ" u="sng" dirty="0">
                <a:hlinkClick r:id="rId2"/>
              </a:rPr>
              <a:t>http://www.equal.rytmus.org/kolo1/odkaz/publikace.htm</a:t>
            </a:r>
            <a:endParaRPr lang="cs-CZ" dirty="0"/>
          </a:p>
          <a:p>
            <a:pPr lvl="0"/>
            <a:r>
              <a:rPr lang="cs-CZ" dirty="0"/>
              <a:t> </a:t>
            </a:r>
            <a:r>
              <a:rPr lang="cs-CZ" u="sng" dirty="0">
                <a:hlinkClick r:id="rId3"/>
              </a:rPr>
              <a:t>http://panda.hyperlink.cz/cestapdf/pdf08c6/novak.pdf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44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1236</Words>
  <Application>Microsoft Office PowerPoint</Application>
  <PresentationFormat>Předvádění na obrazovce (4:3)</PresentationFormat>
  <Paragraphs>312</Paragraphs>
  <Slides>41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41</vt:i4>
      </vt:variant>
    </vt:vector>
  </HeadingPairs>
  <TitlesOfParts>
    <vt:vector size="42" baseType="lpstr">
      <vt:lpstr>Motiv systému Office</vt:lpstr>
      <vt:lpstr>Specifika péče o jednotlivé skupiny OZP</vt:lpstr>
      <vt:lpstr>Specifika sociální péče o osoby s tělesným postižením</vt:lpstr>
      <vt:lpstr>Dělení</vt:lpstr>
      <vt:lpstr>Dělení </vt:lpstr>
      <vt:lpstr>Vztah s většinovou společností</vt:lpstr>
      <vt:lpstr>Školská a pracovní integrace </vt:lpstr>
      <vt:lpstr>Bytová problematika</vt:lpstr>
      <vt:lpstr>Nejvíce využívané terénní a ambulantní služby</vt:lpstr>
      <vt:lpstr>Specifika sociální péče o osoby s mentálním postižením</vt:lpstr>
      <vt:lpstr>Vrozená a získaná MR</vt:lpstr>
      <vt:lpstr>Stupně MR</vt:lpstr>
      <vt:lpstr>Lehká MR (IQ 50-70) </vt:lpstr>
      <vt:lpstr>Středně těžká MR (IQ 35-49)</vt:lpstr>
      <vt:lpstr>Těžká MR (20-34 IQ)</vt:lpstr>
      <vt:lpstr>Hluboká MR (IQ 0-10)</vt:lpstr>
      <vt:lpstr>Vztah s většinovou společností</vt:lpstr>
      <vt:lpstr>Pracovní a školní integrace</vt:lpstr>
      <vt:lpstr>Oblast bydlení</vt:lpstr>
      <vt:lpstr>Trávení volného času</vt:lpstr>
      <vt:lpstr>Specifika sociální péče o osoby se zrakovým postižením</vt:lpstr>
      <vt:lpstr>Poruchy zraku </vt:lpstr>
      <vt:lpstr>Vztah s většinovou společností:</vt:lpstr>
      <vt:lpstr>Systém péče o zrakově postižené</vt:lpstr>
      <vt:lpstr>Školní a pracovní integrace:</vt:lpstr>
      <vt:lpstr>Nejčastěji využívané sociální služby</vt:lpstr>
      <vt:lpstr>Specifika sociální péče o osoby se sluchovým postižením</vt:lpstr>
      <vt:lpstr>Vady sluchu</vt:lpstr>
      <vt:lpstr>Vztah s většinovou společností: </vt:lpstr>
      <vt:lpstr>Pracovní a školní uplatnění</vt:lpstr>
      <vt:lpstr>Zájmové organizace, nezisková sdružení </vt:lpstr>
      <vt:lpstr>Nejčastěji využívané sociální služby</vt:lpstr>
      <vt:lpstr>Specifika sociální péče o osoby s duševním postižením </vt:lpstr>
      <vt:lpstr>Typologie duševních poruch</vt:lpstr>
      <vt:lpstr>Vztah s většinovou společností</vt:lpstr>
      <vt:lpstr>Integrace do společnosti, uplatnění na trhu práce</vt:lpstr>
      <vt:lpstr>Sociální služby </vt:lpstr>
      <vt:lpstr>Specifika sociální péče o osoby s vnitřním postižením</vt:lpstr>
      <vt:lpstr>Dělení:</vt:lpstr>
      <vt:lpstr>Vztah s většinovou společností</vt:lpstr>
      <vt:lpstr>Školní a pracovní integrace:</vt:lpstr>
      <vt:lpstr>Zdroje: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Specifika péče o jednotlivé skupiny OZP</dc:title>
  <dc:creator>Truncova</dc:creator>
  <cp:lastModifiedBy>Truncova</cp:lastModifiedBy>
  <cp:revision>14</cp:revision>
  <dcterms:created xsi:type="dcterms:W3CDTF">2011-10-16T21:01:04Z</dcterms:created>
  <dcterms:modified xsi:type="dcterms:W3CDTF">2012-06-09T19:34:49Z</dcterms:modified>
</cp:coreProperties>
</file>