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7" r:id="rId3"/>
    <p:sldId id="259" r:id="rId4"/>
    <p:sldId id="261" r:id="rId5"/>
    <p:sldId id="263" r:id="rId6"/>
    <p:sldId id="260" r:id="rId7"/>
    <p:sldId id="264" r:id="rId8"/>
    <p:sldId id="269" r:id="rId9"/>
    <p:sldId id="266" r:id="rId10"/>
    <p:sldId id="267" r:id="rId11"/>
    <p:sldId id="268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9" r:id="rId20"/>
    <p:sldId id="280" r:id="rId21"/>
    <p:sldId id="281" r:id="rId22"/>
    <p:sldId id="282" r:id="rId23"/>
    <p:sldId id="283" r:id="rId24"/>
    <p:sldId id="29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4" r:id="rId35"/>
    <p:sldId id="295" r:id="rId36"/>
    <p:sldId id="296" r:id="rId37"/>
    <p:sldId id="297" r:id="rId38"/>
    <p:sldId id="298" r:id="rId39"/>
    <p:sldId id="299" r:id="rId40"/>
    <p:sldId id="300" r:id="rId41"/>
    <p:sldId id="301" r:id="rId42"/>
    <p:sldId id="302" r:id="rId43"/>
    <p:sldId id="277" r:id="rId44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5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5BD59-1CFD-402A-8BB2-F51FB640C687}" type="datetimeFigureOut">
              <a:rPr lang="cs-CZ" smtClean="0"/>
              <a:t>29.11.2011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4F1B0-DCCB-42B8-8C58-F2042164FC5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33078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5BD59-1CFD-402A-8BB2-F51FB640C687}" type="datetimeFigureOut">
              <a:rPr lang="cs-CZ" smtClean="0"/>
              <a:t>29.11.2011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4F1B0-DCCB-42B8-8C58-F2042164FC5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99075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5BD59-1CFD-402A-8BB2-F51FB640C687}" type="datetimeFigureOut">
              <a:rPr lang="cs-CZ" smtClean="0"/>
              <a:t>29.11.2011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4F1B0-DCCB-42B8-8C58-F2042164FC5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416003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5BD59-1CFD-402A-8BB2-F51FB640C687}" type="datetimeFigureOut">
              <a:rPr lang="cs-CZ" smtClean="0"/>
              <a:t>29.11.2011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4F1B0-DCCB-42B8-8C58-F2042164FC5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86887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5BD59-1CFD-402A-8BB2-F51FB640C687}" type="datetimeFigureOut">
              <a:rPr lang="cs-CZ" smtClean="0"/>
              <a:t>29.11.2011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4F1B0-DCCB-42B8-8C58-F2042164FC5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135555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5BD59-1CFD-402A-8BB2-F51FB640C687}" type="datetimeFigureOut">
              <a:rPr lang="cs-CZ" smtClean="0"/>
              <a:t>29.11.2011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4F1B0-DCCB-42B8-8C58-F2042164FC5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58139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5BD59-1CFD-402A-8BB2-F51FB640C687}" type="datetimeFigureOut">
              <a:rPr lang="cs-CZ" smtClean="0"/>
              <a:t>29.11.2011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4F1B0-DCCB-42B8-8C58-F2042164FC5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35795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5BD59-1CFD-402A-8BB2-F51FB640C687}" type="datetimeFigureOut">
              <a:rPr lang="cs-CZ" smtClean="0"/>
              <a:t>29.11.2011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4F1B0-DCCB-42B8-8C58-F2042164FC5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17557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5BD59-1CFD-402A-8BB2-F51FB640C687}" type="datetimeFigureOut">
              <a:rPr lang="cs-CZ" smtClean="0"/>
              <a:t>29.11.2011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4F1B0-DCCB-42B8-8C58-F2042164FC5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05417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5BD59-1CFD-402A-8BB2-F51FB640C687}" type="datetimeFigureOut">
              <a:rPr lang="cs-CZ" smtClean="0"/>
              <a:t>29.11.2011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4F1B0-DCCB-42B8-8C58-F2042164FC5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734098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5BD59-1CFD-402A-8BB2-F51FB640C687}" type="datetimeFigureOut">
              <a:rPr lang="cs-CZ" smtClean="0"/>
              <a:t>29.11.2011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4F1B0-DCCB-42B8-8C58-F2042164FC5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42343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45BD59-1CFD-402A-8BB2-F51FB640C687}" type="datetimeFigureOut">
              <a:rPr lang="cs-CZ" smtClean="0"/>
              <a:t>29.11.2011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44F1B0-DCCB-42B8-8C58-F2042164FC5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70854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http://www.finance.cz/duchody-a-penze/informace/invalidni-duchod/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http://praha.vupsv.cz/fulltext/vz_266.p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ctrTitle"/>
          </p:nvPr>
        </p:nvSpPr>
        <p:spPr>
          <a:solidFill>
            <a:schemeClr val="bg2">
              <a:lumMod val="75000"/>
            </a:schemeClr>
          </a:solidFill>
        </p:spPr>
        <p:txBody>
          <a:bodyPr/>
          <a:lstStyle/>
          <a:p>
            <a:r>
              <a:rPr lang="cs-CZ" dirty="0" smtClean="0"/>
              <a:t>Problematika chudoby</a:t>
            </a:r>
            <a:endParaRPr lang="cs-CZ" dirty="0"/>
          </a:p>
        </p:txBody>
      </p:sp>
      <p:sp>
        <p:nvSpPr>
          <p:cNvPr id="5" name="Podnadpis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123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1470025"/>
          </a:xfrm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cs-CZ" sz="6600" b="1" dirty="0" smtClean="0"/>
              <a:t>Chudoba</a:t>
            </a:r>
            <a:endParaRPr lang="cs-CZ" sz="6600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  <p:sp>
        <p:nvSpPr>
          <p:cNvPr id="5" name="TextovéPole 4"/>
          <p:cNvSpPr txBox="1"/>
          <p:nvPr/>
        </p:nvSpPr>
        <p:spPr>
          <a:xfrm>
            <a:off x="683568" y="1844824"/>
            <a:ext cx="7776864" cy="378565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marL="571500" indent="-571500">
              <a:buFontTx/>
              <a:buChar char="-"/>
            </a:pPr>
            <a:r>
              <a:rPr lang="cs-CZ" sz="4000" dirty="0" smtClean="0"/>
              <a:t>stav</a:t>
            </a:r>
            <a:r>
              <a:rPr lang="cs-CZ" sz="4000" dirty="0"/>
              <a:t>, kdy nedostatek prostředků neumožňuje jedinci zabezpečovat jeho životní potřeby na přiměřené </a:t>
            </a:r>
            <a:r>
              <a:rPr lang="cs-CZ" sz="4000" dirty="0" smtClean="0"/>
              <a:t>úrovni</a:t>
            </a:r>
          </a:p>
          <a:p>
            <a:pPr marL="571500" indent="-571500">
              <a:buFontTx/>
              <a:buChar char="-"/>
            </a:pPr>
            <a:endParaRPr lang="cs-CZ" sz="4000" dirty="0"/>
          </a:p>
          <a:p>
            <a:endParaRPr lang="cs-CZ" sz="4000" dirty="0" smtClean="0"/>
          </a:p>
        </p:txBody>
      </p:sp>
    </p:spTree>
    <p:extLst>
      <p:ext uri="{BB962C8B-B14F-4D97-AF65-F5344CB8AC3E}">
        <p14:creationId xmlns:p14="http://schemas.microsoft.com/office/powerpoint/2010/main" val="3015781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1470025"/>
          </a:xfrm>
          <a:solidFill>
            <a:schemeClr val="bg2">
              <a:lumMod val="75000"/>
            </a:schemeClr>
          </a:solidFill>
        </p:spPr>
        <p:txBody>
          <a:bodyPr/>
          <a:lstStyle/>
          <a:p>
            <a:r>
              <a:rPr lang="cs-CZ" b="1" dirty="0"/>
              <a:t>Chudobou jsou nejvíce </a:t>
            </a:r>
            <a:r>
              <a:rPr lang="cs-CZ" b="1" dirty="0" smtClean="0"/>
              <a:t>ohroženy: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  <p:sp>
        <p:nvSpPr>
          <p:cNvPr id="5" name="TextovéPole 4"/>
          <p:cNvSpPr txBox="1"/>
          <p:nvPr/>
        </p:nvSpPr>
        <p:spPr>
          <a:xfrm>
            <a:off x="683568" y="1844824"/>
            <a:ext cx="7776864" cy="384720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marL="457200" lvl="0" indent="-457200">
              <a:buFont typeface="Arial" pitchFamily="34" charset="0"/>
              <a:buChar char="•"/>
            </a:pPr>
            <a:r>
              <a:rPr lang="cs-CZ" sz="2400" dirty="0"/>
              <a:t>děti </a:t>
            </a:r>
            <a:r>
              <a:rPr lang="cs-CZ" sz="2400" dirty="0" smtClean="0"/>
              <a:t>(hl. v</a:t>
            </a:r>
            <a:r>
              <a:rPr lang="cs-CZ" sz="2400" dirty="0"/>
              <a:t> neúplných rodinách a rodinách se 3</a:t>
            </a:r>
            <a:r>
              <a:rPr lang="cs-CZ" sz="2400" dirty="0" smtClean="0"/>
              <a:t> </a:t>
            </a:r>
            <a:r>
              <a:rPr lang="cs-CZ" sz="2400" dirty="0"/>
              <a:t>a více dětmi),</a:t>
            </a:r>
          </a:p>
          <a:p>
            <a:pPr marL="457200" lvl="0" indent="-457200">
              <a:buFont typeface="Arial" pitchFamily="34" charset="0"/>
              <a:buChar char="•"/>
            </a:pPr>
            <a:r>
              <a:rPr lang="cs-CZ" sz="2400" dirty="0"/>
              <a:t>d</a:t>
            </a:r>
            <a:r>
              <a:rPr lang="cs-CZ" sz="2400" dirty="0" smtClean="0"/>
              <a:t>louhodobě nezaměstnaní</a:t>
            </a:r>
            <a:r>
              <a:rPr lang="cs-CZ" sz="2400" dirty="0"/>
              <a:t>, </a:t>
            </a:r>
          </a:p>
          <a:p>
            <a:pPr marL="457200" lvl="0" indent="-457200">
              <a:buFont typeface="Arial" pitchFamily="34" charset="0"/>
              <a:buChar char="•"/>
            </a:pPr>
            <a:r>
              <a:rPr lang="cs-CZ" sz="2400" dirty="0"/>
              <a:t>osamělí rodiče, </a:t>
            </a:r>
          </a:p>
          <a:p>
            <a:pPr marL="457200" lvl="0" indent="-457200">
              <a:buFont typeface="Arial" pitchFamily="34" charset="0"/>
              <a:buChar char="•"/>
            </a:pPr>
            <a:r>
              <a:rPr lang="cs-CZ" sz="2400" dirty="0"/>
              <a:t>staří lidé,</a:t>
            </a:r>
          </a:p>
          <a:p>
            <a:pPr marL="457200" lvl="0" indent="-457200">
              <a:buFont typeface="Arial" pitchFamily="34" charset="0"/>
              <a:buChar char="•"/>
            </a:pPr>
            <a:r>
              <a:rPr lang="cs-CZ" sz="2400" dirty="0"/>
              <a:t>ženy, </a:t>
            </a:r>
          </a:p>
          <a:p>
            <a:pPr marL="457200" lvl="0" indent="-457200">
              <a:buFont typeface="Arial" pitchFamily="34" charset="0"/>
              <a:buChar char="•"/>
            </a:pPr>
            <a:r>
              <a:rPr lang="cs-CZ" sz="2400" dirty="0"/>
              <a:t>lidé </a:t>
            </a:r>
            <a:r>
              <a:rPr lang="cs-CZ" sz="2400" dirty="0" smtClean="0"/>
              <a:t>se zdravotním handicapem</a:t>
            </a:r>
            <a:r>
              <a:rPr lang="cs-CZ" sz="2400" dirty="0"/>
              <a:t>, </a:t>
            </a:r>
            <a:r>
              <a:rPr lang="cs-CZ" sz="2400" dirty="0" smtClean="0"/>
              <a:t>dlouhodobě nemocní,</a:t>
            </a:r>
            <a:endParaRPr lang="cs-CZ" sz="2400" dirty="0"/>
          </a:p>
          <a:p>
            <a:pPr marL="457200" lvl="0" indent="-457200">
              <a:buFont typeface="Arial" pitchFamily="34" charset="0"/>
              <a:buChar char="•"/>
            </a:pPr>
            <a:r>
              <a:rPr lang="cs-CZ" sz="2400" dirty="0"/>
              <a:t>přistěhovalci a příslušníci etnických minorit včetně </a:t>
            </a:r>
            <a:r>
              <a:rPr lang="cs-CZ" sz="2400" dirty="0" smtClean="0"/>
              <a:t>Romů,</a:t>
            </a:r>
            <a:endParaRPr lang="cs-CZ" sz="2400" dirty="0"/>
          </a:p>
          <a:p>
            <a:pPr marL="457200" indent="-457200">
              <a:buFont typeface="Arial" pitchFamily="34" charset="0"/>
              <a:buChar char="•"/>
            </a:pPr>
            <a:r>
              <a:rPr lang="cs-CZ" sz="2400" dirty="0"/>
              <a:t>osoby s nízkým stupněm vzdělání či bez kvalifikace</a:t>
            </a:r>
          </a:p>
          <a:p>
            <a:pPr marL="457200" lvl="0" indent="-457200">
              <a:buFont typeface="Arial" pitchFamily="34" charset="0"/>
              <a:buChar char="•"/>
            </a:pP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3015781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1470025"/>
          </a:xfrm>
          <a:solidFill>
            <a:schemeClr val="bg2">
              <a:lumMod val="75000"/>
            </a:schemeClr>
          </a:solidFill>
        </p:spPr>
        <p:txBody>
          <a:bodyPr/>
          <a:lstStyle/>
          <a:p>
            <a:r>
              <a:rPr lang="cs-CZ" dirty="0" smtClean="0"/>
              <a:t>Role sociální politiky v boji s chudobou: 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  <p:sp>
        <p:nvSpPr>
          <p:cNvPr id="5" name="TextovéPole 4"/>
          <p:cNvSpPr txBox="1"/>
          <p:nvPr/>
        </p:nvSpPr>
        <p:spPr>
          <a:xfrm>
            <a:off x="683568" y="1844824"/>
            <a:ext cx="7776864" cy="397031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cs-CZ" sz="3600" dirty="0" smtClean="0"/>
              <a:t>Boj s nezaměstnaností</a:t>
            </a:r>
          </a:p>
          <a:p>
            <a:endParaRPr lang="cs-CZ" sz="36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cs-CZ" sz="3600" dirty="0" smtClean="0"/>
              <a:t>Redistribuce příjmů  </a:t>
            </a:r>
          </a:p>
          <a:p>
            <a:endParaRPr lang="cs-CZ" dirty="0" smtClean="0"/>
          </a:p>
          <a:p>
            <a:endParaRPr lang="cs-CZ" dirty="0"/>
          </a:p>
          <a:p>
            <a:endParaRPr lang="cs-CZ" dirty="0" smtClean="0"/>
          </a:p>
          <a:p>
            <a:endParaRPr lang="cs-CZ" dirty="0"/>
          </a:p>
          <a:p>
            <a:endParaRPr lang="cs-CZ" dirty="0" smtClean="0"/>
          </a:p>
          <a:p>
            <a:endParaRPr lang="cs-CZ" dirty="0"/>
          </a:p>
          <a:p>
            <a:endParaRPr lang="cs-CZ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15781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cs-CZ" b="1" dirty="0"/>
              <a:t>Typy chudoby: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89040"/>
          </a:xfrm>
          <a:solidFill>
            <a:schemeClr val="bg2">
              <a:lumMod val="90000"/>
            </a:schemeClr>
          </a:solidFill>
        </p:spPr>
        <p:txBody>
          <a:bodyPr>
            <a:normAutofit lnSpcReduction="10000"/>
          </a:bodyPr>
          <a:lstStyle/>
          <a:p>
            <a:r>
              <a:rPr lang="cs-CZ" dirty="0" smtClean="0"/>
              <a:t>Subjektivní chudoba</a:t>
            </a:r>
          </a:p>
          <a:p>
            <a:pPr marL="0" indent="0">
              <a:buNone/>
            </a:pPr>
            <a:endParaRPr lang="cs-CZ" dirty="0" smtClean="0"/>
          </a:p>
          <a:p>
            <a:r>
              <a:rPr lang="cs-CZ" dirty="0" smtClean="0"/>
              <a:t>Objektivní chudoba</a:t>
            </a:r>
          </a:p>
          <a:p>
            <a:pPr marL="0" indent="0">
              <a:buNone/>
            </a:pPr>
            <a:endParaRPr lang="cs-CZ" dirty="0" smtClean="0"/>
          </a:p>
          <a:p>
            <a:r>
              <a:rPr lang="cs-CZ" dirty="0" smtClean="0"/>
              <a:t>Absolutní chudoba</a:t>
            </a:r>
          </a:p>
          <a:p>
            <a:pPr marL="0" indent="0">
              <a:buNone/>
            </a:pPr>
            <a:endParaRPr lang="cs-CZ" dirty="0" smtClean="0"/>
          </a:p>
          <a:p>
            <a:r>
              <a:rPr lang="cs-CZ" dirty="0" smtClean="0"/>
              <a:t>Relativní chudoba </a:t>
            </a:r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568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1470025"/>
          </a:xfrm>
          <a:solidFill>
            <a:schemeClr val="bg2">
              <a:lumMod val="75000"/>
            </a:schemeClr>
          </a:solidFill>
        </p:spPr>
        <p:txBody>
          <a:bodyPr/>
          <a:lstStyle/>
          <a:p>
            <a:r>
              <a:rPr lang="cs-CZ" dirty="0" smtClean="0"/>
              <a:t>Subjektivní chudoba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  <p:sp>
        <p:nvSpPr>
          <p:cNvPr id="5" name="TextovéPole 4"/>
          <p:cNvSpPr txBox="1"/>
          <p:nvPr/>
        </p:nvSpPr>
        <p:spPr>
          <a:xfrm>
            <a:off x="683568" y="1844824"/>
            <a:ext cx="7776864" cy="406265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cs-CZ" sz="2400" dirty="0" smtClean="0"/>
              <a:t>Jedinec se domnívá, že je chudý (nemusí být) </a:t>
            </a:r>
          </a:p>
          <a:p>
            <a:pPr marL="285750" indent="-285750">
              <a:buFontTx/>
              <a:buChar char="-"/>
            </a:pPr>
            <a:endParaRPr lang="cs-CZ" dirty="0"/>
          </a:p>
          <a:p>
            <a:pPr marL="285750" indent="-285750">
              <a:buFontTx/>
              <a:buChar char="-"/>
            </a:pPr>
            <a:endParaRPr lang="cs-CZ" dirty="0" smtClean="0"/>
          </a:p>
          <a:p>
            <a:pPr marL="285750" indent="-285750">
              <a:buFontTx/>
              <a:buChar char="-"/>
            </a:pPr>
            <a:endParaRPr lang="cs-CZ" dirty="0" smtClean="0"/>
          </a:p>
          <a:p>
            <a:pPr marL="285750" indent="-285750">
              <a:buFontTx/>
              <a:buChar char="-"/>
            </a:pPr>
            <a:endParaRPr lang="cs-CZ" dirty="0"/>
          </a:p>
          <a:p>
            <a:pPr marL="285750" indent="-285750">
              <a:buFontTx/>
              <a:buChar char="-"/>
            </a:pPr>
            <a:endParaRPr lang="cs-CZ" dirty="0" smtClean="0"/>
          </a:p>
          <a:p>
            <a:pPr marL="285750" indent="-285750">
              <a:buFontTx/>
              <a:buChar char="-"/>
            </a:pPr>
            <a:endParaRPr lang="cs-CZ" dirty="0"/>
          </a:p>
          <a:p>
            <a:pPr marL="285750" indent="-285750">
              <a:buFontTx/>
              <a:buChar char="-"/>
            </a:pPr>
            <a:endParaRPr lang="cs-CZ" dirty="0" smtClean="0"/>
          </a:p>
          <a:p>
            <a:pPr marL="285750" indent="-285750">
              <a:buFontTx/>
              <a:buChar char="-"/>
            </a:pPr>
            <a:endParaRPr lang="cs-CZ" dirty="0"/>
          </a:p>
          <a:p>
            <a:pPr marL="285750" indent="-285750">
              <a:buFontTx/>
              <a:buChar char="-"/>
            </a:pPr>
            <a:endParaRPr lang="cs-CZ" dirty="0" smtClean="0"/>
          </a:p>
          <a:p>
            <a:pPr marL="285750" indent="-285750">
              <a:buFontTx/>
              <a:buChar char="-"/>
            </a:pPr>
            <a:endParaRPr lang="cs-CZ" dirty="0"/>
          </a:p>
          <a:p>
            <a:pPr marL="285750" indent="-285750">
              <a:buFontTx/>
              <a:buChar char="-"/>
            </a:pPr>
            <a:endParaRPr lang="cs-CZ" dirty="0" smtClean="0"/>
          </a:p>
          <a:p>
            <a:pPr marL="285750" indent="-285750">
              <a:buFontTx/>
              <a:buChar char="-"/>
            </a:pPr>
            <a:endParaRPr lang="cs-CZ" dirty="0" smtClean="0"/>
          </a:p>
          <a:p>
            <a:pPr marL="285750" indent="-285750">
              <a:buFontTx/>
              <a:buChar char="-"/>
            </a:pPr>
            <a:endParaRPr lang="cs-CZ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784292"/>
            <a:ext cx="3086100" cy="147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5781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75000"/>
            </a:schemeClr>
          </a:solidFill>
        </p:spPr>
        <p:txBody>
          <a:bodyPr/>
          <a:lstStyle/>
          <a:p>
            <a:r>
              <a:rPr lang="cs-CZ" dirty="0" smtClean="0"/>
              <a:t>Objektivní chudoba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205064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r>
              <a:rPr lang="cs-CZ" dirty="0"/>
              <a:t>stav, kdy podle názoru státu není jedinec schopen uspokojovat své životní problémy. Hranicí, podle které stát chudobu posuzuje, je životní minimum (ŽM)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933056"/>
            <a:ext cx="28575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0520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75000"/>
            </a:schemeClr>
          </a:solidFill>
        </p:spPr>
        <p:txBody>
          <a:bodyPr/>
          <a:lstStyle/>
          <a:p>
            <a:r>
              <a:rPr lang="cs-CZ" dirty="0" smtClean="0"/>
              <a:t>Absolutní chudoba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321800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r>
              <a:rPr lang="cs-CZ" dirty="0"/>
              <a:t>stav, kdy jedinec nemůže uspokojovat své základní životní potřeby, ohrožuje samotnou existenci člověka, </a:t>
            </a:r>
            <a:endParaRPr lang="cs-CZ" dirty="0" smtClean="0"/>
          </a:p>
          <a:p>
            <a:r>
              <a:rPr lang="cs-CZ" dirty="0" smtClean="0"/>
              <a:t>Hl. rozvojové země</a:t>
            </a: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2011" y="4017069"/>
            <a:ext cx="11430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717032"/>
            <a:ext cx="2743200" cy="197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2072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75000"/>
            </a:schemeClr>
          </a:solidFill>
        </p:spPr>
        <p:txBody>
          <a:bodyPr/>
          <a:lstStyle/>
          <a:p>
            <a:r>
              <a:rPr lang="cs-CZ" dirty="0" smtClean="0"/>
              <a:t>Relativní chudoba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bg2">
              <a:lumMod val="90000"/>
            </a:schemeClr>
          </a:solidFill>
        </p:spPr>
        <p:txBody>
          <a:bodyPr/>
          <a:lstStyle/>
          <a:p>
            <a:r>
              <a:rPr lang="cs-CZ" dirty="0"/>
              <a:t>stav, kdy jedinec uspokojuje své potřeby na výrazně nižší úrovni než je průměr v dané společnosti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038600"/>
            <a:ext cx="2047875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0238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cs-CZ" dirty="0" smtClean="0"/>
              <a:t>Materiální deprivace </a:t>
            </a:r>
            <a:br>
              <a:rPr lang="cs-CZ" dirty="0" smtClean="0"/>
            </a:br>
            <a:r>
              <a:rPr lang="cs-CZ" dirty="0" smtClean="0"/>
              <a:t>– </a:t>
            </a:r>
            <a:r>
              <a:rPr lang="cs-CZ" sz="2700" dirty="0" smtClean="0"/>
              <a:t>příklad relativní chudoby, nezaplatí 3 </a:t>
            </a:r>
            <a:r>
              <a:rPr lang="cs-CZ" sz="2700" dirty="0"/>
              <a:t>z</a:t>
            </a:r>
            <a:r>
              <a:rPr lang="cs-CZ" sz="2700" dirty="0" smtClean="0"/>
              <a:t> položek </a:t>
            </a:r>
            <a:endParaRPr lang="cs-CZ" sz="27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205064"/>
          </a:xfrm>
          <a:solidFill>
            <a:schemeClr val="bg2">
              <a:lumMod val="90000"/>
            </a:schemeClr>
          </a:solidFill>
        </p:spPr>
        <p:txBody>
          <a:bodyPr>
            <a:normAutofit fontScale="92500" lnSpcReduction="20000"/>
          </a:bodyPr>
          <a:lstStyle/>
          <a:p>
            <a:r>
              <a:rPr lang="cs-CZ" dirty="0"/>
              <a:t>P</a:t>
            </a:r>
            <a:r>
              <a:rPr lang="cs-CZ" dirty="0" smtClean="0"/>
              <a:t>latit </a:t>
            </a:r>
            <a:r>
              <a:rPr lang="cs-CZ" dirty="0"/>
              <a:t>nájem nebo hypotéku </a:t>
            </a:r>
            <a:endParaRPr lang="cs-CZ" dirty="0" smtClean="0"/>
          </a:p>
          <a:p>
            <a:r>
              <a:rPr lang="cs-CZ" dirty="0"/>
              <a:t>P</a:t>
            </a:r>
            <a:r>
              <a:rPr lang="cs-CZ" dirty="0" smtClean="0"/>
              <a:t>latit </a:t>
            </a:r>
            <a:r>
              <a:rPr lang="cs-CZ" dirty="0"/>
              <a:t>poplatky za provoz domácnosti, </a:t>
            </a:r>
            <a:endParaRPr lang="cs-CZ" dirty="0" smtClean="0"/>
          </a:p>
          <a:p>
            <a:r>
              <a:rPr lang="cs-CZ" dirty="0"/>
              <a:t>P</a:t>
            </a:r>
            <a:r>
              <a:rPr lang="cs-CZ" dirty="0" smtClean="0"/>
              <a:t>řiměřeně </a:t>
            </a:r>
            <a:r>
              <a:rPr lang="cs-CZ" dirty="0"/>
              <a:t>si vytápět domov, </a:t>
            </a:r>
            <a:endParaRPr lang="cs-CZ" dirty="0" smtClean="0"/>
          </a:p>
          <a:p>
            <a:r>
              <a:rPr lang="cs-CZ" dirty="0"/>
              <a:t>U</a:t>
            </a:r>
            <a:r>
              <a:rPr lang="cs-CZ" dirty="0" smtClean="0"/>
              <a:t>hrazovat </a:t>
            </a:r>
            <a:r>
              <a:rPr lang="cs-CZ" dirty="0"/>
              <a:t>nečekané výdaje, </a:t>
            </a:r>
            <a:endParaRPr lang="cs-CZ" dirty="0" smtClean="0"/>
          </a:p>
          <a:p>
            <a:r>
              <a:rPr lang="cs-CZ" dirty="0"/>
              <a:t>P</a:t>
            </a:r>
            <a:r>
              <a:rPr lang="cs-CZ" dirty="0" smtClean="0"/>
              <a:t>ravidelně </a:t>
            </a:r>
            <a:r>
              <a:rPr lang="cs-CZ" dirty="0"/>
              <a:t>konzumovat maso a </a:t>
            </a:r>
            <a:r>
              <a:rPr lang="cs-CZ" dirty="0" smtClean="0"/>
              <a:t>proteiny,</a:t>
            </a:r>
          </a:p>
          <a:p>
            <a:r>
              <a:rPr lang="cs-CZ" dirty="0"/>
              <a:t>P</a:t>
            </a:r>
            <a:r>
              <a:rPr lang="cs-CZ" dirty="0" smtClean="0"/>
              <a:t>ravidelně </a:t>
            </a:r>
            <a:r>
              <a:rPr lang="cs-CZ" dirty="0"/>
              <a:t>jezdit na dovolenou, </a:t>
            </a:r>
            <a:endParaRPr lang="cs-CZ" dirty="0" smtClean="0"/>
          </a:p>
          <a:p>
            <a:r>
              <a:rPr lang="cs-CZ" dirty="0"/>
              <a:t>P</a:t>
            </a:r>
            <a:r>
              <a:rPr lang="cs-CZ" dirty="0" smtClean="0"/>
              <a:t>ořídit </a:t>
            </a:r>
            <a:r>
              <a:rPr lang="cs-CZ" dirty="0"/>
              <a:t>si </a:t>
            </a:r>
            <a:r>
              <a:rPr lang="cs-CZ" dirty="0" smtClean="0"/>
              <a:t>televizi a lednici </a:t>
            </a:r>
          </a:p>
          <a:p>
            <a:r>
              <a:rPr lang="cs-CZ" dirty="0" smtClean="0"/>
              <a:t>Pořídit </a:t>
            </a:r>
            <a:r>
              <a:rPr lang="cs-CZ" dirty="0"/>
              <a:t>si auto, </a:t>
            </a:r>
            <a:endParaRPr lang="cs-CZ" dirty="0" smtClean="0"/>
          </a:p>
          <a:p>
            <a:r>
              <a:rPr lang="cs-CZ" dirty="0" smtClean="0"/>
              <a:t>Pořídit si telefon.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55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75000"/>
            </a:schemeClr>
          </a:solidFill>
        </p:spPr>
        <p:txBody>
          <a:bodyPr/>
          <a:lstStyle/>
          <a:p>
            <a:r>
              <a:rPr lang="cs-CZ" dirty="0" smtClean="0"/>
              <a:t>Příčiny chudoby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133055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r>
              <a:rPr lang="cs-CZ" dirty="0" smtClean="0"/>
              <a:t>Sociální vyloučení </a:t>
            </a:r>
          </a:p>
          <a:p>
            <a:pPr marL="0" indent="0">
              <a:buNone/>
            </a:pPr>
            <a:endParaRPr lang="cs-CZ" dirty="0" smtClean="0"/>
          </a:p>
          <a:p>
            <a:r>
              <a:rPr lang="cs-CZ" dirty="0" smtClean="0"/>
              <a:t>Nezaměstnanost</a:t>
            </a:r>
          </a:p>
          <a:p>
            <a:pPr marL="0" indent="0">
              <a:buNone/>
            </a:pPr>
            <a:endParaRPr lang="cs-CZ" dirty="0" smtClean="0"/>
          </a:p>
          <a:p>
            <a:r>
              <a:rPr lang="cs-CZ" dirty="0" smtClean="0"/>
              <a:t>Nízká úroveň vzdělání</a:t>
            </a:r>
          </a:p>
          <a:p>
            <a:pPr marL="0" indent="0">
              <a:buNone/>
            </a:pPr>
            <a:endParaRPr lang="cs-CZ" dirty="0" smtClean="0"/>
          </a:p>
          <a:p>
            <a:r>
              <a:rPr lang="cs-CZ" dirty="0" smtClean="0"/>
              <a:t>Rozdíly ve vlastněném bohatství 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150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cs-CZ" b="1" dirty="0"/>
              <a:t>Měření </a:t>
            </a:r>
            <a:r>
              <a:rPr lang="cs-CZ" b="1" dirty="0" smtClean="0"/>
              <a:t>chudoby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bg2">
              <a:lumMod val="90000"/>
            </a:schemeClr>
          </a:solidFill>
        </p:spPr>
        <p:txBody>
          <a:bodyPr/>
          <a:lstStyle/>
          <a:p>
            <a:pPr lvl="0"/>
            <a:r>
              <a:rPr lang="cs-CZ" dirty="0"/>
              <a:t>jde o určení způsobů měření hranice od kdy je člověk považován za </a:t>
            </a:r>
            <a:r>
              <a:rPr lang="cs-CZ" dirty="0" smtClean="0"/>
              <a:t>chudého</a:t>
            </a:r>
          </a:p>
          <a:p>
            <a:pPr marL="0" lvl="0" indent="0">
              <a:buNone/>
            </a:pPr>
            <a:endParaRPr lang="cs-CZ" dirty="0"/>
          </a:p>
          <a:p>
            <a:r>
              <a:rPr lang="cs-CZ" dirty="0" smtClean="0"/>
              <a:t>Metody:</a:t>
            </a:r>
          </a:p>
          <a:p>
            <a:pPr lvl="1"/>
            <a:r>
              <a:rPr lang="cs-CZ" dirty="0" smtClean="0"/>
              <a:t>Absolutní (metoda spotřebního koše)</a:t>
            </a:r>
          </a:p>
          <a:p>
            <a:pPr lvl="1"/>
            <a:r>
              <a:rPr lang="cs-CZ" dirty="0" smtClean="0"/>
              <a:t>Relativní (metoda příjmů)</a:t>
            </a:r>
          </a:p>
          <a:p>
            <a:pPr lvl="1"/>
            <a:r>
              <a:rPr lang="cs-CZ" dirty="0" smtClean="0"/>
              <a:t>Sebehodnocení 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315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75000"/>
            </a:schemeClr>
          </a:solidFill>
        </p:spPr>
        <p:txBody>
          <a:bodyPr/>
          <a:lstStyle/>
          <a:p>
            <a:r>
              <a:rPr lang="cs-CZ" dirty="0" smtClean="0"/>
              <a:t>Metoda spotřebního koše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bg2">
              <a:lumMod val="90000"/>
            </a:schemeClr>
          </a:solidFill>
        </p:spPr>
        <p:txBody>
          <a:bodyPr/>
          <a:lstStyle/>
          <a:p>
            <a:r>
              <a:rPr lang="cs-CZ" dirty="0" smtClean="0"/>
              <a:t>Stanoví se spotřební koš (</a:t>
            </a:r>
            <a:r>
              <a:rPr lang="cs-CZ" dirty="0"/>
              <a:t>obsahuje konkrétní druhy zboží a služeb, které představují minimální životní </a:t>
            </a:r>
            <a:r>
              <a:rPr lang="cs-CZ" dirty="0" smtClean="0"/>
              <a:t>standard)</a:t>
            </a:r>
          </a:p>
          <a:p>
            <a:r>
              <a:rPr lang="cs-CZ" dirty="0" smtClean="0"/>
              <a:t>Hodnotí se zda má osoba příjmy, aby zaplatila spotřební koš 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526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75000"/>
            </a:schemeClr>
          </a:solidFill>
        </p:spPr>
        <p:txBody>
          <a:bodyPr/>
          <a:lstStyle/>
          <a:p>
            <a:r>
              <a:rPr lang="cs-CZ" dirty="0" smtClean="0"/>
              <a:t>Metoda příjmů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133056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r>
              <a:rPr lang="cs-CZ" dirty="0"/>
              <a:t>výše prostředků k uspokojení zákl. živ. potřeb se stanoví jako podíl na průměrném čistém příjmu v daném státě (1/3 až 2/3 průměrného platu) 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629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75000"/>
            </a:schemeClr>
          </a:solidFill>
        </p:spPr>
        <p:txBody>
          <a:bodyPr/>
          <a:lstStyle/>
          <a:p>
            <a:r>
              <a:rPr lang="cs-CZ" dirty="0" smtClean="0"/>
              <a:t>Metoda sebehodnocení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061048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r>
              <a:rPr lang="cs-CZ" dirty="0"/>
              <a:t>šetření a sondy, v nichž </a:t>
            </a:r>
            <a:r>
              <a:rPr lang="cs-CZ" dirty="0" smtClean="0"/>
              <a:t>jednotlivci </a:t>
            </a:r>
            <a:r>
              <a:rPr lang="cs-CZ" dirty="0"/>
              <a:t>odpovídají na otázky, které se týkají jejich životních podmínek (nejen příjem a spotřeba, ale i vybavení domácnosti), </a:t>
            </a:r>
            <a:endParaRPr lang="cs-CZ" dirty="0" smtClean="0"/>
          </a:p>
          <a:p>
            <a:r>
              <a:rPr lang="cs-CZ" dirty="0" smtClean="0"/>
              <a:t>tyto </a:t>
            </a:r>
            <a:r>
              <a:rPr lang="cs-CZ" dirty="0"/>
              <a:t>odpovědi se nepoužívají ke stanovení oficiálních hranic chudoby, ale tvoří materiál pro stanovení subjektivních hranic chudoby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701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cs-CZ" b="1" dirty="0"/>
              <a:t>Činnost státu v boji s chudobou</a:t>
            </a:r>
            <a:r>
              <a:rPr lang="cs-CZ" b="1" dirty="0" smtClean="0"/>
              <a:t>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17032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 lvl="1"/>
            <a:r>
              <a:rPr lang="cs-CZ" sz="3200" dirty="0"/>
              <a:t>měla by být poskytnuta pomoc k zachování lidské důstojnosti (dávky, služby</a:t>
            </a:r>
            <a:r>
              <a:rPr lang="cs-CZ" sz="3200" dirty="0" smtClean="0"/>
              <a:t>)</a:t>
            </a:r>
          </a:p>
          <a:p>
            <a:pPr marL="457200" lvl="1" indent="0">
              <a:buNone/>
            </a:pPr>
            <a:endParaRPr lang="cs-CZ" sz="3200" dirty="0"/>
          </a:p>
          <a:p>
            <a:pPr lvl="1"/>
            <a:r>
              <a:rPr lang="cs-CZ" sz="3200" dirty="0"/>
              <a:t>nemělo by docházet k </a:t>
            </a:r>
            <a:r>
              <a:rPr lang="cs-CZ" sz="3200" b="1" dirty="0"/>
              <a:t>soc. parazitizmu</a:t>
            </a:r>
            <a:r>
              <a:rPr lang="cs-CZ" sz="3200" dirty="0"/>
              <a:t> (záměrný účelový život z dávek, z práce druhých)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436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cs-CZ" b="1" dirty="0"/>
              <a:t>Způsoby řešení chudoby</a:t>
            </a:r>
            <a:r>
              <a:rPr lang="cs-CZ" b="1" dirty="0" smtClean="0"/>
              <a:t>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bg2">
              <a:lumMod val="90000"/>
            </a:schemeClr>
          </a:solidFill>
        </p:spPr>
        <p:txBody>
          <a:bodyPr/>
          <a:lstStyle/>
          <a:p>
            <a:r>
              <a:rPr lang="cs-CZ" b="1" dirty="0" smtClean="0"/>
              <a:t>Preventivní opatření </a:t>
            </a:r>
            <a:r>
              <a:rPr lang="cs-CZ" dirty="0" smtClean="0"/>
              <a:t>- </a:t>
            </a:r>
            <a:r>
              <a:rPr lang="cs-CZ" dirty="0"/>
              <a:t>méně nákladné než řešení, jde o přijímání různých opatření ve všech oblastech soc. </a:t>
            </a:r>
            <a:r>
              <a:rPr lang="cs-CZ" dirty="0" smtClean="0"/>
              <a:t>politiky (adekvátní </a:t>
            </a:r>
            <a:r>
              <a:rPr lang="cs-CZ" dirty="0"/>
              <a:t>pol. zaměstnanosti – rekvalifikace),  největší roli má politika. vzdělanosti</a:t>
            </a:r>
            <a:endParaRPr lang="cs-CZ" dirty="0" smtClean="0"/>
          </a:p>
          <a:p>
            <a:r>
              <a:rPr lang="cs-CZ" b="1" dirty="0" smtClean="0"/>
              <a:t>Řešení následků chudoby </a:t>
            </a:r>
            <a:r>
              <a:rPr lang="cs-CZ" dirty="0" smtClean="0"/>
              <a:t>- dávky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467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cs-CZ" b="1" dirty="0"/>
              <a:t>Sociální péče o osoby žijící v chudobě</a:t>
            </a:r>
            <a:r>
              <a:rPr lang="cs-CZ" b="1" dirty="0" smtClean="0"/>
              <a:t>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bg2">
              <a:lumMod val="90000"/>
            </a:schemeClr>
          </a:solidFill>
        </p:spPr>
        <p:txBody>
          <a:bodyPr/>
          <a:lstStyle/>
          <a:p>
            <a:r>
              <a:rPr lang="cs-CZ" dirty="0"/>
              <a:t>Důležitá je kombinace dvojího přístupu:</a:t>
            </a:r>
          </a:p>
          <a:p>
            <a:pPr marL="0" indent="0">
              <a:buNone/>
            </a:pPr>
            <a:r>
              <a:rPr lang="cs-CZ" dirty="0"/>
              <a:t>a) individuální pomoc jedincům nejvíce strádajícím a závislým </a:t>
            </a:r>
          </a:p>
          <a:p>
            <a:pPr marL="0" indent="0">
              <a:buNone/>
            </a:pPr>
            <a:r>
              <a:rPr lang="cs-CZ" dirty="0"/>
              <a:t>b) práce s celou skupinou, komunitou (dávat impulz ke </a:t>
            </a:r>
            <a:r>
              <a:rPr lang="cs-CZ" dirty="0" smtClean="0"/>
              <a:t>změně - „ nedávat ryby, ale naučit rybařit“)</a:t>
            </a:r>
            <a:endParaRPr lang="cs-CZ" dirty="0"/>
          </a:p>
          <a:p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659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75000"/>
            </a:schemeClr>
          </a:solidFill>
        </p:spPr>
        <p:txBody>
          <a:bodyPr/>
          <a:lstStyle/>
          <a:p>
            <a:r>
              <a:rPr lang="cs-CZ" dirty="0" smtClean="0"/>
              <a:t>Důležité je: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bg2">
              <a:lumMod val="90000"/>
            </a:schemeClr>
          </a:solidFill>
        </p:spPr>
        <p:txBody>
          <a:bodyPr/>
          <a:lstStyle/>
          <a:p>
            <a:r>
              <a:rPr lang="cs-CZ" dirty="0" smtClean="0"/>
              <a:t>Stanovení oficiální hranice chudoby:</a:t>
            </a:r>
          </a:p>
          <a:p>
            <a:pPr lvl="1"/>
            <a:r>
              <a:rPr lang="cs-CZ" dirty="0" smtClean="0"/>
              <a:t>Stanovení stavu hmotné nouze</a:t>
            </a:r>
          </a:p>
          <a:p>
            <a:pPr lvl="1"/>
            <a:r>
              <a:rPr lang="cs-CZ" dirty="0" smtClean="0"/>
              <a:t>Stanovení životního minima</a:t>
            </a:r>
          </a:p>
          <a:p>
            <a:pPr lvl="1"/>
            <a:r>
              <a:rPr lang="cs-CZ" dirty="0" smtClean="0"/>
              <a:t>Stanovení existenčního minima</a:t>
            </a:r>
            <a:endParaRPr lang="cs-CZ" dirty="0"/>
          </a:p>
          <a:p>
            <a:endParaRPr lang="cs-CZ" dirty="0" smtClean="0"/>
          </a:p>
          <a:p>
            <a:r>
              <a:rPr lang="cs-CZ" dirty="0" smtClean="0"/>
              <a:t>Stanovení minimální mzdy 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347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75000"/>
            </a:schemeClr>
          </a:solidFill>
        </p:spPr>
        <p:txBody>
          <a:bodyPr/>
          <a:lstStyle/>
          <a:p>
            <a:r>
              <a:rPr lang="cs-CZ" dirty="0" smtClean="0"/>
              <a:t>Stav hmotné nouze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bg2">
              <a:lumMod val="90000"/>
            </a:schemeClr>
          </a:solidFill>
        </p:spPr>
        <p:txBody>
          <a:bodyPr>
            <a:normAutofit fontScale="77500" lnSpcReduction="20000"/>
          </a:bodyPr>
          <a:lstStyle/>
          <a:p>
            <a:pPr lvl="0"/>
            <a:r>
              <a:rPr lang="cs-CZ" dirty="0"/>
              <a:t>situace, kdy dochází k </a:t>
            </a:r>
            <a:r>
              <a:rPr lang="cs-CZ" dirty="0" smtClean="0"/>
              <a:t>nedostatečnému </a:t>
            </a:r>
            <a:r>
              <a:rPr lang="cs-CZ" dirty="0"/>
              <a:t>zabezpečení základní obživy, bydlení či se jedinci dostanou do mimořádných událostí</a:t>
            </a:r>
          </a:p>
          <a:p>
            <a:pPr lvl="0"/>
            <a:r>
              <a:rPr lang="cs-CZ" dirty="0"/>
              <a:t>j</a:t>
            </a:r>
            <a:r>
              <a:rPr lang="cs-CZ" dirty="0" smtClean="0"/>
              <a:t>de </a:t>
            </a:r>
            <a:r>
              <a:rPr lang="cs-CZ" dirty="0"/>
              <a:t>o situace, kdy osoba (společně posuzované osoby) nemá dostatečné příjmy a její celkové sociální a majetkové poměry neumožňují uspokojení základních životních potřeb a současně si tyto příjmy nemůže z objektivních důvodů zvýšit </a:t>
            </a:r>
          </a:p>
          <a:p>
            <a:pPr lvl="0"/>
            <a:r>
              <a:rPr lang="cs-CZ" dirty="0"/>
              <a:t>společensky uznanou hranicí příjmu občana, pod níž nastává stav hmotné nouze je životní minimum</a:t>
            </a:r>
          </a:p>
          <a:p>
            <a:pPr lvl="0"/>
            <a:r>
              <a:rPr lang="cs-CZ" dirty="0"/>
              <a:t>pokud se osoba nachází ve stavu hmotné nouze a má nárok na pomoc – peněžní nebo věcné dávky. Viz dále dávky hmotné nouze.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4938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056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75000"/>
            </a:schemeClr>
          </a:solidFill>
        </p:spPr>
        <p:txBody>
          <a:bodyPr/>
          <a:lstStyle/>
          <a:p>
            <a:r>
              <a:rPr lang="cs-CZ" dirty="0" smtClean="0"/>
              <a:t>Životní minimum (ŽM)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bg2">
              <a:lumMod val="90000"/>
            </a:schemeClr>
          </a:solidFill>
        </p:spPr>
        <p:txBody>
          <a:bodyPr>
            <a:normAutofit fontScale="70000" lnSpcReduction="20000"/>
          </a:bodyPr>
          <a:lstStyle/>
          <a:p>
            <a:pPr lvl="0"/>
            <a:r>
              <a:rPr lang="cs-CZ" dirty="0"/>
              <a:t>je </a:t>
            </a:r>
            <a:r>
              <a:rPr lang="cs-CZ" b="1" dirty="0"/>
              <a:t>minimální společensky uznaná hranice peněžních příjmů k zajištění výživy a ostatních základních osobních potřeb, pod níž nastává stav hmotné nouze</a:t>
            </a:r>
            <a:endParaRPr lang="cs-CZ" dirty="0"/>
          </a:p>
          <a:p>
            <a:pPr lvl="0"/>
            <a:r>
              <a:rPr lang="cs-CZ" dirty="0"/>
              <a:t>Vymezuje výši nezbytných finančních prostředků pro domácnost k dočasnému zajištění základních životních potřeb jejích členů na velmi skromné úrovni. </a:t>
            </a:r>
          </a:p>
          <a:p>
            <a:pPr lvl="0"/>
            <a:r>
              <a:rPr lang="cs-CZ" dirty="0"/>
              <a:t>Je kritériem pro posouzení příjmové nedostatečnosti pro potřeby sociální ochrany občana nebo rodiny</a:t>
            </a:r>
          </a:p>
          <a:p>
            <a:pPr lvl="0"/>
            <a:r>
              <a:rPr lang="cs-CZ" dirty="0"/>
              <a:t>Využívá se i pro při zjišťování nároku na některé dávky SSP, v systému hmotného zabezpečení uchazečů o zaměstnání, v soudní praxi (např. stanovení </a:t>
            </a:r>
            <a:r>
              <a:rPr lang="cs-CZ" dirty="0" smtClean="0"/>
              <a:t>alimentačních </a:t>
            </a:r>
            <a:r>
              <a:rPr lang="cs-CZ" dirty="0"/>
              <a:t>povinností)</a:t>
            </a:r>
          </a:p>
          <a:p>
            <a:pPr lvl="0"/>
            <a:r>
              <a:rPr lang="cs-CZ" dirty="0"/>
              <a:t>Nezahrnuje nezbytné náklady na bydlení. Ochrana v oblasti bydlení je řešena v rámci systému státní sociální podpory poskytováním příspěvku na bydlení a v systému pomoci v hmotné nouzi doplatkem na bydlení.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21392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429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cs-CZ" b="1" i="1" dirty="0"/>
              <a:t>Částky životního minima v Kč za měsíc</a:t>
            </a:r>
            <a:r>
              <a:rPr lang="cs-CZ" b="1" i="1" dirty="0" smtClean="0"/>
              <a:t>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bg2">
              <a:lumMod val="90000"/>
            </a:schemeClr>
          </a:solidFill>
        </p:spPr>
        <p:txBody>
          <a:bodyPr>
            <a:normAutofit fontScale="70000" lnSpcReduction="20000"/>
          </a:bodyPr>
          <a:lstStyle/>
          <a:p>
            <a:r>
              <a:rPr lang="cs-CZ" i="1" dirty="0"/>
              <a:t>jednotlivec                                                                                                          	3 126</a:t>
            </a:r>
            <a:endParaRPr lang="cs-CZ" dirty="0"/>
          </a:p>
          <a:p>
            <a:r>
              <a:rPr lang="cs-CZ" i="1" dirty="0"/>
              <a:t>1. osoba v domácnosti                                                                            	               2 880</a:t>
            </a:r>
            <a:endParaRPr lang="cs-CZ" dirty="0"/>
          </a:p>
          <a:p>
            <a:r>
              <a:rPr lang="cs-CZ" i="1" dirty="0"/>
              <a:t>2. a další osoba v domácnosti, která není nezaopatřeným dítětem         	2 600</a:t>
            </a:r>
            <a:endParaRPr lang="cs-CZ" dirty="0"/>
          </a:p>
          <a:p>
            <a:r>
              <a:rPr lang="cs-CZ" i="1" dirty="0"/>
              <a:t>nezaopatřené dítě ve věku:  do 6 let                                                              	1 600</a:t>
            </a:r>
            <a:endParaRPr lang="cs-CZ" dirty="0"/>
          </a:p>
          <a:p>
            <a:r>
              <a:rPr lang="cs-CZ" i="1" dirty="0"/>
              <a:t>                                             6 – 15 let                                                     	               1 960</a:t>
            </a:r>
            <a:endParaRPr lang="cs-CZ" dirty="0"/>
          </a:p>
          <a:p>
            <a:r>
              <a:rPr lang="cs-CZ" i="1" dirty="0"/>
              <a:t>                                             15 – 26 let                                                              	2 250</a:t>
            </a:r>
            <a:endParaRPr lang="cs-CZ" dirty="0"/>
          </a:p>
          <a:p>
            <a:r>
              <a:rPr lang="cs-CZ" i="1" dirty="0"/>
              <a:t>Životním minimum je součtem všech částek životního minima jednotlivých členů domácnosti.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692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75000"/>
            </a:schemeClr>
          </a:solidFill>
        </p:spPr>
        <p:txBody>
          <a:bodyPr/>
          <a:lstStyle/>
          <a:p>
            <a:r>
              <a:rPr lang="cs-CZ" dirty="0"/>
              <a:t>Existenční minimum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bg2">
              <a:lumMod val="90000"/>
            </a:schemeClr>
          </a:solidFill>
        </p:spPr>
        <p:txBody>
          <a:bodyPr>
            <a:normAutofit fontScale="92500" lnSpcReduction="20000"/>
          </a:bodyPr>
          <a:lstStyle/>
          <a:p>
            <a:pPr lvl="0"/>
            <a:r>
              <a:rPr lang="cs-CZ" dirty="0"/>
              <a:t>Minimální hranice peněžních příjmů, která se považuje za nezbytnou k zajištění výživy a ostatních základních osobních potřeb na úrovni umožňující přežití. </a:t>
            </a:r>
          </a:p>
          <a:p>
            <a:pPr lvl="0"/>
            <a:r>
              <a:rPr lang="cs-CZ" dirty="0"/>
              <a:t>Je chápáno jako souhrn statků a služeb, bez jejichž uspokojování by došlo k ohrožení života a zdraví občana.</a:t>
            </a:r>
          </a:p>
          <a:p>
            <a:pPr lvl="0"/>
            <a:r>
              <a:rPr lang="cs-CZ" dirty="0"/>
              <a:t>Používá se, pokud občan nedoloží, že se snaží vlastním přičiněním nebo za pomoci své rodiny změnit svou situaci (tj. u osob, které nemají nárok na životní minimum).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75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683568" y="620688"/>
            <a:ext cx="7546032" cy="5505475"/>
          </a:xfrm>
          <a:solidFill>
            <a:schemeClr val="bg2">
              <a:lumMod val="90000"/>
            </a:schemeClr>
          </a:solidFill>
        </p:spPr>
        <p:txBody>
          <a:bodyPr>
            <a:normAutofit fontScale="92500" lnSpcReduction="10000"/>
          </a:bodyPr>
          <a:lstStyle/>
          <a:p>
            <a:pPr lvl="0"/>
            <a:r>
              <a:rPr lang="cs-CZ" dirty="0"/>
              <a:t>Existenční minimum nelze použít u nezaopatřeného dítěte, u poživatele starobního důchodu, u osoby invalidní ve třetím stupni a u osoby starší 68 let.</a:t>
            </a:r>
          </a:p>
          <a:p>
            <a:pPr lvl="0"/>
            <a:r>
              <a:rPr lang="cs-CZ" dirty="0"/>
              <a:t>Nezahrnuje nezbytné náklady na bydlení. Ochrana v oblasti bydlení je řešena v rámci systému státní sociální podpory poskytováním příspěvku na bydlení a v systému pomoci v hmotné nouzi doplatkem na bydlení.</a:t>
            </a:r>
          </a:p>
          <a:p>
            <a:r>
              <a:rPr lang="cs-CZ" b="1" i="1" dirty="0"/>
              <a:t>Částka existenčního minima v Kč za </a:t>
            </a:r>
            <a:r>
              <a:rPr lang="cs-CZ" b="1" i="1" dirty="0" smtClean="0"/>
              <a:t>měsíc: </a:t>
            </a:r>
            <a:r>
              <a:rPr lang="cs-CZ" i="1" dirty="0" smtClean="0"/>
              <a:t>                                            </a:t>
            </a:r>
            <a:r>
              <a:rPr lang="cs-CZ" i="1" dirty="0"/>
              <a:t>2 </a:t>
            </a:r>
            <a:r>
              <a:rPr lang="cs-CZ" i="1" dirty="0" smtClean="0"/>
              <a:t>020 Kč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426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75000"/>
            </a:schemeClr>
          </a:solidFill>
        </p:spPr>
        <p:txBody>
          <a:bodyPr/>
          <a:lstStyle/>
          <a:p>
            <a:r>
              <a:rPr lang="cs-CZ" dirty="0"/>
              <a:t>Minimální mzda 2011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bg2">
              <a:lumMod val="90000"/>
            </a:schemeClr>
          </a:solidFill>
        </p:spPr>
        <p:txBody>
          <a:bodyPr>
            <a:normAutofit fontScale="62500" lnSpcReduction="20000"/>
          </a:bodyPr>
          <a:lstStyle/>
          <a:p>
            <a:pPr lvl="0"/>
            <a:r>
              <a:rPr lang="cs-CZ" b="1" i="1" dirty="0"/>
              <a:t>48,10 Kč/hod </a:t>
            </a:r>
            <a:r>
              <a:rPr lang="cs-CZ" i="1" dirty="0"/>
              <a:t>odpracovanou zaměstnancem</a:t>
            </a:r>
            <a:endParaRPr lang="cs-CZ" dirty="0"/>
          </a:p>
          <a:p>
            <a:pPr lvl="0"/>
            <a:r>
              <a:rPr lang="cs-CZ" b="1" i="1" dirty="0"/>
              <a:t>8000 Kč/měsíc </a:t>
            </a:r>
            <a:r>
              <a:rPr lang="cs-CZ" i="1" dirty="0"/>
              <a:t>pro zaměstnance odměňovaného měsíční mzdou při týdenní pracovní době 40 hodin</a:t>
            </a:r>
            <a:endParaRPr lang="cs-CZ" dirty="0"/>
          </a:p>
          <a:p>
            <a:pPr lvl="0"/>
            <a:r>
              <a:rPr lang="cs-CZ" b="1" i="1" dirty="0"/>
              <a:t>90% z minimální mzdy </a:t>
            </a:r>
            <a:r>
              <a:rPr lang="cs-CZ" i="1" dirty="0"/>
              <a:t>(tj. 7200 </a:t>
            </a:r>
            <a:r>
              <a:rPr lang="cs-CZ" i="1" dirty="0" err="1"/>
              <a:t>Kč,resp</a:t>
            </a:r>
            <a:r>
              <a:rPr lang="cs-CZ" i="1" dirty="0"/>
              <a:t>. 43,30 Kč/hod) v případě, že jde o první pracovní poměr zaměstnance ve věku 18 až 21 let, a to po dobu 6 měsíců ode dne vzniku pracovního poměru</a:t>
            </a:r>
            <a:endParaRPr lang="cs-CZ" dirty="0"/>
          </a:p>
          <a:p>
            <a:pPr lvl="0"/>
            <a:r>
              <a:rPr lang="cs-CZ" b="1" i="1" dirty="0"/>
              <a:t>80% z minimální mzdy </a:t>
            </a:r>
            <a:r>
              <a:rPr lang="cs-CZ" i="1" dirty="0"/>
              <a:t>(tj. 6400 Kč) v případě, kdy jde o mladistvého zaměstnance</a:t>
            </a:r>
            <a:endParaRPr lang="cs-CZ" dirty="0"/>
          </a:p>
          <a:p>
            <a:pPr lvl="0"/>
            <a:r>
              <a:rPr lang="cs-CZ" b="1" i="1" dirty="0"/>
              <a:t>75% z minimální mzdy </a:t>
            </a:r>
            <a:r>
              <a:rPr lang="cs-CZ" i="1" dirty="0"/>
              <a:t>(tj. 6000 </a:t>
            </a:r>
            <a:r>
              <a:rPr lang="cs-CZ" i="1" dirty="0" err="1"/>
              <a:t>Kč,resp</a:t>
            </a:r>
            <a:r>
              <a:rPr lang="cs-CZ" i="1" dirty="0"/>
              <a:t>. 36,10 Kč/hod) v případě, kdy jde o zaměstnance, který je poživatelem důchodu pro invaliditu prvního nebo druhého stupně</a:t>
            </a:r>
            <a:endParaRPr lang="cs-CZ" dirty="0"/>
          </a:p>
          <a:p>
            <a:pPr lvl="0"/>
            <a:r>
              <a:rPr lang="cs-CZ" b="1" i="1" dirty="0"/>
              <a:t>50% z minimální mzdy </a:t>
            </a:r>
            <a:r>
              <a:rPr lang="cs-CZ" i="1" dirty="0"/>
              <a:t>(tj. 4000 </a:t>
            </a:r>
            <a:r>
              <a:rPr lang="cs-CZ" i="1" dirty="0" err="1"/>
              <a:t>Kč,resp</a:t>
            </a:r>
            <a:r>
              <a:rPr lang="cs-CZ" i="1" dirty="0"/>
              <a:t>. 24,10 Kč/hod) v případě, kdy jde o zaměstnance, který je poživatelem </a:t>
            </a:r>
            <a:r>
              <a:rPr lang="cs-CZ" i="1" u="sng" dirty="0">
                <a:hlinkClick r:id="rId2"/>
              </a:rPr>
              <a:t>invalidního důchodu pro invaliditu třetího stupně</a:t>
            </a:r>
            <a:r>
              <a:rPr lang="cs-CZ" i="1" dirty="0"/>
              <a:t>, nebo o mladistvého zaměstnance, který je invalidní ve třetím stupni a nepobírá invalidní důchod pro invaliditu třetího </a:t>
            </a:r>
            <a:r>
              <a:rPr lang="cs-CZ" i="1" dirty="0" smtClean="0"/>
              <a:t>stupně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180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cs-CZ" b="1" dirty="0"/>
              <a:t>Ke zmírnění chudoby využíváme: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r>
              <a:rPr lang="cs-CZ" b="1" dirty="0" smtClean="0"/>
              <a:t>sociální </a:t>
            </a:r>
            <a:r>
              <a:rPr lang="cs-CZ" b="1" dirty="0"/>
              <a:t>služby </a:t>
            </a:r>
            <a:r>
              <a:rPr lang="cs-CZ" dirty="0"/>
              <a:t>– hlavně služby sociální prevence a poradenství (viz sociální vyloučení)</a:t>
            </a:r>
          </a:p>
          <a:p>
            <a:r>
              <a:rPr lang="cs-CZ" b="1" dirty="0" smtClean="0"/>
              <a:t>sociální </a:t>
            </a:r>
            <a:r>
              <a:rPr lang="cs-CZ" b="1" dirty="0"/>
              <a:t>dávky </a:t>
            </a:r>
            <a:r>
              <a:rPr lang="cs-CZ" dirty="0"/>
              <a:t>– využíváme všech 3 pilířů sociálního zabezpečení, sociálního pojištění, dávek státní sociální podpory a dávek sociální pomoci. Speciálně pro tyto situace jsou nastaveny některé dávky SSP (dávky závislé na příjmu) a dávky v hmotné nouzi. 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868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cs-CZ" b="1" dirty="0"/>
              <a:t>Dávky </a:t>
            </a:r>
            <a:r>
              <a:rPr lang="cs-CZ" b="1" dirty="0" smtClean="0"/>
              <a:t>SSP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bg2">
              <a:lumMod val="90000"/>
            </a:schemeClr>
          </a:solidFill>
        </p:spPr>
        <p:txBody>
          <a:bodyPr/>
          <a:lstStyle/>
          <a:p>
            <a:r>
              <a:rPr lang="cs-CZ" dirty="0" smtClean="0"/>
              <a:t>Přídavek na dítě</a:t>
            </a:r>
          </a:p>
          <a:p>
            <a:r>
              <a:rPr lang="cs-CZ" dirty="0" smtClean="0"/>
              <a:t>Příspěvek na bydlení </a:t>
            </a:r>
          </a:p>
          <a:p>
            <a:r>
              <a:rPr lang="cs-CZ" dirty="0" smtClean="0"/>
              <a:t>Sociální příplatek</a:t>
            </a:r>
          </a:p>
          <a:p>
            <a:r>
              <a:rPr lang="cs-CZ" dirty="0" smtClean="0"/>
              <a:t>Porodné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409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75000"/>
            </a:schemeClr>
          </a:solidFill>
        </p:spPr>
        <p:txBody>
          <a:bodyPr/>
          <a:lstStyle/>
          <a:p>
            <a:r>
              <a:rPr lang="cs-CZ" dirty="0" smtClean="0"/>
              <a:t>Přídavek na dítě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bg2">
              <a:lumMod val="90000"/>
            </a:schemeClr>
          </a:solidFill>
        </p:spPr>
        <p:txBody>
          <a:bodyPr>
            <a:normAutofit fontScale="85000" lnSpcReduction="10000"/>
          </a:bodyPr>
          <a:lstStyle/>
          <a:p>
            <a:pPr lvl="0"/>
            <a:r>
              <a:rPr lang="cs-CZ" dirty="0"/>
              <a:t>Je základní, dlouhodobou dávkou, poskytovanou rodinám s dětmi, která jim pomáhá krýt náklady, spojené s výchovou a výživou nezaopatřených dětí.</a:t>
            </a:r>
          </a:p>
          <a:p>
            <a:pPr lvl="0"/>
            <a:r>
              <a:rPr lang="cs-CZ" dirty="0"/>
              <a:t>Nárok na přídavek na dítě má nezaopatřené dítě, které žije v rodině, jejíž rozhodný příjem je nižší než  </a:t>
            </a:r>
            <a:r>
              <a:rPr lang="cs-CZ" b="1" dirty="0"/>
              <a:t>2,4násobek částky životního minima rodiny</a:t>
            </a:r>
            <a:r>
              <a:rPr lang="cs-CZ" dirty="0"/>
              <a:t>. Pro nárok na dávku se posuzuje příjem za předchozí kalendářní rok, za příjem se považuje i rodičovský příspěvek.</a:t>
            </a:r>
          </a:p>
          <a:p>
            <a:pPr lvl="0"/>
            <a:r>
              <a:rPr lang="cs-CZ" dirty="0"/>
              <a:t>Přídavek je vyplácen ve třech výších podle věku nezaopatřeného dítěte.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973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Zástupný symbol pro obsah 7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147440503"/>
              </p:ext>
            </p:extLst>
          </p:nvPr>
        </p:nvGraphicFramePr>
        <p:xfrm>
          <a:off x="755576" y="569262"/>
          <a:ext cx="7546032" cy="517615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73016"/>
                <a:gridCol w="3773016"/>
              </a:tblGrid>
              <a:tr h="17975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cs-CZ" sz="3600" dirty="0">
                          <a:effectLst/>
                        </a:rPr>
                        <a:t>Věk nezaopatřeného dítěte v rodině</a:t>
                      </a:r>
                      <a:endParaRPr lang="cs-CZ" sz="3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0480" marR="3048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cs-CZ" sz="3600">
                          <a:effectLst/>
                        </a:rPr>
                        <a:t>Výše přídavku na dítě v Kč měsíčně</a:t>
                      </a:r>
                      <a:endParaRPr lang="cs-CZ" sz="3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0480" marR="30480" marT="30480" marB="30480" anchor="ctr"/>
                </a:tc>
              </a:tr>
              <a:tr h="10741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cs-CZ" sz="3600" dirty="0">
                          <a:effectLst/>
                        </a:rPr>
                        <a:t>do 6 let</a:t>
                      </a:r>
                      <a:endParaRPr lang="cs-CZ" sz="3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0480" marR="3048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cs-CZ" sz="3600" dirty="0">
                          <a:effectLst/>
                        </a:rPr>
                        <a:t>500</a:t>
                      </a:r>
                      <a:endParaRPr lang="cs-CZ" sz="3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0480" marR="30480" marT="30480" marB="30480" anchor="ctr"/>
                </a:tc>
              </a:tr>
              <a:tr h="10741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cs-CZ" sz="3600">
                          <a:effectLst/>
                        </a:rPr>
                        <a:t>od 6 do 15 let</a:t>
                      </a:r>
                      <a:endParaRPr lang="cs-CZ" sz="3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0480" marR="3048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cs-CZ" sz="3600" dirty="0">
                          <a:effectLst/>
                        </a:rPr>
                        <a:t>610</a:t>
                      </a:r>
                      <a:endParaRPr lang="cs-CZ" sz="3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0480" marR="30480" marT="30480" marB="30480" anchor="ctr"/>
                </a:tc>
              </a:tr>
              <a:tr h="10741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cs-CZ" sz="3600">
                          <a:effectLst/>
                        </a:rPr>
                        <a:t>od 15 do 26 let</a:t>
                      </a:r>
                      <a:endParaRPr lang="cs-CZ" sz="3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0480" marR="3048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cs-CZ" sz="3600" dirty="0">
                          <a:effectLst/>
                        </a:rPr>
                        <a:t>700</a:t>
                      </a:r>
                      <a:endParaRPr lang="cs-CZ" sz="3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0480" marR="30480" marT="30480" marB="30480" anchor="ctr"/>
                </a:tc>
              </a:tr>
            </a:tbl>
          </a:graphicData>
        </a:graphic>
      </p:graphicFrame>
      <p:pic>
        <p:nvPicPr>
          <p:cNvPr id="10" name="Obrázek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246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75000"/>
            </a:schemeClr>
          </a:solidFill>
        </p:spPr>
        <p:txBody>
          <a:bodyPr/>
          <a:lstStyle/>
          <a:p>
            <a:r>
              <a:rPr lang="cs-CZ" dirty="0" smtClean="0"/>
              <a:t>Příspěvek na bydlení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 lvl="0"/>
            <a:r>
              <a:rPr lang="cs-CZ" dirty="0"/>
              <a:t>P</a:t>
            </a:r>
            <a:r>
              <a:rPr lang="cs-CZ" dirty="0" smtClean="0"/>
              <a:t>řispívá </a:t>
            </a:r>
            <a:r>
              <a:rPr lang="cs-CZ" dirty="0"/>
              <a:t>na krytí nákladů na bydlení rodinám či jednotlivcům s nízkými příjmy.</a:t>
            </a:r>
            <a:endParaRPr lang="cs-CZ" sz="4000" dirty="0"/>
          </a:p>
          <a:p>
            <a:pPr lvl="0"/>
            <a:r>
              <a:rPr lang="cs-CZ" dirty="0" smtClean="0"/>
              <a:t>Testují se příjmy za předchozí čtvrtletí , </a:t>
            </a:r>
            <a:r>
              <a:rPr lang="cs-CZ" dirty="0"/>
              <a:t>nárok </a:t>
            </a:r>
            <a:r>
              <a:rPr lang="cs-CZ" dirty="0" smtClean="0"/>
              <a:t>má vlastník </a:t>
            </a:r>
            <a:r>
              <a:rPr lang="cs-CZ" dirty="0"/>
              <a:t>nebo nájemce bytu, který je v bytě přihlášen k trvalému </a:t>
            </a:r>
            <a:r>
              <a:rPr lang="cs-CZ" dirty="0" smtClean="0"/>
              <a:t>pobytu.</a:t>
            </a:r>
          </a:p>
          <a:p>
            <a:pPr lvl="0"/>
            <a:r>
              <a:rPr lang="cs-CZ" dirty="0" smtClean="0"/>
              <a:t>Zkoumají se náklady na bydlení (musí být vyšší než určité hranice) a příjem (musí být nižší než určitá hranice).  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09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Zástupný symbol pro obsah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674625646"/>
              </p:ext>
            </p:extLst>
          </p:nvPr>
        </p:nvGraphicFramePr>
        <p:xfrm>
          <a:off x="539552" y="332656"/>
          <a:ext cx="8229600" cy="558934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45920"/>
                <a:gridCol w="1645920"/>
                <a:gridCol w="1645920"/>
                <a:gridCol w="1645920"/>
                <a:gridCol w="1645920"/>
              </a:tblGrid>
              <a:tr h="857624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000" dirty="0">
                          <a:effectLst/>
                        </a:rPr>
                        <a:t>Normativní náklady na bydlení pro nájemní byty platné od 1. 1. 2011 do 31. 12. 2011 v Kč měsíčně</a:t>
                      </a:r>
                      <a:endParaRPr lang="cs-CZ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30480" marB="30480" anchor="ctr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857624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000" dirty="0">
                          <a:effectLst/>
                        </a:rPr>
                        <a:t>Počet obyvatel obce</a:t>
                      </a:r>
                      <a:endParaRPr lang="cs-CZ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30480" marB="30480" anchor="ctr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8576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000">
                          <a:effectLst/>
                        </a:rPr>
                        <a:t> Praha </a:t>
                      </a:r>
                      <a:endParaRPr lang="cs-CZ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000">
                          <a:effectLst/>
                        </a:rPr>
                        <a:t>nad 100 tis. obyvatel</a:t>
                      </a:r>
                      <a:endParaRPr lang="cs-CZ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000" dirty="0">
                          <a:effectLst/>
                        </a:rPr>
                        <a:t>50 000 - 99 999 obyvatel</a:t>
                      </a:r>
                      <a:endParaRPr lang="cs-CZ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000" dirty="0">
                          <a:effectLst/>
                        </a:rPr>
                        <a:t>10 000 - 49 999 obyvatel</a:t>
                      </a:r>
                      <a:endParaRPr lang="cs-CZ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000">
                          <a:effectLst/>
                        </a:rPr>
                        <a:t>do 9 999 obyvatel</a:t>
                      </a:r>
                      <a:endParaRPr lang="cs-CZ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30480" marB="30480" anchor="ctr"/>
                </a:tc>
              </a:tr>
              <a:tr h="8576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000">
                          <a:effectLst/>
                        </a:rPr>
                        <a:t>6 363</a:t>
                      </a:r>
                      <a:endParaRPr lang="cs-CZ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000">
                          <a:effectLst/>
                        </a:rPr>
                        <a:t>5 117</a:t>
                      </a:r>
                      <a:endParaRPr lang="cs-CZ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000">
                          <a:effectLst/>
                        </a:rPr>
                        <a:t>4863</a:t>
                      </a:r>
                      <a:endParaRPr lang="cs-CZ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000" dirty="0">
                          <a:effectLst/>
                        </a:rPr>
                        <a:t>4 406</a:t>
                      </a:r>
                      <a:endParaRPr lang="cs-CZ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000" dirty="0">
                          <a:effectLst/>
                        </a:rPr>
                        <a:t>4 293</a:t>
                      </a:r>
                      <a:endParaRPr lang="cs-CZ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30480" marB="30480" anchor="ctr"/>
                </a:tc>
              </a:tr>
              <a:tr h="8576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000">
                          <a:effectLst/>
                        </a:rPr>
                        <a:t>9 183</a:t>
                      </a:r>
                      <a:endParaRPr lang="cs-CZ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000">
                          <a:effectLst/>
                        </a:rPr>
                        <a:t>7 478</a:t>
                      </a:r>
                      <a:endParaRPr lang="cs-CZ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000">
                          <a:effectLst/>
                        </a:rPr>
                        <a:t>7 130</a:t>
                      </a:r>
                      <a:endParaRPr lang="cs-CZ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000">
                          <a:effectLst/>
                        </a:rPr>
                        <a:t>6 505</a:t>
                      </a:r>
                      <a:endParaRPr lang="cs-CZ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000" dirty="0">
                          <a:effectLst/>
                        </a:rPr>
                        <a:t>6 350</a:t>
                      </a:r>
                      <a:endParaRPr lang="cs-CZ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30480" marB="30480" anchor="ctr"/>
                </a:tc>
              </a:tr>
              <a:tr h="8576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000">
                          <a:effectLst/>
                        </a:rPr>
                        <a:t>12 557</a:t>
                      </a:r>
                      <a:endParaRPr lang="cs-CZ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000">
                          <a:effectLst/>
                        </a:rPr>
                        <a:t>10 328</a:t>
                      </a:r>
                      <a:endParaRPr lang="cs-CZ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000">
                          <a:effectLst/>
                        </a:rPr>
                        <a:t>9 872</a:t>
                      </a:r>
                      <a:endParaRPr lang="cs-CZ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000">
                          <a:effectLst/>
                        </a:rPr>
                        <a:t>9 056</a:t>
                      </a:r>
                      <a:endParaRPr lang="cs-CZ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000" dirty="0">
                          <a:effectLst/>
                        </a:rPr>
                        <a:t>8 852</a:t>
                      </a:r>
                      <a:endParaRPr lang="cs-CZ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30480" marB="30480" anchor="ctr"/>
                </a:tc>
              </a:tr>
              <a:tr h="4436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000" dirty="0">
                          <a:effectLst/>
                        </a:rPr>
                        <a:t>15 744</a:t>
                      </a:r>
                      <a:endParaRPr lang="cs-CZ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000">
                          <a:effectLst/>
                        </a:rPr>
                        <a:t>13 055</a:t>
                      </a:r>
                      <a:endParaRPr lang="cs-CZ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000">
                          <a:effectLst/>
                        </a:rPr>
                        <a:t>12 506</a:t>
                      </a:r>
                      <a:endParaRPr lang="cs-CZ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000">
                          <a:effectLst/>
                        </a:rPr>
                        <a:t>11 521</a:t>
                      </a:r>
                      <a:endParaRPr lang="cs-CZ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000" dirty="0">
                          <a:effectLst/>
                        </a:rPr>
                        <a:t>11 276</a:t>
                      </a:r>
                      <a:endParaRPr lang="cs-CZ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30480" marB="30480" anchor="ctr"/>
                </a:tc>
              </a:tr>
            </a:tbl>
          </a:graphicData>
        </a:graphic>
      </p:graphicFrame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993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7207754"/>
              </p:ext>
            </p:extLst>
          </p:nvPr>
        </p:nvGraphicFramePr>
        <p:xfrm>
          <a:off x="467544" y="332657"/>
          <a:ext cx="8229600" cy="56831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71600"/>
                <a:gridCol w="1371600"/>
                <a:gridCol w="1371600"/>
                <a:gridCol w="1371600"/>
                <a:gridCol w="1371600"/>
                <a:gridCol w="1371600"/>
              </a:tblGrid>
              <a:tr h="818866"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400" dirty="0">
                          <a:effectLst/>
                        </a:rPr>
                        <a:t>Normativní náklady na bydlení pro družstevní byty a byty vlastníků platné od 1. 1. 2011 do 31. 12. 2011 v Kč měsíčně</a:t>
                      </a:r>
                      <a:endParaRPr lang="cs-CZ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30480" marB="30480" anchor="ctr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739724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400">
                          <a:effectLst/>
                        </a:rPr>
                        <a:t>Počet osob v rodině</a:t>
                      </a:r>
                      <a:endParaRPr lang="cs-CZ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30480" marB="30480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400" dirty="0">
                          <a:effectLst/>
                        </a:rPr>
                        <a:t>Počet obyvatel obce</a:t>
                      </a:r>
                      <a:endParaRPr lang="cs-CZ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30480" marB="30480" anchor="ctr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1340502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400">
                          <a:effectLst/>
                        </a:rPr>
                        <a:t>Praha</a:t>
                      </a:r>
                      <a:endParaRPr lang="cs-CZ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400" dirty="0">
                          <a:effectLst/>
                        </a:rPr>
                        <a:t>nad 100 tis. obyvatel</a:t>
                      </a:r>
                      <a:endParaRPr lang="cs-CZ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400" dirty="0">
                          <a:effectLst/>
                        </a:rPr>
                        <a:t>50 000 - 99 999 obyvatel</a:t>
                      </a:r>
                      <a:endParaRPr lang="cs-CZ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400">
                          <a:effectLst/>
                        </a:rPr>
                        <a:t>10 000 - 49 999 obyvatel</a:t>
                      </a:r>
                      <a:endParaRPr lang="cs-CZ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400">
                          <a:effectLst/>
                        </a:rPr>
                        <a:t>do 9 999 obyvatel</a:t>
                      </a:r>
                      <a:endParaRPr lang="cs-CZ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30480" marB="30480" anchor="ctr"/>
                </a:tc>
              </a:tr>
              <a:tr h="7397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400">
                          <a:effectLst/>
                        </a:rPr>
                        <a:t>1</a:t>
                      </a:r>
                      <a:endParaRPr lang="cs-CZ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400">
                          <a:effectLst/>
                        </a:rPr>
                        <a:t>3 723</a:t>
                      </a:r>
                      <a:endParaRPr lang="cs-CZ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400">
                          <a:effectLst/>
                        </a:rPr>
                        <a:t>3 723</a:t>
                      </a:r>
                      <a:endParaRPr lang="cs-CZ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400" dirty="0">
                          <a:effectLst/>
                        </a:rPr>
                        <a:t>3 723</a:t>
                      </a:r>
                      <a:endParaRPr lang="cs-CZ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400" dirty="0">
                          <a:effectLst/>
                        </a:rPr>
                        <a:t>3 723</a:t>
                      </a:r>
                      <a:endParaRPr lang="cs-CZ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400">
                          <a:effectLst/>
                        </a:rPr>
                        <a:t>3 723</a:t>
                      </a:r>
                      <a:endParaRPr lang="cs-CZ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30480" marB="30480" anchor="ctr"/>
                </a:tc>
              </a:tr>
              <a:tr h="7397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400">
                          <a:effectLst/>
                        </a:rPr>
                        <a:t>2</a:t>
                      </a:r>
                      <a:endParaRPr lang="cs-CZ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400">
                          <a:effectLst/>
                        </a:rPr>
                        <a:t>5 584</a:t>
                      </a:r>
                      <a:endParaRPr lang="cs-CZ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400">
                          <a:effectLst/>
                        </a:rPr>
                        <a:t>5 584</a:t>
                      </a:r>
                      <a:endParaRPr lang="cs-CZ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400">
                          <a:effectLst/>
                        </a:rPr>
                        <a:t>5 584</a:t>
                      </a:r>
                      <a:endParaRPr lang="cs-CZ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400" dirty="0">
                          <a:effectLst/>
                        </a:rPr>
                        <a:t>5 584</a:t>
                      </a:r>
                      <a:endParaRPr lang="cs-CZ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400">
                          <a:effectLst/>
                        </a:rPr>
                        <a:t>5 584</a:t>
                      </a:r>
                      <a:endParaRPr lang="cs-CZ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30480" marB="30480" anchor="ctr"/>
                </a:tc>
              </a:tr>
              <a:tr h="7397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400">
                          <a:effectLst/>
                        </a:rPr>
                        <a:t>3</a:t>
                      </a:r>
                      <a:endParaRPr lang="cs-CZ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400">
                          <a:effectLst/>
                        </a:rPr>
                        <a:t>7 818</a:t>
                      </a:r>
                      <a:endParaRPr lang="cs-CZ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400">
                          <a:effectLst/>
                        </a:rPr>
                        <a:t>7 818</a:t>
                      </a:r>
                      <a:endParaRPr lang="cs-CZ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400">
                          <a:effectLst/>
                        </a:rPr>
                        <a:t>7 818</a:t>
                      </a:r>
                      <a:endParaRPr lang="cs-CZ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400" dirty="0">
                          <a:effectLst/>
                        </a:rPr>
                        <a:t>7 818</a:t>
                      </a:r>
                      <a:endParaRPr lang="cs-CZ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400" dirty="0">
                          <a:effectLst/>
                        </a:rPr>
                        <a:t>7 818</a:t>
                      </a:r>
                      <a:endParaRPr lang="cs-CZ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30480" marB="30480" anchor="ctr"/>
                </a:tc>
              </a:tr>
              <a:tr h="426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400">
                          <a:effectLst/>
                        </a:rPr>
                        <a:t>4 a více</a:t>
                      </a:r>
                      <a:endParaRPr lang="cs-CZ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400">
                          <a:effectLst/>
                        </a:rPr>
                        <a:t>9 950</a:t>
                      </a:r>
                      <a:endParaRPr lang="cs-CZ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400">
                          <a:effectLst/>
                        </a:rPr>
                        <a:t>9 950</a:t>
                      </a:r>
                      <a:endParaRPr lang="cs-CZ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400">
                          <a:effectLst/>
                        </a:rPr>
                        <a:t>9 950</a:t>
                      </a:r>
                      <a:endParaRPr lang="cs-CZ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400">
                          <a:effectLst/>
                        </a:rPr>
                        <a:t>9 950</a:t>
                      </a:r>
                      <a:endParaRPr lang="cs-CZ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400" dirty="0">
                          <a:effectLst/>
                        </a:rPr>
                        <a:t>9 950</a:t>
                      </a:r>
                      <a:endParaRPr lang="cs-CZ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30480" marB="30480" anchor="ctr"/>
                </a:tc>
              </a:tr>
            </a:tbl>
          </a:graphicData>
        </a:graphic>
      </p:graphicFrame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163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75000"/>
            </a:schemeClr>
          </a:solidFill>
        </p:spPr>
        <p:txBody>
          <a:bodyPr/>
          <a:lstStyle/>
          <a:p>
            <a:r>
              <a:rPr lang="cs-CZ" dirty="0" smtClean="0"/>
              <a:t>Sociální příplatek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bg2">
              <a:lumMod val="90000"/>
            </a:schemeClr>
          </a:solidFill>
        </p:spPr>
        <p:txBody>
          <a:bodyPr/>
          <a:lstStyle/>
          <a:p>
            <a:r>
              <a:rPr lang="cs-CZ" dirty="0" smtClean="0"/>
              <a:t>Pro rodiny se zdravotně postiženým členem, které mají nezaopatřené dítě</a:t>
            </a:r>
          </a:p>
          <a:p>
            <a:r>
              <a:rPr lang="cs-CZ" dirty="0" smtClean="0"/>
              <a:t>Příjem do dvojnásobku životního minima</a:t>
            </a:r>
          </a:p>
          <a:p>
            <a:r>
              <a:rPr lang="cs-CZ" dirty="0" smtClean="0"/>
              <a:t>Slouží ke krytí nákladů spojených </a:t>
            </a:r>
            <a:r>
              <a:rPr lang="cs-CZ" dirty="0"/>
              <a:t>se zabezpečováním potřeb </a:t>
            </a:r>
            <a:r>
              <a:rPr lang="cs-CZ" dirty="0" smtClean="0"/>
              <a:t>nezletilých </a:t>
            </a:r>
            <a:r>
              <a:rPr lang="cs-CZ" dirty="0"/>
              <a:t>dětí</a:t>
            </a:r>
            <a:endParaRPr lang="cs-CZ" dirty="0" smtClean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553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Zástupný symbol pro obsah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6134916"/>
              </p:ext>
            </p:extLst>
          </p:nvPr>
        </p:nvGraphicFramePr>
        <p:xfrm>
          <a:off x="395536" y="260648"/>
          <a:ext cx="8229600" cy="557938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727227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000" dirty="0">
                          <a:effectLst/>
                        </a:rPr>
                        <a:t>Výše sociálního příplatku v Kč měsíčně  podle věku dítěte v rodině s rozhodným příjmem na úrovni životního minima rodiny</a:t>
                      </a:r>
                      <a:endParaRPr lang="cs-CZ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30480" marB="30480" anchor="ctr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727227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000" dirty="0">
                          <a:effectLst/>
                        </a:rPr>
                        <a:t>Věk nezaopatřeného dítěte v rodině</a:t>
                      </a:r>
                      <a:endParaRPr lang="cs-CZ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30480" marB="3048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000" dirty="0">
                          <a:effectLst/>
                        </a:rPr>
                        <a:t>Sociální příplatek podle stupně zdravotního postižení dítěte</a:t>
                      </a:r>
                      <a:endParaRPr lang="cs-CZ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30480" marB="30480" anchor="ctr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1317854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000" dirty="0">
                          <a:effectLst/>
                        </a:rPr>
                        <a:t>dítě dlouhodobě nemocné</a:t>
                      </a:r>
                      <a:endParaRPr lang="cs-CZ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000" dirty="0">
                          <a:effectLst/>
                        </a:rPr>
                        <a:t>dítě dlouhodobě zdravotně postižené</a:t>
                      </a:r>
                      <a:endParaRPr lang="cs-CZ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000">
                          <a:effectLst/>
                        </a:rPr>
                        <a:t>dítě dlouhodobě těžce zdravotně postižené</a:t>
                      </a:r>
                      <a:endParaRPr lang="cs-CZ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30480" marB="30480" anchor="ctr"/>
                </a:tc>
              </a:tr>
              <a:tr h="13178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000">
                          <a:effectLst/>
                        </a:rPr>
                        <a:t>do 6 let</a:t>
                      </a:r>
                      <a:endParaRPr lang="cs-CZ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000">
                          <a:effectLst/>
                        </a:rPr>
                        <a:t>1 006</a:t>
                      </a:r>
                      <a:r>
                        <a:rPr lang="cs-CZ" sz="2000" baseline="30000">
                          <a:effectLst/>
                        </a:rPr>
                        <a:t>1)</a:t>
                      </a:r>
                      <a:r>
                        <a:rPr lang="cs-CZ" sz="2000">
                          <a:effectLst/>
                        </a:rPr>
                        <a:t/>
                      </a:r>
                      <a:br>
                        <a:rPr lang="cs-CZ" sz="2000">
                          <a:effectLst/>
                        </a:rPr>
                      </a:br>
                      <a:r>
                        <a:rPr lang="cs-CZ" sz="2000">
                          <a:effectLst/>
                        </a:rPr>
                        <a:t>1 072</a:t>
                      </a:r>
                      <a:r>
                        <a:rPr lang="cs-CZ" sz="2000" baseline="30000">
                          <a:effectLst/>
                        </a:rPr>
                        <a:t>2)</a:t>
                      </a:r>
                      <a:endParaRPr lang="cs-CZ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000" dirty="0">
                          <a:effectLst/>
                        </a:rPr>
                        <a:t>2 136</a:t>
                      </a:r>
                      <a:r>
                        <a:rPr lang="cs-CZ" sz="2000" baseline="30000" dirty="0">
                          <a:effectLst/>
                        </a:rPr>
                        <a:t>3)</a:t>
                      </a:r>
                      <a:endParaRPr lang="cs-CZ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000">
                          <a:effectLst/>
                        </a:rPr>
                        <a:t>2 400</a:t>
                      </a:r>
                      <a:r>
                        <a:rPr lang="cs-CZ" sz="2000" baseline="30000">
                          <a:effectLst/>
                        </a:rPr>
                        <a:t>3)</a:t>
                      </a:r>
                      <a:endParaRPr lang="cs-CZ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30480" marB="30480" anchor="ctr"/>
                </a:tc>
              </a:tr>
              <a:tr h="727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000">
                          <a:effectLst/>
                        </a:rPr>
                        <a:t>od 6 do 15 let</a:t>
                      </a:r>
                      <a:endParaRPr lang="cs-CZ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000">
                          <a:effectLst/>
                        </a:rPr>
                        <a:t>1 314</a:t>
                      </a:r>
                      <a:endParaRPr lang="cs-CZ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000" dirty="0">
                          <a:effectLst/>
                        </a:rPr>
                        <a:t>2 617</a:t>
                      </a:r>
                      <a:r>
                        <a:rPr lang="cs-CZ" sz="2000" baseline="30000" dirty="0">
                          <a:effectLst/>
                        </a:rPr>
                        <a:t>3)</a:t>
                      </a:r>
                      <a:endParaRPr lang="cs-CZ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000" dirty="0">
                          <a:effectLst/>
                        </a:rPr>
                        <a:t>2 940</a:t>
                      </a:r>
                      <a:r>
                        <a:rPr lang="cs-CZ" sz="2000" baseline="30000" dirty="0">
                          <a:effectLst/>
                        </a:rPr>
                        <a:t>3)</a:t>
                      </a:r>
                      <a:endParaRPr lang="cs-CZ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30480" marB="30480" anchor="ctr"/>
                </a:tc>
              </a:tr>
              <a:tr h="727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000">
                          <a:effectLst/>
                        </a:rPr>
                        <a:t>od 15 do 26 let</a:t>
                      </a:r>
                      <a:endParaRPr lang="cs-CZ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000">
                          <a:effectLst/>
                        </a:rPr>
                        <a:t>1 508</a:t>
                      </a:r>
                      <a:endParaRPr lang="cs-CZ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000" dirty="0">
                          <a:effectLst/>
                        </a:rPr>
                        <a:t>3 004</a:t>
                      </a:r>
                      <a:endParaRPr lang="cs-CZ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000" dirty="0">
                          <a:effectLst/>
                        </a:rPr>
                        <a:t>3 375</a:t>
                      </a:r>
                      <a:endParaRPr lang="cs-CZ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30480" marB="30480" anchor="ctr"/>
                </a:tc>
              </a:tr>
            </a:tbl>
          </a:graphicData>
        </a:graphic>
      </p:graphicFrame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73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75000"/>
            </a:schemeClr>
          </a:solidFill>
        </p:spPr>
        <p:txBody>
          <a:bodyPr/>
          <a:lstStyle/>
          <a:p>
            <a:r>
              <a:rPr lang="cs-CZ" dirty="0" smtClean="0"/>
              <a:t>Porodné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bg2">
              <a:lumMod val="90000"/>
            </a:schemeClr>
          </a:solidFill>
        </p:spPr>
        <p:txBody>
          <a:bodyPr/>
          <a:lstStyle/>
          <a:p>
            <a:r>
              <a:rPr lang="cs-CZ" dirty="0" smtClean="0"/>
              <a:t>Při narození prvního dítěte, pokud má rodina příjmy do 2,4 násobku ŽM</a:t>
            </a:r>
          </a:p>
          <a:p>
            <a:r>
              <a:rPr lang="cs-CZ" dirty="0" smtClean="0"/>
              <a:t>13 000 Kč</a:t>
            </a:r>
          </a:p>
          <a:p>
            <a:r>
              <a:rPr lang="cs-CZ" dirty="0" smtClean="0"/>
              <a:t>19 500 Kč při narození více dětí současně</a:t>
            </a:r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910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cs-CZ" b="1" dirty="0"/>
              <a:t>Pomoc v hmotné nouzi</a:t>
            </a:r>
            <a:r>
              <a:rPr lang="cs-CZ" dirty="0"/>
              <a:t>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bg2">
              <a:lumMod val="90000"/>
            </a:schemeClr>
          </a:solidFill>
        </p:spPr>
        <p:txBody>
          <a:bodyPr/>
          <a:lstStyle/>
          <a:p>
            <a:r>
              <a:rPr lang="cs-CZ" dirty="0" smtClean="0"/>
              <a:t>Spadá pod 3 pilíř sociálního zabezpečení – dávky sociální pomoci</a:t>
            </a:r>
          </a:p>
          <a:p>
            <a:r>
              <a:rPr lang="cs-CZ" dirty="0" smtClean="0"/>
              <a:t>Patří sem:</a:t>
            </a:r>
          </a:p>
          <a:p>
            <a:pPr lvl="1"/>
            <a:r>
              <a:rPr lang="cs-CZ" dirty="0" smtClean="0"/>
              <a:t>Příspěvek na živobytí</a:t>
            </a:r>
          </a:p>
          <a:p>
            <a:pPr lvl="1"/>
            <a:r>
              <a:rPr lang="cs-CZ" dirty="0" smtClean="0"/>
              <a:t>Doplatek na bydlení</a:t>
            </a:r>
          </a:p>
          <a:p>
            <a:pPr lvl="1"/>
            <a:r>
              <a:rPr lang="cs-CZ" dirty="0" smtClean="0"/>
              <a:t>Mimořádná okamžitá pomoc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856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75000"/>
            </a:schemeClr>
          </a:solidFill>
        </p:spPr>
        <p:txBody>
          <a:bodyPr/>
          <a:lstStyle/>
          <a:p>
            <a:r>
              <a:rPr lang="cs-CZ" dirty="0" smtClean="0"/>
              <a:t>Příspěvek na živobytí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bg2">
              <a:lumMod val="90000"/>
            </a:schemeClr>
          </a:solidFill>
        </p:spPr>
        <p:txBody>
          <a:bodyPr/>
          <a:lstStyle/>
          <a:p>
            <a:r>
              <a:rPr lang="cs-CZ" dirty="0" smtClean="0"/>
              <a:t>Vyplácí se pokud příjem rodiny po odečtení nákladů na bydlení nedosahuje ŽM</a:t>
            </a:r>
          </a:p>
          <a:p>
            <a:r>
              <a:rPr lang="cs-CZ" dirty="0" smtClean="0"/>
              <a:t>Může být částečně vyplácen ve formě poukázek</a:t>
            </a:r>
          </a:p>
          <a:p>
            <a:r>
              <a:rPr lang="cs-CZ" dirty="0" smtClean="0"/>
              <a:t>Posuzuje se individuálně, dle životní situace jedince (možnost zvýšení či snížení v </a:t>
            </a:r>
            <a:r>
              <a:rPr lang="cs-CZ" dirty="0" err="1" smtClean="0"/>
              <a:t>urč</a:t>
            </a:r>
            <a:r>
              <a:rPr lang="cs-CZ" dirty="0" smtClean="0"/>
              <a:t>. situacích)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498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75000"/>
            </a:schemeClr>
          </a:solidFill>
        </p:spPr>
        <p:txBody>
          <a:bodyPr/>
          <a:lstStyle/>
          <a:p>
            <a:r>
              <a:rPr lang="cs-CZ" dirty="0" smtClean="0"/>
              <a:t>Doplatek na bydlení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bg2">
              <a:lumMod val="90000"/>
            </a:schemeClr>
          </a:solidFill>
        </p:spPr>
        <p:txBody>
          <a:bodyPr/>
          <a:lstStyle/>
          <a:p>
            <a:r>
              <a:rPr lang="cs-CZ" dirty="0" smtClean="0"/>
              <a:t>Vyplácí se pokud náklady na bydlení i s příspěvkem na bydlení způsobují, že příjem rodiny nedosahuje ŽM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062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cs-CZ" dirty="0" smtClean="0"/>
              <a:t>Mimořádná okamžitá pomoc –  pro situace, kdy: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bg2">
              <a:lumMod val="90000"/>
            </a:schemeClr>
          </a:solidFill>
        </p:spPr>
        <p:txBody>
          <a:bodyPr>
            <a:normAutofit fontScale="92500"/>
          </a:bodyPr>
          <a:lstStyle/>
          <a:p>
            <a:r>
              <a:rPr lang="cs-CZ" dirty="0"/>
              <a:t>osoba neplní </a:t>
            </a:r>
            <a:r>
              <a:rPr lang="cs-CZ" dirty="0" smtClean="0"/>
              <a:t>podmínky HN, </a:t>
            </a:r>
            <a:r>
              <a:rPr lang="cs-CZ" dirty="0"/>
              <a:t>ale kvůli nedostatku finančních prostředků jí hrozí vážná újma na </a:t>
            </a:r>
            <a:r>
              <a:rPr lang="cs-CZ" dirty="0" smtClean="0"/>
              <a:t>zdraví – doplní příjem do EM (u dítěte do ŽM)</a:t>
            </a:r>
          </a:p>
          <a:p>
            <a:pPr lvl="0"/>
            <a:r>
              <a:rPr lang="cs-CZ" dirty="0" smtClean="0"/>
              <a:t>osoba, </a:t>
            </a:r>
            <a:r>
              <a:rPr lang="cs-CZ" dirty="0"/>
              <a:t>která není v </a:t>
            </a:r>
            <a:r>
              <a:rPr lang="cs-CZ" dirty="0" smtClean="0"/>
              <a:t>HN a</a:t>
            </a:r>
            <a:r>
              <a:rPr lang="cs-CZ" dirty="0"/>
              <a:t> </a:t>
            </a:r>
            <a:r>
              <a:rPr lang="cs-CZ" dirty="0" smtClean="0"/>
              <a:t> </a:t>
            </a:r>
            <a:r>
              <a:rPr lang="cs-CZ" dirty="0"/>
              <a:t>postihne vážná </a:t>
            </a:r>
            <a:r>
              <a:rPr lang="cs-CZ" dirty="0" smtClean="0"/>
              <a:t>ji mimořádná </a:t>
            </a:r>
            <a:r>
              <a:rPr lang="cs-CZ" dirty="0"/>
              <a:t>událost a celkové sociální a majetkové poměry této osoby jí neumožňují překonat událost vlastními silami. Takovou událostí je např. živelní </a:t>
            </a:r>
            <a:r>
              <a:rPr lang="cs-CZ" dirty="0" smtClean="0"/>
              <a:t>pohroma, </a:t>
            </a:r>
            <a:r>
              <a:rPr lang="cs-CZ" dirty="0"/>
              <a:t>požár </a:t>
            </a:r>
            <a:r>
              <a:rPr lang="cs-CZ" dirty="0" smtClean="0"/>
              <a:t>apod. Max. 15násobek </a:t>
            </a:r>
            <a:r>
              <a:rPr lang="cs-CZ" dirty="0"/>
              <a:t>částky </a:t>
            </a:r>
            <a:r>
              <a:rPr lang="cs-CZ" dirty="0" smtClean="0"/>
              <a:t>ŽM.</a:t>
            </a:r>
            <a:endParaRPr lang="cs-CZ" dirty="0"/>
          </a:p>
          <a:p>
            <a:endParaRPr lang="cs-CZ" dirty="0" smtClean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943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395536" y="620689"/>
            <a:ext cx="7834064" cy="5400600"/>
          </a:xfrm>
          <a:solidFill>
            <a:schemeClr val="bg2">
              <a:lumMod val="90000"/>
            </a:schemeClr>
          </a:solidFill>
        </p:spPr>
        <p:txBody>
          <a:bodyPr>
            <a:normAutofit lnSpcReduction="10000"/>
          </a:bodyPr>
          <a:lstStyle/>
          <a:p>
            <a:pPr lvl="0"/>
            <a:r>
              <a:rPr lang="cs-CZ" dirty="0" smtClean="0"/>
              <a:t>osoba </a:t>
            </a:r>
            <a:r>
              <a:rPr lang="cs-CZ" dirty="0"/>
              <a:t>není v </a:t>
            </a:r>
            <a:r>
              <a:rPr lang="cs-CZ" dirty="0" smtClean="0"/>
              <a:t>HN, </a:t>
            </a:r>
            <a:r>
              <a:rPr lang="cs-CZ" dirty="0"/>
              <a:t>ale nemá vzhledem k příjmům a celkovým sociálním a majetkovým poměrům dostatečné prostředky:</a:t>
            </a:r>
            <a:endParaRPr lang="cs-CZ" sz="4000" dirty="0"/>
          </a:p>
          <a:p>
            <a:pPr lvl="1"/>
            <a:r>
              <a:rPr lang="cs-CZ" dirty="0" smtClean="0"/>
              <a:t>Na náklady související s vystavením osobních </a:t>
            </a:r>
            <a:r>
              <a:rPr lang="cs-CZ" dirty="0" smtClean="0"/>
              <a:t>dokladů.</a:t>
            </a:r>
          </a:p>
          <a:p>
            <a:pPr lvl="1"/>
            <a:r>
              <a:rPr lang="cs-CZ" dirty="0" smtClean="0"/>
              <a:t>Na </a:t>
            </a:r>
            <a:r>
              <a:rPr lang="cs-CZ" dirty="0"/>
              <a:t>úhradu nákladů spojených s pořízením nebo opravou nezbytných základních předmětů dlouhodobé potřeby a na </a:t>
            </a:r>
            <a:r>
              <a:rPr lang="cs-CZ" dirty="0" smtClean="0"/>
              <a:t>zákl. </a:t>
            </a:r>
            <a:r>
              <a:rPr lang="cs-CZ" dirty="0"/>
              <a:t>vybavení domácnosti a odůvodněných nákladů souvisejících se vzděláním nebo zájmovou </a:t>
            </a:r>
            <a:r>
              <a:rPr lang="cs-CZ" dirty="0" smtClean="0"/>
              <a:t>činností </a:t>
            </a:r>
            <a:r>
              <a:rPr lang="cs-CZ" dirty="0" err="1" smtClean="0"/>
              <a:t>nezaopatř</a:t>
            </a:r>
            <a:r>
              <a:rPr lang="cs-CZ" dirty="0" smtClean="0"/>
              <a:t>. </a:t>
            </a:r>
            <a:r>
              <a:rPr lang="cs-CZ" dirty="0" smtClean="0"/>
              <a:t>Dítěte. 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513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obsah 3"/>
          <p:cNvSpPr>
            <a:spLocks noGrp="1"/>
          </p:cNvSpPr>
          <p:nvPr>
            <p:ph idx="4294967295"/>
          </p:nvPr>
        </p:nvSpPr>
        <p:spPr>
          <a:xfrm>
            <a:off x="467544" y="692696"/>
            <a:ext cx="7762056" cy="5433467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 lvl="0"/>
            <a:r>
              <a:rPr lang="cs-CZ" dirty="0"/>
              <a:t>osoby, nemohou v daném čase, s ohledem na neuspokojivé </a:t>
            </a:r>
            <a:r>
              <a:rPr lang="cs-CZ" dirty="0" smtClean="0"/>
              <a:t>soc. </a:t>
            </a:r>
            <a:r>
              <a:rPr lang="cs-CZ" dirty="0"/>
              <a:t>zázemí a nedostatek </a:t>
            </a:r>
            <a:r>
              <a:rPr lang="cs-CZ" dirty="0" err="1" smtClean="0"/>
              <a:t>fin</a:t>
            </a:r>
            <a:r>
              <a:rPr lang="cs-CZ" dirty="0" smtClean="0"/>
              <a:t>. </a:t>
            </a:r>
            <a:r>
              <a:rPr lang="cs-CZ" dirty="0"/>
              <a:t>prostředků, úspěšně řešit svoji situaci a jsou ohroženy </a:t>
            </a:r>
            <a:r>
              <a:rPr lang="cs-CZ" dirty="0" smtClean="0"/>
              <a:t>soc. </a:t>
            </a:r>
            <a:r>
              <a:rPr lang="cs-CZ" dirty="0"/>
              <a:t>vyloučením. Jde zejména o osoby, jsou propuštěny z ústavního zařízení, osoby bez přístřeší </a:t>
            </a:r>
            <a:r>
              <a:rPr lang="cs-CZ" dirty="0" smtClean="0"/>
              <a:t>apod. (max. 1</a:t>
            </a:r>
            <a:r>
              <a:rPr lang="cs-CZ" dirty="0"/>
              <a:t> 000 </a:t>
            </a:r>
            <a:r>
              <a:rPr lang="cs-CZ" dirty="0" smtClean="0"/>
              <a:t>Kč). </a:t>
            </a:r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09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cs-CZ" dirty="0"/>
              <a:t>Přímá materiální pomoc chudým lidem</a:t>
            </a:r>
            <a:r>
              <a:rPr lang="cs-CZ" dirty="0" smtClean="0"/>
              <a:t>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bg2">
              <a:lumMod val="90000"/>
            </a:schemeClr>
          </a:solidFill>
        </p:spPr>
        <p:txBody>
          <a:bodyPr/>
          <a:lstStyle/>
          <a:p>
            <a:pPr lvl="0"/>
            <a:r>
              <a:rPr lang="cs-CZ" dirty="0"/>
              <a:t>Některé radnice zkouší vyplácení příspěvku na živobytí a dalších dávek formou poukázek</a:t>
            </a:r>
          </a:p>
          <a:p>
            <a:pPr lvl="0"/>
            <a:r>
              <a:rPr lang="cs-CZ" dirty="0"/>
              <a:t>Některé církevní a nestátní organizace zřizují šatníky, výdejny jídla (v Chrudimi – Český červený kříž – šatník, Charita zkoušela </a:t>
            </a:r>
            <a:r>
              <a:rPr lang="cs-CZ" dirty="0" smtClean="0"/>
              <a:t>vývařovnu – neujalo se).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307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75000"/>
            </a:schemeClr>
          </a:solidFill>
        </p:spPr>
        <p:txBody>
          <a:bodyPr/>
          <a:lstStyle/>
          <a:p>
            <a:r>
              <a:rPr lang="cs-CZ" dirty="0" smtClean="0"/>
              <a:t>Zdroje: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bg2">
              <a:lumMod val="90000"/>
            </a:schemeClr>
          </a:solidFill>
        </p:spPr>
        <p:txBody>
          <a:bodyPr>
            <a:normAutofit lnSpcReduction="10000"/>
          </a:bodyPr>
          <a:lstStyle/>
          <a:p>
            <a:r>
              <a:rPr lang="cs-CZ" dirty="0"/>
              <a:t>1. HORA O., KOFROŇ P.,SIROVÁTKA P., Příjmová chudoba a materiální deprivace v České republice  s důrazem na situaci dětí podle výsledků šetření SILC Dostupné na: </a:t>
            </a:r>
            <a:r>
              <a:rPr lang="cs-CZ" u="sng" dirty="0">
                <a:hlinkClick r:id="rId2"/>
              </a:rPr>
              <a:t>http://praha.vupsv.cz/fulltext/vz_266.pdf</a:t>
            </a:r>
            <a:endParaRPr lang="cs-CZ" dirty="0"/>
          </a:p>
          <a:p>
            <a:r>
              <a:rPr lang="cs-CZ" dirty="0"/>
              <a:t>2. KELLER J.: </a:t>
            </a:r>
            <a:r>
              <a:rPr lang="cs-CZ" i="1" dirty="0"/>
              <a:t>Úvod do sociologie</a:t>
            </a:r>
            <a:r>
              <a:rPr lang="cs-CZ" dirty="0"/>
              <a:t>.. Praha :SLON 1997. 181 stran. ISBN 80-85850-25-7</a:t>
            </a:r>
          </a:p>
          <a:p>
            <a:r>
              <a:rPr lang="cs-CZ" dirty="0"/>
              <a:t>3. MAREŠ, P.: </a:t>
            </a:r>
            <a:r>
              <a:rPr lang="cs-CZ" i="1" dirty="0"/>
              <a:t>Sociologie nerovnosti a chudoby.</a:t>
            </a:r>
            <a:r>
              <a:rPr lang="cs-CZ" dirty="0"/>
              <a:t> Praha: SLON, 1999.</a:t>
            </a:r>
            <a:r>
              <a:rPr lang="cs-CZ" b="1" i="1" dirty="0"/>
              <a:t> </a:t>
            </a:r>
            <a:r>
              <a:rPr lang="cs-CZ" b="1" dirty="0"/>
              <a:t>ISBN</a:t>
            </a:r>
            <a:r>
              <a:rPr lang="cs-CZ" dirty="0"/>
              <a:t> 80-85850-61-3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242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Šablona_vodorovně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Šablona_vodorovně</Template>
  <TotalTime>379</TotalTime>
  <Words>1104</Words>
  <Application>Microsoft Office PowerPoint</Application>
  <PresentationFormat>Předvádění na obrazovce (4:3)</PresentationFormat>
  <Paragraphs>269</Paragraphs>
  <Slides>43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43</vt:i4>
      </vt:variant>
    </vt:vector>
  </HeadingPairs>
  <TitlesOfParts>
    <vt:vector size="44" baseType="lpstr">
      <vt:lpstr>Šablona_vodorovně</vt:lpstr>
      <vt:lpstr>Problematika chudoby</vt:lpstr>
      <vt:lpstr>Chudoba</vt:lpstr>
      <vt:lpstr>Chudobou jsou nejvíce ohroženy:</vt:lpstr>
      <vt:lpstr>Role sociální politiky v boji s chudobou: </vt:lpstr>
      <vt:lpstr>Typy chudoby: </vt:lpstr>
      <vt:lpstr>Subjektivní chudoba</vt:lpstr>
      <vt:lpstr>Objektivní chudoba </vt:lpstr>
      <vt:lpstr>Absolutní chudoba </vt:lpstr>
      <vt:lpstr>Relativní chudoba</vt:lpstr>
      <vt:lpstr>Materiální deprivace  – příklad relativní chudoby, nezaplatí 3 z položek </vt:lpstr>
      <vt:lpstr>Příčiny chudoby </vt:lpstr>
      <vt:lpstr>Měření chudoby</vt:lpstr>
      <vt:lpstr>Metoda spotřebního koše</vt:lpstr>
      <vt:lpstr>Metoda příjmů</vt:lpstr>
      <vt:lpstr>Metoda sebehodnocení </vt:lpstr>
      <vt:lpstr>Činnost státu v boji s chudobou:</vt:lpstr>
      <vt:lpstr>Způsoby řešení chudoby:</vt:lpstr>
      <vt:lpstr>Sociální péče o osoby žijící v chudobě:</vt:lpstr>
      <vt:lpstr>Důležité je:</vt:lpstr>
      <vt:lpstr>Stav hmotné nouze</vt:lpstr>
      <vt:lpstr>Životní minimum (ŽM)</vt:lpstr>
      <vt:lpstr>Částky životního minima v Kč za měsíc:</vt:lpstr>
      <vt:lpstr>Existenční minimum</vt:lpstr>
      <vt:lpstr>Prezentace aplikace PowerPoint</vt:lpstr>
      <vt:lpstr>Minimální mzda 2011 </vt:lpstr>
      <vt:lpstr>Ke zmírnění chudoby využíváme: </vt:lpstr>
      <vt:lpstr>Dávky SSP</vt:lpstr>
      <vt:lpstr>Přídavek na dítě</vt:lpstr>
      <vt:lpstr>Prezentace aplikace PowerPoint</vt:lpstr>
      <vt:lpstr>Příspěvek na bydlení</vt:lpstr>
      <vt:lpstr>Prezentace aplikace PowerPoint</vt:lpstr>
      <vt:lpstr>Prezentace aplikace PowerPoint</vt:lpstr>
      <vt:lpstr>Sociální příplatek</vt:lpstr>
      <vt:lpstr>Prezentace aplikace PowerPoint</vt:lpstr>
      <vt:lpstr>Porodné</vt:lpstr>
      <vt:lpstr>Pomoc v hmotné nouzi </vt:lpstr>
      <vt:lpstr>Příspěvek na živobytí</vt:lpstr>
      <vt:lpstr>Doplatek na bydlení</vt:lpstr>
      <vt:lpstr>Mimořádná okamžitá pomoc –  pro situace, kdy:</vt:lpstr>
      <vt:lpstr>Prezentace aplikace PowerPoint</vt:lpstr>
      <vt:lpstr>Prezentace aplikace PowerPoint</vt:lpstr>
      <vt:lpstr>Přímá materiální pomoc chudým lidem:</vt:lpstr>
      <vt:lpstr>Zdroje: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Problematika chudoby</dc:title>
  <dc:creator>Truncova</dc:creator>
  <cp:lastModifiedBy>Truncova</cp:lastModifiedBy>
  <cp:revision>23</cp:revision>
  <dcterms:created xsi:type="dcterms:W3CDTF">2011-05-22T12:45:43Z</dcterms:created>
  <dcterms:modified xsi:type="dcterms:W3CDTF">2011-11-28T23:34:50Z</dcterms:modified>
</cp:coreProperties>
</file>