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2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D5830-7F49-493D-91F1-B7A6215548AC}" type="datetimeFigureOut">
              <a:rPr lang="cs-CZ" smtClean="0"/>
              <a:t>5.2.2012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3A553-5D9B-4B80-B7C7-0E2C82AF66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93904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D5830-7F49-493D-91F1-B7A6215548AC}" type="datetimeFigureOut">
              <a:rPr lang="cs-CZ" smtClean="0"/>
              <a:t>5.2.2012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3A553-5D9B-4B80-B7C7-0E2C82AF66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4281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D5830-7F49-493D-91F1-B7A6215548AC}" type="datetimeFigureOut">
              <a:rPr lang="cs-CZ" smtClean="0"/>
              <a:t>5.2.2012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3A553-5D9B-4B80-B7C7-0E2C82AF66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0378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D5830-7F49-493D-91F1-B7A6215548AC}" type="datetimeFigureOut">
              <a:rPr lang="cs-CZ" smtClean="0"/>
              <a:t>5.2.2012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3A553-5D9B-4B80-B7C7-0E2C82AF66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84215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D5830-7F49-493D-91F1-B7A6215548AC}" type="datetimeFigureOut">
              <a:rPr lang="cs-CZ" smtClean="0"/>
              <a:t>5.2.2012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3A553-5D9B-4B80-B7C7-0E2C82AF66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07729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D5830-7F49-493D-91F1-B7A6215548AC}" type="datetimeFigureOut">
              <a:rPr lang="cs-CZ" smtClean="0"/>
              <a:t>5.2.2012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3A553-5D9B-4B80-B7C7-0E2C82AF66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78261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D5830-7F49-493D-91F1-B7A6215548AC}" type="datetimeFigureOut">
              <a:rPr lang="cs-CZ" smtClean="0"/>
              <a:t>5.2.2012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3A553-5D9B-4B80-B7C7-0E2C82AF66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71734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D5830-7F49-493D-91F1-B7A6215548AC}" type="datetimeFigureOut">
              <a:rPr lang="cs-CZ" smtClean="0"/>
              <a:t>5.2.2012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3A553-5D9B-4B80-B7C7-0E2C82AF66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20125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D5830-7F49-493D-91F1-B7A6215548AC}" type="datetimeFigureOut">
              <a:rPr lang="cs-CZ" smtClean="0"/>
              <a:t>5.2.2012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3A553-5D9B-4B80-B7C7-0E2C82AF66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84503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D5830-7F49-493D-91F1-B7A6215548AC}" type="datetimeFigureOut">
              <a:rPr lang="cs-CZ" smtClean="0"/>
              <a:t>5.2.2012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3A553-5D9B-4B80-B7C7-0E2C82AF66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3745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D5830-7F49-493D-91F1-B7A6215548AC}" type="datetimeFigureOut">
              <a:rPr lang="cs-CZ" smtClean="0"/>
              <a:t>5.2.2012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3A553-5D9B-4B80-B7C7-0E2C82AF66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72838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AD5830-7F49-493D-91F1-B7A6215548AC}" type="datetimeFigureOut">
              <a:rPr lang="cs-CZ" smtClean="0"/>
              <a:t>5.2.2012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3A553-5D9B-4B80-B7C7-0E2C82AF66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10317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 smtClean="0"/>
              <a:t>Supervize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21375"/>
            <a:ext cx="42862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1659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 smtClean="0"/>
              <a:t>Supervize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cs-CZ" dirty="0"/>
              <a:t>Slovo supervize můžeme doslovně přeložit jako nadhled. </a:t>
            </a:r>
            <a:endParaRPr lang="cs-CZ" dirty="0" smtClean="0"/>
          </a:p>
          <a:p>
            <a:r>
              <a:rPr lang="cs-CZ" dirty="0" smtClean="0"/>
              <a:t>Jde </a:t>
            </a:r>
            <a:r>
              <a:rPr lang="cs-CZ" dirty="0"/>
              <a:t>o činnost, při které supervizor pomáhá pracovníkovi (</a:t>
            </a:r>
            <a:r>
              <a:rPr lang="cs-CZ" dirty="0" err="1"/>
              <a:t>supervidované</a:t>
            </a:r>
            <a:r>
              <a:rPr lang="cs-CZ" dirty="0"/>
              <a:t> osobě) získat sebereflexi (nadhled nad sebou samým, nad svou prací) a tím i nalézt optimální řešení při práci s klienty a jednání se spolupracovníky.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21375"/>
            <a:ext cx="42862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7778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cs-CZ" dirty="0" err="1" smtClean="0"/>
              <a:t>Supervidováni</a:t>
            </a:r>
            <a:r>
              <a:rPr lang="cs-CZ" dirty="0" smtClean="0"/>
              <a:t> mohou být: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lvl="0"/>
            <a:r>
              <a:rPr lang="cs-CZ" dirty="0"/>
              <a:t>J</a:t>
            </a:r>
            <a:r>
              <a:rPr lang="cs-CZ" dirty="0" smtClean="0"/>
              <a:t>edinci</a:t>
            </a:r>
            <a:r>
              <a:rPr lang="cs-CZ" dirty="0"/>
              <a:t>, </a:t>
            </a:r>
          </a:p>
          <a:p>
            <a:pPr lvl="0"/>
            <a:r>
              <a:rPr lang="cs-CZ" dirty="0" smtClean="0"/>
              <a:t>Skupiny </a:t>
            </a:r>
            <a:endParaRPr lang="cs-CZ" dirty="0"/>
          </a:p>
          <a:p>
            <a:pPr lvl="0"/>
            <a:r>
              <a:rPr lang="cs-CZ" dirty="0" smtClean="0"/>
              <a:t>Týmy</a:t>
            </a:r>
            <a:r>
              <a:rPr lang="cs-CZ" dirty="0"/>
              <a:t>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21375"/>
            <a:ext cx="42862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7280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cs-CZ" b="1" dirty="0" smtClean="0"/>
              <a:t>Individuální supervize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cs-CZ" dirty="0" smtClean="0"/>
              <a:t>Spočívá </a:t>
            </a:r>
            <a:r>
              <a:rPr lang="cs-CZ" dirty="0"/>
              <a:t>ve strukturovaném kontaktu s jedním pracovníkem. Jejím </a:t>
            </a:r>
            <a:r>
              <a:rPr lang="cs-CZ" b="1" dirty="0"/>
              <a:t>úkolem je reflektovat a podpořit profesionální fungování pracovníka a jeho další rozvoj</a:t>
            </a:r>
            <a:r>
              <a:rPr lang="cs-CZ" dirty="0"/>
              <a:t>. </a:t>
            </a:r>
            <a:r>
              <a:rPr lang="cs-CZ" b="1" dirty="0"/>
              <a:t>Má podobu plánovaných, časově vymezených schůzek s předem dohodnutým </a:t>
            </a:r>
            <a:r>
              <a:rPr lang="cs-CZ" b="1" dirty="0" smtClean="0"/>
              <a:t>programem</a:t>
            </a:r>
            <a:r>
              <a:rPr lang="cs-CZ" dirty="0"/>
              <a:t> </a:t>
            </a:r>
            <a:r>
              <a:rPr lang="cs-CZ" dirty="0" smtClean="0"/>
              <a:t>(písemná dohoda o cílech a postupech)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21375"/>
            <a:ext cx="42862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9040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cs-CZ" b="1" dirty="0" smtClean="0"/>
              <a:t>Skupinová supervize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cs-CZ" dirty="0" smtClean="0"/>
              <a:t>je </a:t>
            </a:r>
            <a:r>
              <a:rPr lang="cs-CZ" dirty="0"/>
              <a:t>strukturovaný proces, který dává pracovníkům možnost diskutovat ve skupině o své práci, o svých skutečných aktuálních pocitech a vztazích, které prožívají při své práci. </a:t>
            </a:r>
            <a:r>
              <a:rPr lang="cs-CZ" b="1" dirty="0"/>
              <a:t>Cílem je profesionální rozvoj jednotlivců v kontextu skupiny</a:t>
            </a:r>
            <a:r>
              <a:rPr lang="cs-CZ" dirty="0"/>
              <a:t>. </a:t>
            </a:r>
            <a:endParaRPr lang="cs-CZ" dirty="0" smtClean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21375"/>
            <a:ext cx="42862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6893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b="1" dirty="0" smtClean="0"/>
              <a:t>Skupinová supervize II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cs-CZ" b="1" dirty="0" smtClean="0"/>
              <a:t>Skupinová supervize má podobu plánovaných, časově vymezených schůzek 8-10 osob s předem dohodnutým programem</a:t>
            </a:r>
            <a:r>
              <a:rPr lang="cs-CZ" dirty="0" smtClean="0"/>
              <a:t>. </a:t>
            </a:r>
          </a:p>
          <a:p>
            <a:r>
              <a:rPr lang="cs-CZ" b="1" dirty="0" smtClean="0"/>
              <a:t>Skupinová supervize je výhodná proto, že členové se mohou vzájemně podporovat, poskytovat si zpětnou vazbu a jeden od druhého se učit</a:t>
            </a:r>
            <a:r>
              <a:rPr lang="cs-CZ" dirty="0" smtClean="0"/>
              <a:t>.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21375"/>
            <a:ext cx="42862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0135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cs-CZ" b="1" dirty="0" smtClean="0"/>
              <a:t>3. Týmová supervize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cs-CZ" b="1" dirty="0" smtClean="0"/>
              <a:t>zahrnuje </a:t>
            </a:r>
            <a:r>
              <a:rPr lang="cs-CZ" b="1" dirty="0"/>
              <a:t>všechny členy pracovního kolektivu bez ohledu na jejich konkrétní pozici, potřeby, zdroje a odpovědnost. Je zaměřena především na činnost týmu jako celku a jeho efektivitu</a:t>
            </a:r>
            <a:r>
              <a:rPr lang="cs-CZ" dirty="0"/>
              <a:t>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21375"/>
            <a:ext cx="42862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407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cs-CZ" b="1" dirty="0" smtClean="0"/>
              <a:t>4. Další formy supervize</a:t>
            </a:r>
            <a:br>
              <a:rPr lang="cs-CZ" b="1" dirty="0" smtClean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r>
              <a:rPr lang="cs-CZ" b="1" dirty="0" smtClean="0"/>
              <a:t>Vzájemné </a:t>
            </a:r>
            <a:r>
              <a:rPr lang="cs-CZ" b="1" dirty="0"/>
              <a:t>konzultování dvou kolegů</a:t>
            </a:r>
            <a:r>
              <a:rPr lang="cs-CZ" dirty="0"/>
              <a:t> tedy reciproční supervize dvou kolegů s podobným rozsahem zkušeností poskytuje získat nadhled a zvážit alternativní </a:t>
            </a:r>
            <a:r>
              <a:rPr lang="cs-CZ" dirty="0" smtClean="0"/>
              <a:t>možnosti.</a:t>
            </a:r>
            <a:endParaRPr lang="cs-CZ" dirty="0"/>
          </a:p>
          <a:p>
            <a:r>
              <a:rPr lang="cs-CZ" b="1" dirty="0"/>
              <a:t>Intervize</a:t>
            </a:r>
            <a:r>
              <a:rPr lang="cs-CZ" dirty="0"/>
              <a:t> je supervizním setkáním skupiny bez supervizora. Jde o podobně funkčně postavené spolupracovníky, sdílející odpovědnost za pracovní činnost, která formálně může náležet jednomu z nich.  </a:t>
            </a:r>
          </a:p>
          <a:p>
            <a:r>
              <a:rPr lang="cs-CZ" b="1" dirty="0" err="1"/>
              <a:t>Autovize</a:t>
            </a:r>
            <a:r>
              <a:rPr lang="cs-CZ" dirty="0"/>
              <a:t> je procesem sebereflexe pracovníka. Pracovník sám sobě klade užitečné otázky, na něž hledá odpovědi. Všímá si svých postupů, pocitů a tělesných reakcí při práci s klientem, které písemně, nebo s využitím audio nebo videozáznamu vyhodnocuje.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21375"/>
            <a:ext cx="42862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7409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cs-CZ" dirty="0" smtClean="0"/>
              <a:t>Formy supervize lze klasifikovat i podle </a:t>
            </a:r>
            <a:r>
              <a:rPr lang="cs-CZ" b="1" dirty="0" smtClean="0"/>
              <a:t>pozice supervizora: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lvl="0"/>
            <a:r>
              <a:rPr lang="cs-CZ" b="1" dirty="0" smtClean="0"/>
              <a:t>interní supervize – supervizor je součástí organizace</a:t>
            </a:r>
            <a:endParaRPr lang="cs-CZ" dirty="0"/>
          </a:p>
          <a:p>
            <a:pPr lvl="0"/>
            <a:r>
              <a:rPr lang="cs-CZ" b="1" dirty="0"/>
              <a:t>externí</a:t>
            </a:r>
            <a:r>
              <a:rPr lang="cs-CZ" dirty="0"/>
              <a:t> (vůči instituci) </a:t>
            </a:r>
            <a:r>
              <a:rPr lang="cs-CZ" b="1" dirty="0" smtClean="0"/>
              <a:t>supervize – supervizor přichází z vnějšku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21375"/>
            <a:ext cx="42862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84928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cs-CZ" dirty="0"/>
              <a:t>P</a:t>
            </a:r>
            <a:r>
              <a:rPr lang="cs-CZ" dirty="0" smtClean="0"/>
              <a:t>odle toho, jak </a:t>
            </a:r>
            <a:r>
              <a:rPr lang="cs-CZ" b="1" dirty="0" smtClean="0"/>
              <a:t>často a kdy </a:t>
            </a:r>
            <a:r>
              <a:rPr lang="cs-CZ" dirty="0" smtClean="0"/>
              <a:t>se supervize provádí rozlišujeme: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lvl="0"/>
            <a:r>
              <a:rPr lang="cs-CZ" b="1" dirty="0" smtClean="0"/>
              <a:t>pravidelná </a:t>
            </a:r>
            <a:r>
              <a:rPr lang="cs-CZ" b="1" dirty="0"/>
              <a:t>supervize</a:t>
            </a:r>
            <a:endParaRPr lang="cs-CZ" dirty="0"/>
          </a:p>
          <a:p>
            <a:pPr lvl="0"/>
            <a:r>
              <a:rPr lang="cs-CZ" b="1" dirty="0"/>
              <a:t>příležitostná supervize</a:t>
            </a:r>
            <a:endParaRPr lang="cs-CZ" dirty="0"/>
          </a:p>
          <a:p>
            <a:pPr lvl="0"/>
            <a:r>
              <a:rPr lang="cs-CZ" b="1" dirty="0"/>
              <a:t>krizová supervize</a:t>
            </a:r>
            <a:r>
              <a:rPr lang="cs-CZ" dirty="0"/>
              <a:t> – v případě akutní potřeby – pomoc s těžkým případem nebo v případě akutní potřeby organizace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21375"/>
            <a:ext cx="42862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39784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cs-CZ" b="1" u="sng" dirty="0" smtClean="0"/>
              <a:t>Funkce supervize: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lvl="0"/>
            <a:r>
              <a:rPr lang="cs-CZ" b="1" dirty="0" smtClean="0"/>
              <a:t>Vzdělávací </a:t>
            </a:r>
            <a:r>
              <a:rPr lang="cs-CZ" dirty="0"/>
              <a:t>– vzdělávat pracovníky</a:t>
            </a:r>
          </a:p>
          <a:p>
            <a:pPr lvl="0"/>
            <a:r>
              <a:rPr lang="cs-CZ" b="1" dirty="0"/>
              <a:t>Podpůrná</a:t>
            </a:r>
            <a:r>
              <a:rPr lang="cs-CZ" dirty="0"/>
              <a:t>- pomáhat pracovníkům zvládat stres, pomáhat při práci s „obtížnými“ klienty</a:t>
            </a:r>
          </a:p>
          <a:p>
            <a:pPr lvl="0"/>
            <a:r>
              <a:rPr lang="cs-CZ" b="1" dirty="0"/>
              <a:t>Řídící</a:t>
            </a:r>
            <a:r>
              <a:rPr lang="cs-CZ" dirty="0"/>
              <a:t> – řídit práci pracovníků </a:t>
            </a:r>
          </a:p>
          <a:p>
            <a:pPr lvl="0"/>
            <a:r>
              <a:rPr lang="cs-CZ" dirty="0"/>
              <a:t>Někdy se ještě přidává čtvrtá funkce – </a:t>
            </a:r>
            <a:r>
              <a:rPr lang="cs-CZ" b="1" dirty="0"/>
              <a:t>zprostředkování při řešení konfliktů</a:t>
            </a:r>
            <a:r>
              <a:rPr lang="cs-CZ" dirty="0"/>
              <a:t>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21375"/>
            <a:ext cx="42862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60680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cs-CZ" b="1" dirty="0"/>
              <a:t>Cíle supervize mohou být</a:t>
            </a:r>
            <a:r>
              <a:rPr lang="cs-CZ" dirty="0" smtClean="0"/>
              <a:t>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r>
              <a:rPr lang="cs-CZ" dirty="0"/>
              <a:t>1.  </a:t>
            </a:r>
            <a:r>
              <a:rPr lang="cs-CZ" b="1" dirty="0"/>
              <a:t>krátkodobé</a:t>
            </a:r>
            <a:r>
              <a:rPr lang="cs-CZ" dirty="0"/>
              <a:t>, např. získání několika profesionálních dovedností, vytvoření základních podmínek pracovního týmu k úspěšné práci. </a:t>
            </a:r>
          </a:p>
          <a:p>
            <a:r>
              <a:rPr lang="cs-CZ" dirty="0"/>
              <a:t>2.  </a:t>
            </a:r>
            <a:r>
              <a:rPr lang="cs-CZ" b="1" dirty="0"/>
              <a:t>dlouhodobé</a:t>
            </a:r>
            <a:r>
              <a:rPr lang="cs-CZ" dirty="0"/>
              <a:t> – např. formulace a monitoring plánů osobního rozvoje pracovníků, harmonizace fungování celé organizace, zvyšování citlivosti organizace na potřeby klientů.</a:t>
            </a:r>
          </a:p>
          <a:p>
            <a:r>
              <a:rPr lang="cs-CZ" dirty="0"/>
              <a:t>V každém případě je třeba formu a cíl supervize před jejím zahájením jasně definovat a závazně určit, komu budou jaké informace ze supervize přístupné. Tato pravidla musí být zakotvena v supervizním kontraktu v dohodě mezi </a:t>
            </a:r>
            <a:r>
              <a:rPr lang="cs-CZ" dirty="0" err="1"/>
              <a:t>mezi</a:t>
            </a:r>
            <a:r>
              <a:rPr lang="cs-CZ" dirty="0"/>
              <a:t> poskytovatelem a příjemcem supervize.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21375"/>
            <a:ext cx="42862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16444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cs-CZ" b="1" dirty="0"/>
              <a:t>Podmínky úspěšné supervize v </a:t>
            </a:r>
            <a:r>
              <a:rPr lang="cs-CZ" b="1" dirty="0" smtClean="0"/>
              <a:t>organizaci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cs-CZ" dirty="0"/>
              <a:t>Organizace musí být otevřená určitému hledání </a:t>
            </a:r>
            <a:endParaRPr lang="cs-CZ" dirty="0" smtClean="0"/>
          </a:p>
          <a:p>
            <a:r>
              <a:rPr lang="cs-CZ" dirty="0" smtClean="0"/>
              <a:t>Pracovníci </a:t>
            </a:r>
            <a:r>
              <a:rPr lang="cs-CZ" dirty="0"/>
              <a:t>musejí mít vůli dělat věci </a:t>
            </a:r>
            <a:r>
              <a:rPr lang="cs-CZ" dirty="0" smtClean="0"/>
              <a:t>jinak.</a:t>
            </a:r>
          </a:p>
          <a:p>
            <a:r>
              <a:rPr lang="cs-CZ" dirty="0" smtClean="0"/>
              <a:t>Vedení </a:t>
            </a:r>
            <a:r>
              <a:rPr lang="cs-CZ" dirty="0"/>
              <a:t>organizace i pracovníci musejí mít k supervizorovi </a:t>
            </a:r>
            <a:r>
              <a:rPr lang="cs-CZ" dirty="0" smtClean="0"/>
              <a:t>důvěru</a:t>
            </a:r>
          </a:p>
          <a:p>
            <a:r>
              <a:rPr lang="cs-CZ" dirty="0"/>
              <a:t>V</a:t>
            </a:r>
            <a:r>
              <a:rPr lang="cs-CZ" dirty="0" smtClean="0"/>
              <a:t>šichni </a:t>
            </a:r>
            <a:r>
              <a:rPr lang="cs-CZ" dirty="0"/>
              <a:t>zúčastnění vědí, co od supervize mohou očekávat.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21375"/>
            <a:ext cx="42862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82857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cs-CZ" b="1" dirty="0"/>
              <a:t>Dobrá supervize pomáhá</a:t>
            </a:r>
            <a:r>
              <a:rPr lang="cs-CZ" b="1" dirty="0" smtClean="0"/>
              <a:t>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lvl="0"/>
            <a:r>
              <a:rPr lang="cs-CZ" dirty="0"/>
              <a:t>lépe využívat vlastní zdroje</a:t>
            </a:r>
          </a:p>
          <a:p>
            <a:pPr lvl="0"/>
            <a:r>
              <a:rPr lang="cs-CZ" dirty="0"/>
              <a:t>reagovat na různé výzvy (pozitivní i negativní)</a:t>
            </a:r>
          </a:p>
          <a:p>
            <a:pPr lvl="0"/>
            <a:r>
              <a:rPr lang="cs-CZ" dirty="0"/>
              <a:t>vyrovnat a rozvrhnout si pracovní zátěž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21375"/>
            <a:ext cx="42862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42016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cs-CZ" b="1" dirty="0" smtClean="0"/>
              <a:t>Překážky dobré supervize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lvl="0"/>
            <a:r>
              <a:rPr lang="cs-CZ" dirty="0"/>
              <a:t>odlišná předchozí supervizní zkušenost</a:t>
            </a:r>
          </a:p>
          <a:p>
            <a:pPr lvl="0"/>
            <a:r>
              <a:rPr lang="cs-CZ" dirty="0"/>
              <a:t>osobní překážka ( pocity méněcennosti, duševní porucha)</a:t>
            </a:r>
          </a:p>
          <a:p>
            <a:pPr lvl="0"/>
            <a:r>
              <a:rPr lang="cs-CZ" dirty="0"/>
              <a:t>složitost vztahu supervizor – </a:t>
            </a:r>
            <a:r>
              <a:rPr lang="cs-CZ" dirty="0" err="1"/>
              <a:t>supervidovaný</a:t>
            </a:r>
            <a:endParaRPr lang="cs-CZ" dirty="0"/>
          </a:p>
          <a:p>
            <a:pPr lvl="0"/>
            <a:r>
              <a:rPr lang="cs-CZ" dirty="0"/>
              <a:t>postoj </a:t>
            </a:r>
            <a:r>
              <a:rPr lang="cs-CZ" dirty="0" err="1"/>
              <a:t>supervizantovy</a:t>
            </a:r>
            <a:r>
              <a:rPr lang="cs-CZ" dirty="0"/>
              <a:t> organizace</a:t>
            </a:r>
          </a:p>
          <a:p>
            <a:pPr lvl="0"/>
            <a:r>
              <a:rPr lang="cs-CZ" dirty="0"/>
              <a:t>praktické překážky – peníze, vzdálenost, doprava</a:t>
            </a:r>
          </a:p>
          <a:p>
            <a:pPr lvl="0"/>
            <a:r>
              <a:rPr lang="cs-CZ" dirty="0"/>
              <a:t>kultura organizace, v níž probíhá supervize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21375"/>
            <a:ext cx="42862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97847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cs-CZ" b="1" u="sng" dirty="0" err="1"/>
              <a:t>Balintovské</a:t>
            </a:r>
            <a:r>
              <a:rPr lang="cs-CZ" b="1" u="sng" dirty="0"/>
              <a:t> </a:t>
            </a:r>
            <a:r>
              <a:rPr lang="cs-CZ" b="1" u="sng" dirty="0" smtClean="0"/>
              <a:t>skupiny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cs-CZ" dirty="0" smtClean="0"/>
              <a:t>Řeší vztah pracovník x klient, obtížný vztah s klientem v rámci skupiny pracovníků </a:t>
            </a:r>
          </a:p>
          <a:p>
            <a:r>
              <a:rPr lang="cs-CZ" dirty="0" smtClean="0"/>
              <a:t>Práce </a:t>
            </a:r>
            <a:r>
              <a:rPr lang="cs-CZ" dirty="0"/>
              <a:t>v </a:t>
            </a:r>
            <a:r>
              <a:rPr lang="cs-CZ" dirty="0" err="1"/>
              <a:t>balintovské</a:t>
            </a:r>
            <a:r>
              <a:rPr lang="cs-CZ" dirty="0"/>
              <a:t> skupině má </a:t>
            </a:r>
            <a:r>
              <a:rPr lang="cs-CZ" dirty="0" smtClean="0"/>
              <a:t>5 fází: </a:t>
            </a:r>
            <a:endParaRPr lang="cs-CZ" dirty="0"/>
          </a:p>
          <a:p>
            <a:pPr lvl="1">
              <a:buFont typeface="Courier New" pitchFamily="49" charset="0"/>
              <a:buChar char="o"/>
            </a:pPr>
            <a:r>
              <a:rPr lang="cs-CZ" dirty="0"/>
              <a:t>1. fáze: Expozice </a:t>
            </a:r>
            <a:r>
              <a:rPr lang="cs-CZ" dirty="0" smtClean="0"/>
              <a:t>případu - předložení</a:t>
            </a:r>
            <a:endParaRPr lang="cs-CZ" dirty="0"/>
          </a:p>
          <a:p>
            <a:pPr lvl="1">
              <a:buFont typeface="Courier New" pitchFamily="49" charset="0"/>
              <a:buChar char="o"/>
            </a:pPr>
            <a:r>
              <a:rPr lang="cs-CZ" dirty="0" smtClean="0"/>
              <a:t>2</a:t>
            </a:r>
            <a:r>
              <a:rPr lang="cs-CZ" dirty="0"/>
              <a:t>. fáze: Otázky</a:t>
            </a:r>
          </a:p>
          <a:p>
            <a:pPr lvl="1">
              <a:buFont typeface="Courier New" pitchFamily="49" charset="0"/>
              <a:buChar char="o"/>
            </a:pPr>
            <a:r>
              <a:rPr lang="cs-CZ" dirty="0" smtClean="0"/>
              <a:t>3. fáze</a:t>
            </a:r>
            <a:r>
              <a:rPr lang="cs-CZ" dirty="0"/>
              <a:t>: </a:t>
            </a:r>
            <a:r>
              <a:rPr lang="cs-CZ" dirty="0" smtClean="0"/>
              <a:t>Fantazie (každý řekne, co ho napadne)</a:t>
            </a:r>
            <a:endParaRPr lang="cs-CZ" dirty="0"/>
          </a:p>
          <a:p>
            <a:pPr lvl="1">
              <a:buFont typeface="Courier New" pitchFamily="49" charset="0"/>
              <a:buChar char="o"/>
            </a:pPr>
            <a:r>
              <a:rPr lang="cs-CZ" dirty="0" smtClean="0"/>
              <a:t>4</a:t>
            </a:r>
            <a:r>
              <a:rPr lang="cs-CZ" dirty="0"/>
              <a:t>. fáze: Praktické náměty k </a:t>
            </a:r>
            <a:r>
              <a:rPr lang="cs-CZ" dirty="0" smtClean="0"/>
              <a:t>řešení</a:t>
            </a:r>
            <a:r>
              <a:rPr lang="cs-CZ" dirty="0"/>
              <a:t> </a:t>
            </a:r>
          </a:p>
          <a:p>
            <a:pPr lvl="1">
              <a:buFont typeface="Courier New" pitchFamily="49" charset="0"/>
              <a:buChar char="o"/>
            </a:pPr>
            <a:r>
              <a:rPr lang="cs-CZ" dirty="0"/>
              <a:t>5. fáze: Vyjádření protagonisty  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21375"/>
            <a:ext cx="42862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46148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cs-CZ" b="1" dirty="0" smtClean="0"/>
              <a:t>Zdroje: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2500"/>
          </a:bodyPr>
          <a:lstStyle/>
          <a:p>
            <a:r>
              <a:rPr lang="cs-CZ" dirty="0" smtClean="0"/>
              <a:t>Havrdová</a:t>
            </a:r>
            <a:r>
              <a:rPr lang="cs-CZ" dirty="0"/>
              <a:t>, Z.: </a:t>
            </a:r>
            <a:r>
              <a:rPr lang="cs-CZ" i="1" dirty="0"/>
              <a:t>Kompetence v praxi sociální práce</a:t>
            </a:r>
            <a:r>
              <a:rPr lang="cs-CZ" dirty="0"/>
              <a:t>. </a:t>
            </a:r>
            <a:r>
              <a:rPr lang="cs-CZ" dirty="0" err="1"/>
              <a:t>Praha:Osmium</a:t>
            </a:r>
            <a:r>
              <a:rPr lang="cs-CZ" dirty="0"/>
              <a:t>, 1999. ISBN 80-902081-8-5</a:t>
            </a:r>
          </a:p>
          <a:p>
            <a:r>
              <a:rPr lang="cs-CZ" dirty="0"/>
              <a:t>Hawkins, P., </a:t>
            </a:r>
            <a:r>
              <a:rPr lang="cs-CZ" dirty="0" err="1"/>
              <a:t>Shohet</a:t>
            </a:r>
            <a:r>
              <a:rPr lang="cs-CZ" dirty="0"/>
              <a:t>, R.</a:t>
            </a:r>
            <a:r>
              <a:rPr lang="cs-CZ" i="1" dirty="0"/>
              <a:t> Supervize v pomáhajících profesích, </a:t>
            </a:r>
            <a:r>
              <a:rPr lang="cs-CZ" dirty="0"/>
              <a:t>Praha: Portál, 2004. ISBN 80-7178-715-9</a:t>
            </a:r>
          </a:p>
          <a:p>
            <a:r>
              <a:rPr lang="cs-CZ" dirty="0"/>
              <a:t>Kopřiva K. </a:t>
            </a:r>
            <a:r>
              <a:rPr lang="cs-CZ" i="1" dirty="0"/>
              <a:t>Lidský vztah jako součást profese</a:t>
            </a:r>
            <a:r>
              <a:rPr lang="cs-CZ" dirty="0"/>
              <a:t>. </a:t>
            </a:r>
            <a:r>
              <a:rPr lang="cs-CZ" dirty="0" err="1"/>
              <a:t>Praha:Portál</a:t>
            </a:r>
            <a:r>
              <a:rPr lang="cs-CZ" dirty="0"/>
              <a:t>, 2000. ISBN 80-7178-429-X</a:t>
            </a:r>
          </a:p>
          <a:p>
            <a:r>
              <a:rPr lang="cs-CZ" dirty="0"/>
              <a:t>Matoušek O.  </a:t>
            </a:r>
            <a:r>
              <a:rPr lang="cs-CZ" i="1" dirty="0"/>
              <a:t>Metody a řízení sociální práce, </a:t>
            </a:r>
            <a:r>
              <a:rPr lang="cs-CZ" dirty="0"/>
              <a:t>Praha: Portál, 2008. ISBN 978-80-7367-502-8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21375"/>
            <a:ext cx="42862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429849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378</Words>
  <Application>Microsoft Office PowerPoint</Application>
  <PresentationFormat>Předvádění na obrazovce (4:3)</PresentationFormat>
  <Paragraphs>66</Paragraphs>
  <Slides>17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18" baseType="lpstr">
      <vt:lpstr>Motiv systému Office</vt:lpstr>
      <vt:lpstr>Supervize</vt:lpstr>
      <vt:lpstr>Supervize</vt:lpstr>
      <vt:lpstr>Supervidováni mohou být:</vt:lpstr>
      <vt:lpstr>Individuální supervize</vt:lpstr>
      <vt:lpstr>Skupinová supervize</vt:lpstr>
      <vt:lpstr>Skupinová supervize II</vt:lpstr>
      <vt:lpstr>3. Týmová supervize</vt:lpstr>
      <vt:lpstr>4. Další formy supervize </vt:lpstr>
      <vt:lpstr>Formy supervize lze klasifikovat i podle pozice supervizora:</vt:lpstr>
      <vt:lpstr>Podle toho, jak často a kdy se supervize provádí rozlišujeme:</vt:lpstr>
      <vt:lpstr>Funkce supervize:</vt:lpstr>
      <vt:lpstr>Cíle supervize mohou být:</vt:lpstr>
      <vt:lpstr>Podmínky úspěšné supervize v organizaci</vt:lpstr>
      <vt:lpstr>Dobrá supervize pomáhá:</vt:lpstr>
      <vt:lpstr>Překážky dobré supervize</vt:lpstr>
      <vt:lpstr>Balintovské skupiny</vt:lpstr>
      <vt:lpstr>Zdroje: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Supervize</dc:title>
  <dc:creator>Truncova</dc:creator>
  <cp:lastModifiedBy>Truncova</cp:lastModifiedBy>
  <cp:revision>3</cp:revision>
  <dcterms:created xsi:type="dcterms:W3CDTF">2012-02-04T23:25:15Z</dcterms:created>
  <dcterms:modified xsi:type="dcterms:W3CDTF">2012-02-04T23:51:01Z</dcterms:modified>
</cp:coreProperties>
</file>