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9" r:id="rId4"/>
    <p:sldId id="259" r:id="rId5"/>
    <p:sldId id="260" r:id="rId6"/>
    <p:sldId id="296" r:id="rId7"/>
    <p:sldId id="261" r:id="rId8"/>
    <p:sldId id="262" r:id="rId9"/>
    <p:sldId id="288" r:id="rId10"/>
    <p:sldId id="263" r:id="rId11"/>
    <p:sldId id="297" r:id="rId12"/>
    <p:sldId id="289" r:id="rId13"/>
    <p:sldId id="267" r:id="rId14"/>
    <p:sldId id="268" r:id="rId15"/>
    <p:sldId id="269" r:id="rId16"/>
    <p:sldId id="290" r:id="rId17"/>
    <p:sldId id="270" r:id="rId18"/>
    <p:sldId id="271" r:id="rId19"/>
    <p:sldId id="272" r:id="rId20"/>
    <p:sldId id="291" r:id="rId21"/>
    <p:sldId id="273" r:id="rId22"/>
    <p:sldId id="274" r:id="rId23"/>
    <p:sldId id="292" r:id="rId24"/>
    <p:sldId id="275" r:id="rId25"/>
    <p:sldId id="276" r:id="rId26"/>
    <p:sldId id="277" r:id="rId27"/>
    <p:sldId id="278" r:id="rId28"/>
    <p:sldId id="293" r:id="rId29"/>
    <p:sldId id="280" r:id="rId30"/>
    <p:sldId id="294" r:id="rId31"/>
    <p:sldId id="279" r:id="rId32"/>
    <p:sldId id="295" r:id="rId33"/>
    <p:sldId id="282" r:id="rId34"/>
    <p:sldId id="298" r:id="rId3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389A2-E922-4286-B903-EBB57EC3D249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14B07-AC75-4A00-8EE0-685AF682A0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7052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389A2-E922-4286-B903-EBB57EC3D249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14B07-AC75-4A00-8EE0-685AF682A0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386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389A2-E922-4286-B903-EBB57EC3D249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14B07-AC75-4A00-8EE0-685AF682A0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942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389A2-E922-4286-B903-EBB57EC3D249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14B07-AC75-4A00-8EE0-685AF682A0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5424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389A2-E922-4286-B903-EBB57EC3D249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14B07-AC75-4A00-8EE0-685AF682A0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4944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389A2-E922-4286-B903-EBB57EC3D249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14B07-AC75-4A00-8EE0-685AF682A0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4350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389A2-E922-4286-B903-EBB57EC3D249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14B07-AC75-4A00-8EE0-685AF682A0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7927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389A2-E922-4286-B903-EBB57EC3D249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14B07-AC75-4A00-8EE0-685AF682A0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9910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389A2-E922-4286-B903-EBB57EC3D249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14B07-AC75-4A00-8EE0-685AF682A0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7966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389A2-E922-4286-B903-EBB57EC3D249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14B07-AC75-4A00-8EE0-685AF682A0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236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389A2-E922-4286-B903-EBB57EC3D249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14B07-AC75-4A00-8EE0-685AF682A0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7922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389A2-E922-4286-B903-EBB57EC3D249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14B07-AC75-4A00-8EE0-685AF682A0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116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.jpg"/><Relationship Id="rId2" Type="http://schemas.openxmlformats.org/officeDocument/2006/relationships/hyperlink" Target="http://www.dmapraha.cz/galerie/zvedaky/0/456/382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dmapraha.cz/katalog/katalog/0/455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www.dmapraha.cz/galerie/zvedaky/0/456/662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toservis.cz/pages/vanovy_zvedak/vanovy_zvedak.php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mpi-shop.cz/katalog/katalog/voda-a-sanitarni-prislusenstvi/sanitarni-technika/toalety/produkt/mobilni-wc--berger-deluxe-" TargetMode="External"/><Relationship Id="rId2" Type="http://schemas.openxmlformats.org/officeDocument/2006/relationships/hyperlink" Target="http://www.cssp2.cz/vice/125-toaletni-progra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linak.cz/medline-careline/?id3=4711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dmapraha.cz/katalog/katalog/0/455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produkty.topkontakt.idnes.cz/p/sikma-schodistova-plosina-typ-cpm-225/200449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prvnikrok.cz/detail-polozka.php?polozka=1013509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z.all.biz/g14685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shop.widex.cz/Indukcni-smycky.html,kat,12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komunikacnisystem.cz/faq/?8-prispevek-na-pomucky-pro-nedoslychave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is.braillnet.cz/pomucky_vypis.php?aid%5b%5d=1&amp;spe%5b%5d=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eamos.pf.jcu.cz/amos/kis/externi/kis_845/zrak.htm" TargetMode="External"/><Relationship Id="rId2" Type="http://schemas.openxmlformats.org/officeDocument/2006/relationships/hyperlink" Target="http://www.brailleterminal.com/BrailleTerminalAndBrailleKeyboard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eamos.pf.jcu.cz/amos/kis/externi/kis_845/zrak.ht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eamos.pf.jcu.cz/amos/kis/externi/kis_845/zrak.htm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eamos.pf.jcu.cz/amos/kis/externi/kis_845/zrak.htm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synapseadaptive.com/braille.htm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krajane.czu.cz/geografie-nab/doku.php?id=vsedni_dny_ocima_nevidomeho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krajane.czu.cz/geografie-nab/doku.php?id=vsedni_dny_ocima_nevidomeho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eamos.pf.jcu.cz/amos/kis/externi/kis_845/zrak.ht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bariery.xf.cz/rada2.htm" TargetMode="External"/><Relationship Id="rId2" Type="http://schemas.openxmlformats.org/officeDocument/2006/relationships/hyperlink" Target="http://www.heplnet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hyperlink" Target="http://www.dma.cz/" TargetMode="External"/><Relationship Id="rId4" Type="http://schemas.openxmlformats.org/officeDocument/2006/relationships/hyperlink" Target="http://www.dobromysl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Kompenzační pomůcky pro OZP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4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Kompenzační pomůcky pro OZP</a:t>
            </a:r>
          </a:p>
        </p:txBody>
      </p:sp>
      <p:sp>
        <p:nvSpPr>
          <p:cNvPr id="70659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b="1" dirty="0" smtClean="0"/>
              <a:t>Hrazené pojišťovnou  </a:t>
            </a:r>
            <a:r>
              <a:rPr lang="cs-CZ" dirty="0" smtClean="0"/>
              <a:t>- postele, vozíky, </a:t>
            </a:r>
            <a:r>
              <a:rPr lang="cs-CZ" dirty="0" err="1" smtClean="0"/>
              <a:t>antidekubit</a:t>
            </a:r>
            <a:r>
              <a:rPr lang="cs-CZ" dirty="0" smtClean="0"/>
              <a:t>. pomůcky, chodítka, hole, zvedáky, podavače předmětů, sedačky na vanu apod. (resort zdravotnictví – žádá se u přísl. lékaře)</a:t>
            </a:r>
          </a:p>
          <a:p>
            <a:r>
              <a:rPr lang="cs-CZ" b="1" dirty="0" smtClean="0"/>
              <a:t>Nehrazené pojišťovnou </a:t>
            </a:r>
            <a:r>
              <a:rPr lang="cs-CZ" dirty="0" smtClean="0"/>
              <a:t>– občan může uplatnit: 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 </a:t>
            </a:r>
            <a:r>
              <a:rPr lang="cs-CZ" dirty="0"/>
              <a:t>P</a:t>
            </a:r>
            <a:r>
              <a:rPr lang="cs-CZ" dirty="0" smtClean="0"/>
              <a:t>říspěvek na zvláštní pomůcky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Požádat nadaci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Najít sponzora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44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smtClean="0"/>
              <a:t>Postup </a:t>
            </a:r>
            <a:r>
              <a:rPr lang="cs-CZ" dirty="0" smtClean="0"/>
              <a:t>při získávání pomůcek hrazených </a:t>
            </a:r>
            <a:r>
              <a:rPr lang="cs-CZ" dirty="0" err="1" smtClean="0"/>
              <a:t>zdr</a:t>
            </a:r>
            <a:r>
              <a:rPr lang="cs-CZ" dirty="0" smtClean="0"/>
              <a:t>. pojišťovnou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cs-CZ" dirty="0" smtClean="0"/>
              <a:t>1. Navštívit </a:t>
            </a:r>
            <a:r>
              <a:rPr lang="cs-CZ" dirty="0" err="1" smtClean="0"/>
              <a:t>zdr</a:t>
            </a:r>
            <a:r>
              <a:rPr lang="cs-CZ" dirty="0" smtClean="0"/>
              <a:t>. </a:t>
            </a:r>
            <a:r>
              <a:rPr lang="cs-CZ" dirty="0"/>
              <a:t>pojišťovnu, zjistit, jaké pomůcky hradí a kdo je může předepsat (PL, ortoped, neurolog…)</a:t>
            </a:r>
          </a:p>
          <a:p>
            <a:r>
              <a:rPr lang="cs-CZ" dirty="0"/>
              <a:t>2. Požádat o předepsání </a:t>
            </a:r>
            <a:r>
              <a:rPr lang="cs-CZ" dirty="0" smtClean="0"/>
              <a:t> </a:t>
            </a:r>
            <a:r>
              <a:rPr lang="cs-CZ" dirty="0"/>
              <a:t>příslušného </a:t>
            </a:r>
            <a:r>
              <a:rPr lang="cs-CZ" dirty="0" smtClean="0"/>
              <a:t>lékaře.</a:t>
            </a:r>
          </a:p>
          <a:p>
            <a:r>
              <a:rPr lang="cs-CZ" dirty="0" smtClean="0"/>
              <a:t>3</a:t>
            </a:r>
            <a:r>
              <a:rPr lang="cs-CZ" dirty="0"/>
              <a:t>. Někdy je nutné odnést žádost na </a:t>
            </a:r>
            <a:r>
              <a:rPr lang="cs-CZ" dirty="0" err="1"/>
              <a:t>zdr</a:t>
            </a:r>
            <a:r>
              <a:rPr lang="cs-CZ" dirty="0"/>
              <a:t>. pojišťovnu a požádat o schválení pomůcky revizním lékařem.</a:t>
            </a:r>
          </a:p>
          <a:p>
            <a:r>
              <a:rPr lang="cs-CZ" dirty="0"/>
              <a:t>4. Domluvit se na dopravě pomůcek zapůjčených </a:t>
            </a:r>
            <a:r>
              <a:rPr lang="cs-CZ" dirty="0" err="1"/>
              <a:t>zdr</a:t>
            </a:r>
            <a:r>
              <a:rPr lang="cs-CZ" dirty="0"/>
              <a:t>. </a:t>
            </a:r>
            <a:r>
              <a:rPr lang="cs-CZ" dirty="0" smtClean="0"/>
              <a:t>pojišťovnou </a:t>
            </a:r>
            <a:r>
              <a:rPr lang="cs-CZ" dirty="0"/>
              <a:t>nebo objednat pomůcku ve zdravotních potřebách.  ! Dražší pomůcky jsou obvykle </a:t>
            </a:r>
            <a:r>
              <a:rPr lang="cs-CZ" dirty="0" err="1"/>
              <a:t>zdr</a:t>
            </a:r>
            <a:r>
              <a:rPr lang="cs-CZ" dirty="0"/>
              <a:t>. pojišťovnou jen zapůjčeny a pokud klient zemře je nutné je vrátit!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92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RHB a kompenzační pomůcky pro tělesně postižené </a:t>
            </a:r>
          </a:p>
        </p:txBody>
      </p:sp>
      <p:sp>
        <p:nvSpPr>
          <p:cNvPr id="7168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Polohovací zařízení do postele  (100%)</a:t>
            </a:r>
          </a:p>
          <a:p>
            <a:pPr>
              <a:buFont typeface="Arial" charset="0"/>
              <a:buNone/>
            </a:pPr>
            <a:r>
              <a:rPr lang="cs-CZ" dirty="0" smtClean="0"/>
              <a:t>(RHB lůžko pro Vojtovu metodu)</a:t>
            </a:r>
          </a:p>
          <a:p>
            <a:pPr>
              <a:buFont typeface="Arial" charset="0"/>
              <a:buNone/>
            </a:pPr>
            <a:endParaRPr lang="cs-CZ" dirty="0" smtClean="0"/>
          </a:p>
          <a:p>
            <a:r>
              <a:rPr lang="cs-CZ" dirty="0" smtClean="0"/>
              <a:t>Obracecí postel (50%)</a:t>
            </a:r>
          </a:p>
          <a:p>
            <a:pPr>
              <a:buFont typeface="Arial" charset="0"/>
              <a:buNone/>
            </a:pPr>
            <a:endParaRPr lang="cs-CZ" dirty="0" smtClean="0"/>
          </a:p>
          <a:p>
            <a:r>
              <a:rPr lang="cs-CZ" dirty="0" smtClean="0"/>
              <a:t>Vodní zvedák do vany (50%)</a:t>
            </a:r>
          </a:p>
          <a:p>
            <a:pPr>
              <a:buFont typeface="Arial" charset="0"/>
              <a:buNone/>
            </a:pPr>
            <a:r>
              <a:rPr lang="cs-CZ" dirty="0" smtClean="0"/>
              <a:t>(i stropní a další zvedací systémy)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90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zvětšit obrazek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928813"/>
            <a:ext cx="3381375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4" descr="POLOHOVATELNÁ OPĚRKA ZAD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2428875"/>
            <a:ext cx="285750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Zvedáky do vany </a:t>
            </a:r>
            <a:r>
              <a:rPr lang="cs-CZ" sz="1300" dirty="0" smtClean="0"/>
              <a:t>(</a:t>
            </a:r>
            <a:r>
              <a:rPr lang="cs-CZ" sz="1300" dirty="0" smtClean="0">
                <a:hlinkClick r:id="rId6"/>
              </a:rPr>
              <a:t>http://www.dmapraha.cz/katalog/katalog/0/455</a:t>
            </a:r>
            <a:r>
              <a:rPr lang="cs-CZ" sz="1300" dirty="0" smtClean="0"/>
              <a:t>)</a:t>
            </a:r>
            <a:endParaRPr lang="cs-CZ" sz="13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2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92896"/>
            <a:ext cx="3214687" cy="356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Elektrický zvedák </a:t>
            </a:r>
            <a:r>
              <a:rPr lang="cs-CZ" sz="1300" dirty="0" smtClean="0"/>
              <a:t>(</a:t>
            </a:r>
            <a:r>
              <a:rPr lang="cs-CZ" sz="1300" dirty="0" smtClean="0">
                <a:hlinkClick r:id="rId3"/>
              </a:rPr>
              <a:t>http://www.ortoservis.cz/</a:t>
            </a:r>
            <a:r>
              <a:rPr lang="cs-CZ" sz="1300" dirty="0" err="1" smtClean="0">
                <a:hlinkClick r:id="rId3"/>
              </a:rPr>
              <a:t>pages</a:t>
            </a:r>
            <a:r>
              <a:rPr lang="cs-CZ" sz="1300" dirty="0" smtClean="0">
                <a:hlinkClick r:id="rId3"/>
              </a:rPr>
              <a:t>/</a:t>
            </a:r>
            <a:r>
              <a:rPr lang="cs-CZ" sz="1300" dirty="0" err="1" smtClean="0">
                <a:hlinkClick r:id="rId3"/>
              </a:rPr>
              <a:t>vanovy_zvedak</a:t>
            </a:r>
            <a:r>
              <a:rPr lang="cs-CZ" sz="1300" dirty="0" smtClean="0">
                <a:hlinkClick r:id="rId3"/>
              </a:rPr>
              <a:t>/</a:t>
            </a:r>
            <a:r>
              <a:rPr lang="cs-CZ" sz="1300" dirty="0" err="1" smtClean="0">
                <a:hlinkClick r:id="rId3"/>
              </a:rPr>
              <a:t>vanovy_zvedak.php</a:t>
            </a:r>
            <a:r>
              <a:rPr lang="cs-CZ" sz="1300" dirty="0"/>
              <a:t>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8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Zástupný symbol pro obsah 2"/>
          <p:cNvSpPr>
            <a:spLocks noGrp="1"/>
          </p:cNvSpPr>
          <p:nvPr>
            <p:ph idx="4294967295"/>
          </p:nvPr>
        </p:nvSpPr>
        <p:spPr>
          <a:xfrm>
            <a:off x="395536" y="548680"/>
            <a:ext cx="7834064" cy="557748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Přenosné WC („gramofon“) (100%)</a:t>
            </a:r>
          </a:p>
          <a:p>
            <a:pPr marL="0" indent="0">
              <a:buNone/>
            </a:pPr>
            <a:r>
              <a:rPr lang="cs-CZ" dirty="0" smtClean="0"/>
              <a:t>(i individuálně vyráběné nástavce podložky a upínací zařízení, dále kombinace WC + bidet)</a:t>
            </a:r>
          </a:p>
          <a:p>
            <a:r>
              <a:rPr lang="cs-CZ" dirty="0" smtClean="0"/>
              <a:t>(</a:t>
            </a:r>
            <a:r>
              <a:rPr lang="cs-CZ" sz="1400" dirty="0" err="1" smtClean="0"/>
              <a:t>z:</a:t>
            </a:r>
            <a:r>
              <a:rPr lang="cs-CZ" sz="1400" dirty="0" err="1">
                <a:hlinkClick r:id="rId2"/>
              </a:rPr>
              <a:t>http</a:t>
            </a:r>
            <a:r>
              <a:rPr lang="cs-CZ" sz="1400" dirty="0">
                <a:hlinkClick r:id="rId2"/>
              </a:rPr>
              <a:t>://www.cssp2.cz/vice/125-toaletni-program</a:t>
            </a:r>
            <a:r>
              <a:rPr lang="cs-CZ" sz="1400" dirty="0" smtClean="0">
                <a:hlinkClick r:id="rId2"/>
              </a:rPr>
              <a:t>/</a:t>
            </a:r>
            <a:r>
              <a:rPr lang="cs-CZ" sz="1400" dirty="0" smtClean="0"/>
              <a:t>, </a:t>
            </a:r>
            <a:r>
              <a:rPr lang="cs-CZ" sz="1400" dirty="0">
                <a:hlinkClick r:id="rId3"/>
              </a:rPr>
              <a:t>http://www.campi-shop.cz/katalog/katalog/voda-a-sanitarni-prislusenstvi/sanitarni-technika/toalety/produkt/mobilni-wc--berger-deluxe-</a:t>
            </a:r>
            <a:endParaRPr lang="cs-CZ" sz="1400" dirty="0" smtClean="0"/>
          </a:p>
          <a:p>
            <a:pPr>
              <a:buFont typeface="Arial" charset="0"/>
              <a:buNone/>
            </a:pPr>
            <a:endParaRPr lang="cs-CZ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523" y="3140968"/>
            <a:ext cx="24765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645024"/>
            <a:ext cx="2448272" cy="2548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6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Zástupný symbol pro obsah 2"/>
          <p:cNvSpPr>
            <a:spLocks noGrp="1"/>
          </p:cNvSpPr>
          <p:nvPr>
            <p:ph idx="4294967295"/>
          </p:nvPr>
        </p:nvSpPr>
        <p:spPr>
          <a:xfrm>
            <a:off x="539552" y="620688"/>
            <a:ext cx="7690048" cy="5505475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Psací stroj se speciální klávesnicí (50%)</a:t>
            </a:r>
          </a:p>
          <a:p>
            <a:pPr>
              <a:buFont typeface="Arial" charset="0"/>
              <a:buNone/>
            </a:pPr>
            <a:r>
              <a:rPr lang="cs-CZ" dirty="0"/>
              <a:t>(event.  PC v případě, že ho potřebuje k práci či přípravě na povolání)</a:t>
            </a:r>
          </a:p>
          <a:p>
            <a:endParaRPr lang="cs-CZ" dirty="0" smtClean="0"/>
          </a:p>
          <a:p>
            <a:r>
              <a:rPr lang="cs-CZ" dirty="0"/>
              <a:t>Židle na elektrický pohon (50%)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 smtClean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620688"/>
            <a:ext cx="7762056" cy="550547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Motorový vozík pro invalidy (50%)</a:t>
            </a:r>
          </a:p>
          <a:p>
            <a:pPr>
              <a:buFont typeface="Arial" charset="0"/>
              <a:buNone/>
            </a:pPr>
            <a:r>
              <a:rPr lang="cs-CZ" dirty="0"/>
              <a:t>(i zařízení s motorem k mech. vozíku, trojkolky či čtyřkolky se spalovacím či el. motorem) </a:t>
            </a:r>
          </a:p>
          <a:p>
            <a:r>
              <a:rPr lang="cs-CZ" sz="1400" dirty="0" smtClean="0"/>
              <a:t>(z: </a:t>
            </a:r>
            <a:r>
              <a:rPr lang="cs-CZ" sz="1400" dirty="0">
                <a:hlinkClick r:id="rId2"/>
              </a:rPr>
              <a:t>http://www.linak.cz/medline-careline/?</a:t>
            </a:r>
            <a:r>
              <a:rPr lang="cs-CZ" sz="1400" dirty="0" smtClean="0">
                <a:hlinkClick r:id="rId2"/>
              </a:rPr>
              <a:t>id3=4711</a:t>
            </a:r>
            <a:r>
              <a:rPr lang="cs-CZ" sz="1400" dirty="0" smtClean="0"/>
              <a:t>)</a:t>
            </a:r>
            <a:endParaRPr lang="cs-CZ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455074"/>
            <a:ext cx="5457825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3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Zástupný symbol pro obsah 2"/>
          <p:cNvSpPr>
            <a:spLocks noGrp="1"/>
          </p:cNvSpPr>
          <p:nvPr>
            <p:ph idx="4294967295"/>
          </p:nvPr>
        </p:nvSpPr>
        <p:spPr>
          <a:xfrm>
            <a:off x="179512" y="764704"/>
            <a:ext cx="8050088" cy="5361459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Přenosná rampa pro vozíčkáře (100%) (či </a:t>
            </a:r>
            <a:r>
              <a:rPr lang="cs-CZ" dirty="0" err="1" smtClean="0"/>
              <a:t>schodolez</a:t>
            </a:r>
            <a:r>
              <a:rPr lang="cs-CZ" dirty="0" smtClean="0"/>
              <a:t>)</a:t>
            </a:r>
          </a:p>
          <a:p>
            <a:r>
              <a:rPr lang="cs-CZ" sz="1400" dirty="0"/>
              <a:t>(</a:t>
            </a:r>
            <a:r>
              <a:rPr lang="cs-CZ" sz="1400" dirty="0">
                <a:hlinkClick r:id="rId2"/>
              </a:rPr>
              <a:t>http://www.dmapraha.cz/katalog/katalog/0/455</a:t>
            </a:r>
            <a:r>
              <a:rPr lang="cs-CZ" sz="1400" dirty="0"/>
              <a:t>, )</a:t>
            </a:r>
            <a:endParaRPr lang="cs-CZ" sz="1400" dirty="0" smtClean="0"/>
          </a:p>
          <a:p>
            <a:endParaRPr lang="cs-CZ" dirty="0" smtClean="0"/>
          </a:p>
          <a:p>
            <a:endParaRPr lang="cs-CZ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64904"/>
            <a:ext cx="3425825" cy="29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140968"/>
            <a:ext cx="2195513" cy="284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39552" y="548680"/>
            <a:ext cx="7690048" cy="557748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Zvedací zařízení vozíku na střechu automobilu (100%)</a:t>
            </a:r>
          </a:p>
          <a:p>
            <a:r>
              <a:rPr lang="cs-CZ" dirty="0"/>
              <a:t>Zařízení pro přesun vozíčkáře do auta (100%)</a:t>
            </a:r>
          </a:p>
          <a:p>
            <a:r>
              <a:rPr lang="cs-CZ" dirty="0"/>
              <a:t>Individuální úpravy automobilu (100%)</a:t>
            </a:r>
          </a:p>
          <a:p>
            <a:r>
              <a:rPr lang="cs-CZ" dirty="0"/>
              <a:t>Dvoukolo (50%)</a:t>
            </a:r>
          </a:p>
          <a:p>
            <a:pPr>
              <a:buFont typeface="Arial" charset="0"/>
              <a:buNone/>
            </a:pPr>
            <a:r>
              <a:rPr lang="cs-CZ" dirty="0"/>
              <a:t>(pohybové trenažery, </a:t>
            </a:r>
            <a:r>
              <a:rPr lang="cs-CZ" dirty="0" err="1"/>
              <a:t>spec</a:t>
            </a:r>
            <a:r>
              <a:rPr lang="cs-CZ" dirty="0"/>
              <a:t>. tříkolky, chodítka)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24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idx="4294967295"/>
          </p:nvPr>
        </p:nvSpPr>
        <p:spPr>
          <a:xfrm>
            <a:off x="539552" y="692696"/>
            <a:ext cx="7690048" cy="5433467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Šikmá schodišťová plošina </a:t>
            </a:r>
            <a:r>
              <a:rPr lang="cs-CZ" dirty="0"/>
              <a:t>(100</a:t>
            </a:r>
            <a:r>
              <a:rPr lang="cs-CZ" dirty="0" smtClean="0"/>
              <a:t>%)</a:t>
            </a:r>
          </a:p>
          <a:p>
            <a:r>
              <a:rPr lang="cs-CZ" sz="1400" dirty="0">
                <a:hlinkClick r:id="rId2"/>
              </a:rPr>
              <a:t>http://produkty.topkontakt.idnes.cz/p/sikma-schodistova-plosina-typ-cpm-225/200449</a:t>
            </a:r>
            <a:r>
              <a:rPr lang="cs-CZ" dirty="0">
                <a:hlinkClick r:id="rId2"/>
              </a:rPr>
              <a:t>/</a:t>
            </a:r>
            <a:r>
              <a:rPr lang="cs-CZ" dirty="0" smtClean="0"/>
              <a:t> </a:t>
            </a:r>
            <a:endParaRPr lang="cs-CZ" dirty="0"/>
          </a:p>
          <a:p>
            <a:endParaRPr lang="cs-CZ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988840"/>
            <a:ext cx="4608513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80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692696"/>
            <a:ext cx="7762056" cy="5433467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cs-CZ" dirty="0" smtClean="0"/>
          </a:p>
          <a:p>
            <a:r>
              <a:rPr lang="cs-CZ" dirty="0" smtClean="0"/>
              <a:t>Signalizační pomůcka SYM-BLIK (80%)</a:t>
            </a:r>
          </a:p>
          <a:p>
            <a:pPr>
              <a:buFont typeface="Arial" charset="0"/>
              <a:buNone/>
            </a:pPr>
            <a:r>
              <a:rPr lang="cs-CZ" dirty="0" smtClean="0"/>
              <a:t>(jiné dorozumívací systémy k přivolání pomoci - !ne mobil)</a:t>
            </a:r>
          </a:p>
          <a:p>
            <a:endParaRPr lang="cs-CZ" dirty="0" smtClean="0"/>
          </a:p>
          <a:p>
            <a:r>
              <a:rPr lang="cs-CZ" dirty="0" smtClean="0"/>
              <a:t>Koupací lůžko (50%)</a:t>
            </a:r>
          </a:p>
          <a:p>
            <a:pPr>
              <a:buFont typeface="Arial" charset="0"/>
              <a:buNone/>
            </a:pPr>
            <a:endParaRPr lang="cs-CZ" dirty="0" smtClean="0"/>
          </a:p>
          <a:p>
            <a:pPr>
              <a:buFont typeface="Arial" charset="0"/>
              <a:buNone/>
            </a:pPr>
            <a:endParaRPr lang="cs-CZ" dirty="0" smtClean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9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RHB a kompenzační pomůcky pro sluchově postižené</a:t>
            </a:r>
          </a:p>
        </p:txBody>
      </p:sp>
      <p:sp>
        <p:nvSpPr>
          <p:cNvPr id="80899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Víceúčelová pomůcka pro sluchově postižené děti (100%) – univerzální zesilovač zvuků (z TV, rádia </a:t>
            </a:r>
            <a:r>
              <a:rPr lang="cs-CZ" dirty="0" err="1" smtClean="0"/>
              <a:t>apod</a:t>
            </a:r>
            <a:r>
              <a:rPr lang="cs-CZ" dirty="0" smtClean="0"/>
              <a:t>), světelný indikátor hluku a indikátor správné </a:t>
            </a:r>
            <a:r>
              <a:rPr lang="cs-CZ" dirty="0" err="1" smtClean="0"/>
              <a:t>vyslovnosti</a:t>
            </a:r>
            <a:r>
              <a:rPr lang="cs-CZ" dirty="0" smtClean="0"/>
              <a:t> (ev. kurz znakové řeči či odezírání na videokazetě či CD)</a:t>
            </a:r>
          </a:p>
          <a:p>
            <a:r>
              <a:rPr lang="cs-CZ" dirty="0" smtClean="0"/>
              <a:t>Signalizace zvonku (100%)(ev. </a:t>
            </a:r>
            <a:r>
              <a:rPr lang="cs-CZ" dirty="0" err="1" smtClean="0"/>
              <a:t>singnalizátor</a:t>
            </a:r>
            <a:r>
              <a:rPr lang="cs-CZ" dirty="0" smtClean="0"/>
              <a:t> hluku v bytě, pláče dítěte, klepání na dveře)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23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Zástupný symbol pro obsah 2"/>
          <p:cNvSpPr>
            <a:spLocks noGrp="1"/>
          </p:cNvSpPr>
          <p:nvPr>
            <p:ph idx="4294967295"/>
          </p:nvPr>
        </p:nvSpPr>
        <p:spPr>
          <a:xfrm>
            <a:off x="827584" y="548680"/>
            <a:ext cx="7402016" cy="557748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Signalizátor telefonu (100%)(od zvonku se liší frekvencí blikání)</a:t>
            </a:r>
          </a:p>
          <a:p>
            <a:r>
              <a:rPr lang="cs-CZ" dirty="0" smtClean="0"/>
              <a:t>Telefon se zesílením zvuku pro nedoslýchavé a světelnou signalizací zvonění (75%) (zesilovač zvuku)</a:t>
            </a:r>
          </a:p>
          <a:p>
            <a:r>
              <a:rPr lang="cs-CZ" dirty="0" smtClean="0"/>
              <a:t>Psací telefon pro neslyšící se světelnou signalizací zvonění (75%) (pager, mobil, počítač) </a:t>
            </a:r>
            <a:r>
              <a:rPr lang="cs-CZ" sz="1400" dirty="0" smtClean="0"/>
              <a:t>(z: </a:t>
            </a:r>
            <a:r>
              <a:rPr lang="cs-CZ" sz="1400" dirty="0" smtClean="0">
                <a:hlinkClick r:id="rId2"/>
              </a:rPr>
              <a:t>http</a:t>
            </a:r>
            <a:r>
              <a:rPr lang="cs-CZ" sz="1400" dirty="0">
                <a:hlinkClick r:id="rId2"/>
              </a:rPr>
              <a:t>://</a:t>
            </a:r>
            <a:r>
              <a:rPr lang="cs-CZ" sz="1400" dirty="0" smtClean="0">
                <a:hlinkClick r:id="rId2"/>
              </a:rPr>
              <a:t>www.prvnikrok.cz/</a:t>
            </a:r>
            <a:r>
              <a:rPr lang="cs-CZ" sz="1400" dirty="0" err="1" smtClean="0">
                <a:hlinkClick r:id="rId2"/>
              </a:rPr>
              <a:t>detail-polozka.php?polozka</a:t>
            </a:r>
            <a:r>
              <a:rPr lang="cs-CZ" sz="1400" dirty="0" smtClean="0">
                <a:hlinkClick r:id="rId2"/>
              </a:rPr>
              <a:t>=1013509</a:t>
            </a:r>
            <a:r>
              <a:rPr lang="cs-CZ" sz="1400" dirty="0" smtClean="0"/>
              <a:t>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09120"/>
            <a:ext cx="19050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8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2233613"/>
            <a:ext cx="3314700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692696"/>
            <a:ext cx="7762056" cy="543346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Světelný nebo vibrační budík (50%) (vibrační hodinky, stopky)</a:t>
            </a:r>
          </a:p>
          <a:p>
            <a:endParaRPr lang="cs-CZ" sz="1400" dirty="0" smtClean="0"/>
          </a:p>
          <a:p>
            <a:r>
              <a:rPr lang="cs-CZ" sz="1400" dirty="0" smtClean="0"/>
              <a:t>Z </a:t>
            </a:r>
            <a:r>
              <a:rPr lang="cs-CZ" sz="1400" dirty="0">
                <a:hlinkClick r:id="rId3"/>
              </a:rPr>
              <a:t>http://www.cz.all.biz/g14685/</a:t>
            </a:r>
            <a:endParaRPr lang="cs-CZ" sz="1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5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Zástupný symbol pro obsah 2"/>
          <p:cNvSpPr>
            <a:spLocks noGrp="1"/>
          </p:cNvSpPr>
          <p:nvPr>
            <p:ph idx="4294967295"/>
          </p:nvPr>
        </p:nvSpPr>
        <p:spPr>
          <a:xfrm>
            <a:off x="827584" y="428625"/>
            <a:ext cx="7402016" cy="5697538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Přídavná karta k PC a programové vybavení nahrazující psací telefon (75%)</a:t>
            </a:r>
          </a:p>
          <a:p>
            <a:r>
              <a:rPr lang="cs-CZ" dirty="0" smtClean="0"/>
              <a:t>Fax(75%)</a:t>
            </a:r>
          </a:p>
          <a:p>
            <a:r>
              <a:rPr lang="cs-CZ" dirty="0"/>
              <a:t>F</a:t>
            </a:r>
            <a:r>
              <a:rPr lang="cs-CZ" dirty="0" smtClean="0"/>
              <a:t>axmodemová karta k počítači a programové vybavení nahrazující fax (75%)</a:t>
            </a:r>
          </a:p>
          <a:p>
            <a:r>
              <a:rPr lang="cs-CZ" dirty="0" smtClean="0"/>
              <a:t>Videorekordér (50%) – musí umět nahrávat skryté titulky</a:t>
            </a:r>
          </a:p>
          <a:p>
            <a:r>
              <a:rPr lang="cs-CZ" dirty="0" smtClean="0"/>
              <a:t>Televize s teletextem (50%) – na teletextu je dekodér skrytých titulků (str. 888)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Zástupný symbol pro obsah 2"/>
          <p:cNvSpPr>
            <a:spLocks noGrp="1"/>
          </p:cNvSpPr>
          <p:nvPr>
            <p:ph idx="4294967295"/>
          </p:nvPr>
        </p:nvSpPr>
        <p:spPr>
          <a:xfrm>
            <a:off x="683568" y="571500"/>
            <a:ext cx="7546032" cy="555466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Doplnění stávajícího TV o dekodér teletextu (50% - využívá se minimálně)</a:t>
            </a:r>
          </a:p>
          <a:p>
            <a:r>
              <a:rPr lang="cs-CZ" dirty="0" smtClean="0"/>
              <a:t>Přenosná naslouchací souprava s rádiovým nebo infračerveným přenosem (75%) – využíváno hl. ve školách pro integrované nedoslýchavé děti. 1 část soupravy má učitel (mikrofon), druhou má žák (většinou integrovaná do sluchátek)</a:t>
            </a:r>
          </a:p>
          <a:p>
            <a:r>
              <a:rPr lang="cs-CZ" dirty="0" smtClean="0"/>
              <a:t>Přístroj k nácviku slyšení (50%) 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38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Zástupný symbol pro obsah 2"/>
          <p:cNvSpPr>
            <a:spLocks noGrp="1"/>
          </p:cNvSpPr>
          <p:nvPr>
            <p:ph idx="4294967295"/>
          </p:nvPr>
        </p:nvSpPr>
        <p:spPr>
          <a:xfrm>
            <a:off x="971600" y="714375"/>
            <a:ext cx="7258000" cy="5411788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Bezdrátové zařízení umožňující poslech TV nebo jiného zdroje zvuku (50%)</a:t>
            </a:r>
          </a:p>
          <a:p>
            <a:r>
              <a:rPr lang="cs-CZ" dirty="0" err="1" smtClean="0"/>
              <a:t>Indivudiální</a:t>
            </a:r>
            <a:r>
              <a:rPr lang="cs-CZ" dirty="0" smtClean="0"/>
              <a:t> přenosný naslouchací přístroj (50% ) – předchůdce elektronického sluchadla – užívají ho hlavně starší lidé, není tak dobré jako sluchadlo</a:t>
            </a:r>
          </a:p>
          <a:p>
            <a:endParaRPr lang="cs-CZ" dirty="0" smtClean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8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11560" y="908720"/>
            <a:ext cx="7618040" cy="521744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Individuální indukční smyčka (50%) – uvnitř indukční smyčky zachytí sluchadla zvuk a zesílí ho, zvuk je velice kvalitní. Smyčka se užívá v divadlech, kinech, </a:t>
            </a:r>
            <a:r>
              <a:rPr lang="cs-CZ" dirty="0" smtClean="0"/>
              <a:t>domácnostech</a:t>
            </a:r>
          </a:p>
          <a:p>
            <a:r>
              <a:rPr lang="cs-CZ" sz="1400" dirty="0" smtClean="0"/>
              <a:t>(z </a:t>
            </a:r>
            <a:r>
              <a:rPr lang="cs-CZ" sz="1400" dirty="0">
                <a:hlinkClick r:id="rId2"/>
              </a:rPr>
              <a:t>http://</a:t>
            </a:r>
            <a:r>
              <a:rPr lang="cs-CZ" sz="1400" dirty="0" smtClean="0">
                <a:hlinkClick r:id="rId2"/>
              </a:rPr>
              <a:t>shop.widex.cz/Indukcni-smycky.html,kat,12</a:t>
            </a:r>
            <a:r>
              <a:rPr lang="cs-CZ" sz="1400" dirty="0" smtClean="0"/>
              <a:t>)</a:t>
            </a:r>
            <a:endParaRPr lang="cs-CZ" sz="1400" dirty="0"/>
          </a:p>
          <a:p>
            <a:endParaRPr lang="cs-CZ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83811"/>
            <a:ext cx="2667000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06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Zástupný symbol pro obsah 2"/>
          <p:cNvSpPr>
            <a:spLocks noGrp="1"/>
          </p:cNvSpPr>
          <p:nvPr>
            <p:ph idx="4294967295"/>
          </p:nvPr>
        </p:nvSpPr>
        <p:spPr>
          <a:xfrm>
            <a:off x="755576" y="620688"/>
            <a:ext cx="7474024" cy="550547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Indikátor hlásek pro nácvik v rodině (75%)</a:t>
            </a:r>
          </a:p>
          <a:p>
            <a:pPr>
              <a:buFontTx/>
              <a:buChar char="-"/>
            </a:pPr>
            <a:r>
              <a:rPr lang="cs-CZ" dirty="0" smtClean="0"/>
              <a:t>formou programů a přídavných karet do počítače, užívá se spíše v logopedických poradnách. Pro </a:t>
            </a:r>
            <a:r>
              <a:rPr lang="cs-CZ" dirty="0" err="1" smtClean="0"/>
              <a:t>prelingválně</a:t>
            </a:r>
            <a:r>
              <a:rPr lang="cs-CZ" dirty="0" smtClean="0"/>
              <a:t> neslyšící děti.</a:t>
            </a:r>
          </a:p>
          <a:p>
            <a:pPr>
              <a:buFontTx/>
              <a:buChar char="-"/>
            </a:pPr>
            <a:r>
              <a:rPr lang="cs-CZ" sz="1400" dirty="0" smtClean="0"/>
              <a:t>(Z </a:t>
            </a:r>
            <a:r>
              <a:rPr lang="cs-CZ" sz="1400" dirty="0" smtClean="0">
                <a:hlinkClick r:id="rId2"/>
              </a:rPr>
              <a:t>http</a:t>
            </a:r>
            <a:r>
              <a:rPr lang="cs-CZ" sz="1400" dirty="0">
                <a:hlinkClick r:id="rId2"/>
              </a:rPr>
              <a:t>://www.komunikacnisystem.cz/faq/?8-prispevek-na-pomucky-pro-nedoslychave</a:t>
            </a:r>
            <a:r>
              <a:rPr lang="cs-CZ" sz="1400" dirty="0" smtClean="0"/>
              <a:t> 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710540"/>
            <a:ext cx="5229225" cy="2641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10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RHB a kompenzační pomůcky pro zrakově postižené</a:t>
            </a:r>
          </a:p>
        </p:txBody>
      </p:sp>
      <p:sp>
        <p:nvSpPr>
          <p:cNvPr id="8704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69741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Kancelářský psací stroj (50%)</a:t>
            </a:r>
          </a:p>
          <a:p>
            <a:r>
              <a:rPr lang="cs-CZ" dirty="0" smtClean="0"/>
              <a:t>Slepecký psací stroj (100%) – jednoruční či obouruční </a:t>
            </a:r>
            <a:r>
              <a:rPr lang="cs-CZ" dirty="0" err="1" smtClean="0"/>
              <a:t>Pichtův</a:t>
            </a:r>
            <a:r>
              <a:rPr lang="cs-CZ" dirty="0" smtClean="0"/>
              <a:t> stroj(DYMO kleště na psaní Braillova písma)</a:t>
            </a:r>
          </a:p>
          <a:p>
            <a:r>
              <a:rPr lang="cs-CZ" sz="1200" dirty="0" smtClean="0"/>
              <a:t>(Z </a:t>
            </a:r>
            <a:r>
              <a:rPr lang="cs-CZ" sz="1200" dirty="0">
                <a:hlinkClick r:id="rId2"/>
              </a:rPr>
              <a:t>http://</a:t>
            </a:r>
            <a:r>
              <a:rPr lang="cs-CZ" sz="1200" dirty="0" smtClean="0">
                <a:hlinkClick r:id="rId2"/>
              </a:rPr>
              <a:t>is.braillnet.cz/pomucky_vypis.php?aid%5B%5D=1&amp;spe%5B%5D=2</a:t>
            </a:r>
            <a:r>
              <a:rPr lang="cs-CZ" sz="1200" dirty="0"/>
              <a:t>)</a:t>
            </a:r>
            <a:endParaRPr lang="cs-CZ" sz="12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49080"/>
            <a:ext cx="228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2295525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4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404664"/>
            <a:ext cx="8232576" cy="5721499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Magnetofon, diktafon (100%)</a:t>
            </a:r>
          </a:p>
          <a:p>
            <a:r>
              <a:rPr lang="cs-CZ" dirty="0"/>
              <a:t>Čtecí přístroj pro nevidomé s hlasovým výstupem (100%) - hmatový terminál (braillský zobrazovač), tzv. braillský řádek, braillský terminál (zobrazovač) s hlasovou </a:t>
            </a:r>
            <a:r>
              <a:rPr lang="cs-CZ" dirty="0" smtClean="0"/>
              <a:t>podporou</a:t>
            </a:r>
          </a:p>
          <a:p>
            <a:r>
              <a:rPr lang="cs-CZ" sz="1200" dirty="0" smtClean="0">
                <a:hlinkClick r:id="rId2"/>
              </a:rPr>
              <a:t>Z http</a:t>
            </a:r>
            <a:r>
              <a:rPr lang="cs-CZ" sz="1200" dirty="0">
                <a:hlinkClick r:id="rId2"/>
              </a:rPr>
              <a:t>://</a:t>
            </a:r>
            <a:r>
              <a:rPr lang="cs-CZ" sz="1200" dirty="0" smtClean="0">
                <a:hlinkClick r:id="rId2"/>
              </a:rPr>
              <a:t>www.brailleterminal.com/BrailleTerminalAndBrailleKeyboard.htm</a:t>
            </a:r>
            <a:endParaRPr lang="cs-CZ" sz="1200" dirty="0" smtClean="0"/>
          </a:p>
          <a:p>
            <a:r>
              <a:rPr lang="cs-CZ" sz="1400" dirty="0"/>
              <a:t>(</a:t>
            </a:r>
            <a:r>
              <a:rPr lang="cs-CZ" sz="1200" dirty="0"/>
              <a:t>z: </a:t>
            </a:r>
            <a:r>
              <a:rPr lang="cs-CZ" sz="1200" dirty="0">
                <a:hlinkClick r:id="rId3"/>
              </a:rPr>
              <a:t>http://eamos.pf.jcu.cz/</a:t>
            </a:r>
            <a:r>
              <a:rPr lang="cs-CZ" sz="1200" dirty="0" err="1">
                <a:hlinkClick r:id="rId3"/>
              </a:rPr>
              <a:t>amos</a:t>
            </a:r>
            <a:r>
              <a:rPr lang="cs-CZ" sz="1200" dirty="0">
                <a:hlinkClick r:id="rId3"/>
              </a:rPr>
              <a:t>/</a:t>
            </a:r>
            <a:r>
              <a:rPr lang="cs-CZ" sz="1200" dirty="0" err="1">
                <a:hlinkClick r:id="rId3"/>
              </a:rPr>
              <a:t>kis</a:t>
            </a:r>
            <a:r>
              <a:rPr lang="cs-CZ" sz="1200" dirty="0">
                <a:hlinkClick r:id="rId3"/>
              </a:rPr>
              <a:t>/</a:t>
            </a:r>
            <a:r>
              <a:rPr lang="cs-CZ" sz="1200" dirty="0" err="1">
                <a:hlinkClick r:id="rId3"/>
              </a:rPr>
              <a:t>externi</a:t>
            </a:r>
            <a:r>
              <a:rPr lang="cs-CZ" sz="1200" dirty="0">
                <a:hlinkClick r:id="rId3"/>
              </a:rPr>
              <a:t>/kis_845/zrak.htm</a:t>
            </a:r>
            <a:r>
              <a:rPr lang="cs-CZ" sz="1200" dirty="0"/>
              <a:t>)</a:t>
            </a:r>
          </a:p>
          <a:p>
            <a:endParaRPr lang="cs-CZ" sz="1200" dirty="0" smtClean="0"/>
          </a:p>
          <a:p>
            <a:endParaRPr lang="cs-CZ" sz="1200" dirty="0"/>
          </a:p>
          <a:p>
            <a:endParaRPr lang="cs-CZ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933056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528" y="3482638"/>
            <a:ext cx="3938587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7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Zástupný symbol pro obsah 2"/>
          <p:cNvSpPr>
            <a:spLocks noGrp="1"/>
          </p:cNvSpPr>
          <p:nvPr>
            <p:ph idx="4294967295"/>
          </p:nvPr>
        </p:nvSpPr>
        <p:spPr>
          <a:xfrm>
            <a:off x="539552" y="357188"/>
            <a:ext cx="8208912" cy="576897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Digitální čtecí přístroj pro nevidomé s hlasovým výstupem (100%) – upravené PC přečte černobílý text</a:t>
            </a:r>
          </a:p>
          <a:p>
            <a:r>
              <a:rPr lang="cs-CZ" dirty="0" smtClean="0"/>
              <a:t>Kamerová zvětšovací televizní lupa (100%) -přenáší obraz do PC </a:t>
            </a:r>
            <a:r>
              <a:rPr lang="cs-CZ" sz="1400" dirty="0" smtClean="0"/>
              <a:t>(</a:t>
            </a:r>
            <a:r>
              <a:rPr lang="cs-CZ" sz="1200" dirty="0" smtClean="0"/>
              <a:t>z: </a:t>
            </a:r>
            <a:r>
              <a:rPr lang="cs-CZ" sz="1200" dirty="0" smtClean="0">
                <a:hlinkClick r:id="rId2"/>
              </a:rPr>
              <a:t>http</a:t>
            </a:r>
            <a:r>
              <a:rPr lang="cs-CZ" sz="1200" dirty="0">
                <a:hlinkClick r:id="rId2"/>
              </a:rPr>
              <a:t>://</a:t>
            </a:r>
            <a:r>
              <a:rPr lang="cs-CZ" sz="1200" dirty="0" smtClean="0">
                <a:hlinkClick r:id="rId2"/>
              </a:rPr>
              <a:t>eamos.pf.jcu.cz/</a:t>
            </a:r>
            <a:r>
              <a:rPr lang="cs-CZ" sz="1200" dirty="0" err="1" smtClean="0">
                <a:hlinkClick r:id="rId2"/>
              </a:rPr>
              <a:t>amos</a:t>
            </a:r>
            <a:r>
              <a:rPr lang="cs-CZ" sz="1200" dirty="0" smtClean="0">
                <a:hlinkClick r:id="rId2"/>
              </a:rPr>
              <a:t>/</a:t>
            </a:r>
            <a:r>
              <a:rPr lang="cs-CZ" sz="1200" dirty="0" err="1" smtClean="0">
                <a:hlinkClick r:id="rId2"/>
              </a:rPr>
              <a:t>kis</a:t>
            </a:r>
            <a:r>
              <a:rPr lang="cs-CZ" sz="1200" dirty="0" smtClean="0">
                <a:hlinkClick r:id="rId2"/>
              </a:rPr>
              <a:t>/</a:t>
            </a:r>
            <a:r>
              <a:rPr lang="cs-CZ" sz="1200" dirty="0" err="1" smtClean="0">
                <a:hlinkClick r:id="rId2"/>
              </a:rPr>
              <a:t>externi</a:t>
            </a:r>
            <a:r>
              <a:rPr lang="cs-CZ" sz="1200" dirty="0" smtClean="0">
                <a:hlinkClick r:id="rId2"/>
              </a:rPr>
              <a:t>/kis_845/zrak.htm</a:t>
            </a:r>
            <a:r>
              <a:rPr lang="cs-CZ" sz="1200" dirty="0" smtClean="0"/>
              <a:t>)</a:t>
            </a:r>
          </a:p>
          <a:p>
            <a:endParaRPr lang="cs-CZ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662" y="2891463"/>
            <a:ext cx="7778750" cy="303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0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Televizní lupa Pris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357313"/>
            <a:ext cx="57150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cs-CZ" sz="1400" dirty="0"/>
              <a:t>(z: </a:t>
            </a:r>
            <a:r>
              <a:rPr lang="cs-CZ" sz="1400" dirty="0">
                <a:hlinkClick r:id="rId3"/>
              </a:rPr>
              <a:t>http://eamos.pf.jcu.cz/</a:t>
            </a:r>
            <a:r>
              <a:rPr lang="cs-CZ" sz="1400" dirty="0" err="1">
                <a:hlinkClick r:id="rId3"/>
              </a:rPr>
              <a:t>amos</a:t>
            </a:r>
            <a:r>
              <a:rPr lang="cs-CZ" sz="1400" dirty="0">
                <a:hlinkClick r:id="rId3"/>
              </a:rPr>
              <a:t>/</a:t>
            </a:r>
            <a:r>
              <a:rPr lang="cs-CZ" sz="1400" dirty="0" err="1">
                <a:hlinkClick r:id="rId3"/>
              </a:rPr>
              <a:t>kis</a:t>
            </a:r>
            <a:r>
              <a:rPr lang="cs-CZ" sz="1400" dirty="0">
                <a:hlinkClick r:id="rId3"/>
              </a:rPr>
              <a:t>/</a:t>
            </a:r>
            <a:r>
              <a:rPr lang="cs-CZ" sz="1400" dirty="0" err="1">
                <a:hlinkClick r:id="rId3"/>
              </a:rPr>
              <a:t>externi</a:t>
            </a:r>
            <a:r>
              <a:rPr lang="cs-CZ" sz="1400" dirty="0">
                <a:hlinkClick r:id="rId3"/>
              </a:rPr>
              <a:t>/kis_845/zrak.htm</a:t>
            </a:r>
            <a:r>
              <a:rPr lang="cs-CZ" sz="1400" dirty="0"/>
              <a:t>)</a:t>
            </a:r>
            <a:br>
              <a:rPr lang="cs-CZ" sz="1400" dirty="0"/>
            </a:br>
            <a:endParaRPr lang="cs-CZ" sz="1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5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Televizní lupa ClearView Spectr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60673"/>
            <a:ext cx="6191250" cy="55721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xtLst/>
        </p:spPr>
      </p:pic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cs-CZ" sz="1400" dirty="0"/>
              <a:t>(z: </a:t>
            </a:r>
            <a:r>
              <a:rPr lang="cs-CZ" sz="1400" dirty="0">
                <a:hlinkClick r:id="rId3"/>
              </a:rPr>
              <a:t>http://eamos.pf.jcu.cz/</a:t>
            </a:r>
            <a:r>
              <a:rPr lang="cs-CZ" sz="1400" dirty="0" err="1">
                <a:hlinkClick r:id="rId3"/>
              </a:rPr>
              <a:t>amos</a:t>
            </a:r>
            <a:r>
              <a:rPr lang="cs-CZ" sz="1400" dirty="0">
                <a:hlinkClick r:id="rId3"/>
              </a:rPr>
              <a:t>/</a:t>
            </a:r>
            <a:r>
              <a:rPr lang="cs-CZ" sz="1400" dirty="0" err="1">
                <a:hlinkClick r:id="rId3"/>
              </a:rPr>
              <a:t>kis</a:t>
            </a:r>
            <a:r>
              <a:rPr lang="cs-CZ" sz="1400" dirty="0">
                <a:hlinkClick r:id="rId3"/>
              </a:rPr>
              <a:t>/</a:t>
            </a:r>
            <a:r>
              <a:rPr lang="cs-CZ" sz="1400" dirty="0" err="1">
                <a:hlinkClick r:id="rId3"/>
              </a:rPr>
              <a:t>externi</a:t>
            </a:r>
            <a:r>
              <a:rPr lang="cs-CZ" sz="1400" dirty="0">
                <a:hlinkClick r:id="rId3"/>
              </a:rPr>
              <a:t>/kis_845/zrak.htm</a:t>
            </a:r>
            <a:r>
              <a:rPr lang="cs-CZ" sz="1400" dirty="0"/>
              <a:t>)</a:t>
            </a:r>
            <a:br>
              <a:rPr lang="cs-CZ" sz="1400" dirty="0"/>
            </a:br>
            <a:endParaRPr lang="cs-CZ" sz="1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6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428625"/>
            <a:ext cx="7762056" cy="569753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Programové vybavení pro digitální zpracování obrazu (100%) – umožňuje zpracovat obraz a práci s informacemi</a:t>
            </a:r>
          </a:p>
          <a:p>
            <a:r>
              <a:rPr lang="cs-CZ" dirty="0" smtClean="0"/>
              <a:t>Tiskárna reliéfních znaků (100%) – </a:t>
            </a:r>
            <a:r>
              <a:rPr lang="cs-CZ" dirty="0" err="1" smtClean="0"/>
              <a:t>např</a:t>
            </a:r>
            <a:r>
              <a:rPr lang="cs-CZ" dirty="0" smtClean="0"/>
              <a:t> braillská tiskárna</a:t>
            </a:r>
          </a:p>
          <a:p>
            <a:r>
              <a:rPr lang="cs-CZ" sz="1400" dirty="0" smtClean="0"/>
              <a:t>Z </a:t>
            </a:r>
            <a:r>
              <a:rPr lang="cs-CZ" sz="1400" dirty="0">
                <a:hlinkClick r:id="rId2"/>
              </a:rPr>
              <a:t>http://www.synapseadaptive.com/braille.htm</a:t>
            </a:r>
            <a:endParaRPr lang="cs-CZ" sz="1400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89040"/>
            <a:ext cx="2722612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717032"/>
            <a:ext cx="1714500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7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908720"/>
            <a:ext cx="7762056" cy="521744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Jehličková jednobarevná tiskárna (50%)- pro komunikaci s okolím (</a:t>
            </a:r>
            <a:r>
              <a:rPr lang="cs-CZ" dirty="0" err="1"/>
              <a:t>ingoustová</a:t>
            </a:r>
            <a:r>
              <a:rPr lang="cs-CZ" dirty="0"/>
              <a:t> či laserová tiskárna)</a:t>
            </a:r>
          </a:p>
          <a:p>
            <a:r>
              <a:rPr lang="cs-CZ" dirty="0"/>
              <a:t>Zařízení pro přenos digitálních dat (100%) – umožňuje využití emailu, faxu apod. zahrnuje několik rozdílných pomůcek.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1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Zástupný symbol pro obsah 2"/>
          <p:cNvSpPr>
            <a:spLocks noGrp="1"/>
          </p:cNvSpPr>
          <p:nvPr>
            <p:ph idx="4294967295"/>
          </p:nvPr>
        </p:nvSpPr>
        <p:spPr>
          <a:xfrm>
            <a:off x="395536" y="428625"/>
            <a:ext cx="7834064" cy="5697538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Slepecké hodinky a budíky s hlasovým nebo hmatovým výstupem (50%) (stopky, minutka)</a:t>
            </a:r>
          </a:p>
          <a:p>
            <a:r>
              <a:rPr lang="cs-CZ" sz="1400" dirty="0" smtClean="0">
                <a:hlinkClick r:id="rId2"/>
              </a:rPr>
              <a:t>Z: http</a:t>
            </a:r>
            <a:r>
              <a:rPr lang="cs-CZ" sz="1400" dirty="0">
                <a:hlinkClick r:id="rId2"/>
              </a:rPr>
              <a:t>://krajane.czu.cz/geografie-nab/doku.php?id=vsedni_dny_ocima_nevidomeho</a:t>
            </a:r>
            <a:endParaRPr lang="cs-CZ" sz="1400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3024336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83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83568" y="836712"/>
            <a:ext cx="7546032" cy="5289451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Měřící </a:t>
            </a:r>
            <a:r>
              <a:rPr lang="cs-CZ" dirty="0"/>
              <a:t>přístroje pro domácnost s hlasovým či hmatovým výstupem (50%) – teploměr, tonometr, kuchyňské váhy, metr, kompas, přístroje pro měření elektrických veličin, osobní váha (dle toho co využívá doma či profesně) </a:t>
            </a:r>
          </a:p>
          <a:p>
            <a:r>
              <a:rPr lang="cs-CZ" dirty="0"/>
              <a:t>Indikátor barev pro nevidomé (100%) </a:t>
            </a:r>
            <a:r>
              <a:rPr lang="cs-CZ" dirty="0" smtClean="0"/>
              <a:t> </a:t>
            </a:r>
            <a:r>
              <a:rPr lang="cs-CZ" sz="1400" dirty="0">
                <a:hlinkClick r:id="rId2"/>
              </a:rPr>
              <a:t>Z: http://krajane.czu.cz/geografie-nab/doku.php?id=vsedni_dny_ocima_nevidomeho</a:t>
            </a:r>
            <a:endParaRPr lang="cs-CZ" sz="1400" dirty="0"/>
          </a:p>
          <a:p>
            <a:endParaRPr lang="cs-CZ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085184"/>
            <a:ext cx="2295525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15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Zástupný symbol pro obsah 2"/>
          <p:cNvSpPr>
            <a:spLocks noGrp="1"/>
          </p:cNvSpPr>
          <p:nvPr>
            <p:ph idx="4294967295"/>
          </p:nvPr>
        </p:nvSpPr>
        <p:spPr>
          <a:xfrm>
            <a:off x="899592" y="857250"/>
            <a:ext cx="7330008" cy="52689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Elektronický zápisník pro nevidomé s hlasovým či hmatovým výstupem (100%)– umožňuje zapisovat informace, zpracovávat texty a tisknout je – pozn. Podobný jako notebook</a:t>
            </a:r>
          </a:p>
          <a:p>
            <a:r>
              <a:rPr lang="cs-CZ" sz="1400" dirty="0" smtClean="0">
                <a:hlinkClick r:id="rId2"/>
              </a:rPr>
              <a:t>Z: http</a:t>
            </a:r>
            <a:r>
              <a:rPr lang="cs-CZ" sz="1400" dirty="0">
                <a:hlinkClick r:id="rId2"/>
              </a:rPr>
              <a:t>://eamos.pf.jcu.cz/amos/kis/externi/kis_845/zrak.htm</a:t>
            </a:r>
            <a:endParaRPr lang="cs-CZ" sz="1400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45024"/>
            <a:ext cx="4024313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6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23528" y="1124744"/>
            <a:ext cx="7906072" cy="5001419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Elektronická </a:t>
            </a:r>
            <a:r>
              <a:rPr lang="cs-CZ" dirty="0"/>
              <a:t>komunikační pomůcka pro hluchoslepé (100%) – speciální PC s dvojí klávesnicí a dvojím displejem – vizuální a reliéfní</a:t>
            </a:r>
          </a:p>
          <a:p>
            <a:r>
              <a:rPr lang="cs-CZ" dirty="0"/>
              <a:t>Kalkulačka s hlasovým výstupem (100%)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05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Zástupný symbol pro obsah 2"/>
          <p:cNvSpPr>
            <a:spLocks noGrp="1"/>
          </p:cNvSpPr>
          <p:nvPr>
            <p:ph idx="4294967295"/>
          </p:nvPr>
        </p:nvSpPr>
        <p:spPr>
          <a:xfrm>
            <a:off x="0" y="857250"/>
            <a:ext cx="8229600" cy="526891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Elektronická orientační pomůcka pro nevidomé a hluchoslepé (100%) – slepecký sonar (detekce překážek), zvukové a hlasové orientační pomůcky, dálkové ovládání ke zvukovým a hlasovým orientačním majákům (mobilní telefon)</a:t>
            </a:r>
          </a:p>
          <a:p>
            <a:r>
              <a:rPr lang="cs-CZ" dirty="0" smtClean="0"/>
              <a:t>Dvoukolo (50%) – tandem či spřažené kolo (rotoped) 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57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Zdroje (neuvedené přímo v textu):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cs-CZ" u="sng" dirty="0" smtClean="0">
              <a:hlinkClick r:id="rId2"/>
            </a:endParaRPr>
          </a:p>
          <a:p>
            <a:r>
              <a:rPr lang="cs-CZ" dirty="0" smtClean="0">
                <a:hlinkClick r:id="rId2"/>
              </a:rPr>
              <a:t>www.heplnet.cz</a:t>
            </a:r>
            <a:endParaRPr lang="cs-CZ" dirty="0" smtClean="0"/>
          </a:p>
          <a:p>
            <a:r>
              <a:rPr lang="cs-CZ" dirty="0">
                <a:hlinkClick r:id="rId3"/>
              </a:rPr>
              <a:t>http://</a:t>
            </a:r>
            <a:r>
              <a:rPr lang="cs-CZ" dirty="0" smtClean="0">
                <a:hlinkClick r:id="rId3"/>
              </a:rPr>
              <a:t>bariery.xf.cz/rada2.htm</a:t>
            </a:r>
            <a:endParaRPr lang="cs-CZ" dirty="0" smtClean="0"/>
          </a:p>
          <a:p>
            <a:r>
              <a:rPr lang="cs-CZ" dirty="0" smtClean="0">
                <a:hlinkClick r:id="rId4"/>
              </a:rPr>
              <a:t>www.dobromysl.cz</a:t>
            </a:r>
            <a:endParaRPr lang="cs-CZ" dirty="0" smtClean="0"/>
          </a:p>
          <a:p>
            <a:r>
              <a:rPr lang="cs-CZ" smtClean="0">
                <a:hlinkClick r:id="rId5"/>
              </a:rPr>
              <a:t>www.dma.cz</a:t>
            </a:r>
            <a:endParaRPr lang="cs-CZ" smtClean="0"/>
          </a:p>
          <a:p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1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1162</Words>
  <Application>Microsoft Office PowerPoint</Application>
  <PresentationFormat>Předvádění na obrazovce (4:3)</PresentationFormat>
  <Paragraphs>106</Paragraphs>
  <Slides>34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35" baseType="lpstr">
      <vt:lpstr>Motiv systému Office</vt:lpstr>
      <vt:lpstr>Kompenzační pomůcky pro OZP</vt:lpstr>
      <vt:lpstr>Kompenzační pomůcky pro OZP</vt:lpstr>
      <vt:lpstr>Postup při získávání pomůcek hrazených zdr. pojišťovnou</vt:lpstr>
      <vt:lpstr>RHB a kompenzační pomůcky pro tělesně postižené </vt:lpstr>
      <vt:lpstr>Zvedáky do vany (http://www.dmapraha.cz/katalog/katalog/0/455)</vt:lpstr>
      <vt:lpstr>Elektrický zvedák (http://www.ortoservis.cz/pages/vanovy_zvedak/vanovy_zvedak.php)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RHB a kompenzační pomůcky pro sluchově postižené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RHB a kompenzační pomůcky pro zrakově postižené</vt:lpstr>
      <vt:lpstr>Prezentace aplikace PowerPoint</vt:lpstr>
      <vt:lpstr>Prezentace aplikace PowerPoint</vt:lpstr>
      <vt:lpstr>(z: http://eamos.pf.jcu.cz/amos/kis/externi/kis_845/zrak.htm) </vt:lpstr>
      <vt:lpstr>(z: http://eamos.pf.jcu.cz/amos/kis/externi/kis_845/zrak.htm)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Zdroje (neuvedené přímo v textu):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Kompenzační pomůcky pro OZP</dc:title>
  <dc:creator>Truncova</dc:creator>
  <cp:lastModifiedBy>Truncova</cp:lastModifiedBy>
  <cp:revision>13</cp:revision>
  <dcterms:created xsi:type="dcterms:W3CDTF">2011-10-11T01:02:06Z</dcterms:created>
  <dcterms:modified xsi:type="dcterms:W3CDTF">2012-06-09T19:33:40Z</dcterms:modified>
</cp:coreProperties>
</file>