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FA27D93-65E5-4BA5-86CC-18866690E8FB}" type="doc">
      <dgm:prSet loTypeId="urn:microsoft.com/office/officeart/2005/8/layout/radial1" loCatId="relationship" qsTypeId="urn:microsoft.com/office/officeart/2005/8/quickstyle/simple1" qsCatId="simple" csTypeId="urn:microsoft.com/office/officeart/2005/8/colors/accent1_2" csCatId="accent1" phldr="1"/>
      <dgm:spPr/>
    </dgm:pt>
    <dgm:pt modelId="{8D6C6783-67E5-44AC-A5B6-A6AD739853A9}">
      <dgm:prSet/>
      <dgm:spPr>
        <a:solidFill>
          <a:srgbClr val="FF0000"/>
        </a:solidFill>
      </dgm:spPr>
      <dgm:t>
        <a:bodyPr/>
        <a:lstStyle/>
        <a:p>
          <a:pPr marL="0" marR="0" lvl="0" indent="0" algn="l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cs-CZ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Times New Roman" pitchFamily="18" charset="0"/>
            </a:rPr>
            <a:t>     </a:t>
          </a:r>
          <a:endParaRPr kumimoji="0" lang="cs-CZ" b="0" i="0" u="none" strike="noStrike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endParaRPr>
        </a:p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cs-CZ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Times New Roman" pitchFamily="18" charset="0"/>
            </a:rPr>
            <a:t>SOCIÁLNÍ</a:t>
          </a:r>
          <a:endParaRPr kumimoji="0" lang="cs-CZ" b="0" i="0" u="none" strike="noStrike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endParaRPr>
        </a:p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cs-CZ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Times New Roman" pitchFamily="18" charset="0"/>
            </a:rPr>
            <a:t>PÉČE</a:t>
          </a:r>
          <a:endParaRPr kumimoji="0" lang="cs-CZ" b="0" i="0" u="none" strike="noStrike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endParaRPr>
        </a:p>
      </dgm:t>
    </dgm:pt>
    <dgm:pt modelId="{A5F29D62-090D-49C6-ACB1-937CE626D030}" type="parTrans" cxnId="{78474D88-4F53-411E-8F90-14521184983A}">
      <dgm:prSet/>
      <dgm:spPr/>
      <dgm:t>
        <a:bodyPr/>
        <a:lstStyle/>
        <a:p>
          <a:endParaRPr lang="cs-CZ"/>
        </a:p>
      </dgm:t>
    </dgm:pt>
    <dgm:pt modelId="{20FE50EC-AE0F-4E1B-B2C1-E9231E7940B3}" type="sibTrans" cxnId="{78474D88-4F53-411E-8F90-14521184983A}">
      <dgm:prSet/>
      <dgm:spPr/>
      <dgm:t>
        <a:bodyPr/>
        <a:lstStyle/>
        <a:p>
          <a:endParaRPr lang="cs-CZ"/>
        </a:p>
      </dgm:t>
    </dgm:pt>
    <dgm:pt modelId="{6ECDB611-C5E2-48EC-AF03-2410056E8650}">
      <dgm:prSet/>
      <dgm:spPr>
        <a:solidFill>
          <a:srgbClr val="92D050"/>
        </a:solidFill>
      </dgm:spPr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cs-CZ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Times New Roman" pitchFamily="18" charset="0"/>
            </a:rPr>
            <a:t>SOCIÁLNÍ POLITIKA</a:t>
          </a:r>
          <a:endParaRPr kumimoji="0" lang="cs-CZ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endParaRPr>
        </a:p>
      </dgm:t>
    </dgm:pt>
    <dgm:pt modelId="{FCE25B28-EAFC-4A54-9D13-30D6610BCC05}" type="parTrans" cxnId="{EF166CF2-785D-421D-A282-FE2FBAE11E41}">
      <dgm:prSet/>
      <dgm:spPr/>
      <dgm:t>
        <a:bodyPr/>
        <a:lstStyle/>
        <a:p>
          <a:endParaRPr lang="cs-CZ"/>
        </a:p>
      </dgm:t>
    </dgm:pt>
    <dgm:pt modelId="{A1B27805-8EAF-4874-8E01-B45443A68801}" type="sibTrans" cxnId="{EF166CF2-785D-421D-A282-FE2FBAE11E41}">
      <dgm:prSet/>
      <dgm:spPr/>
      <dgm:t>
        <a:bodyPr/>
        <a:lstStyle/>
        <a:p>
          <a:endParaRPr lang="cs-CZ"/>
        </a:p>
      </dgm:t>
    </dgm:pt>
    <dgm:pt modelId="{5B0094B3-94F4-4A1C-BC0B-5AE21F9010E4}">
      <dgm:prSet/>
      <dgm:spPr>
        <a:solidFill>
          <a:srgbClr val="00B0F0"/>
        </a:solidFill>
      </dgm:spPr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cs-CZ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Times New Roman" pitchFamily="18" charset="0"/>
            </a:rPr>
            <a:t>PSYCHOLOGIE</a:t>
          </a:r>
          <a:endParaRPr kumimoji="0" lang="cs-CZ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endParaRPr>
        </a:p>
      </dgm:t>
    </dgm:pt>
    <dgm:pt modelId="{83BAA929-2BE4-4476-A2AD-68AD8507C0F9}" type="parTrans" cxnId="{DE3FD51C-6546-40C0-AF96-16B43433F7DB}">
      <dgm:prSet/>
      <dgm:spPr/>
      <dgm:t>
        <a:bodyPr/>
        <a:lstStyle/>
        <a:p>
          <a:endParaRPr lang="cs-CZ"/>
        </a:p>
      </dgm:t>
    </dgm:pt>
    <dgm:pt modelId="{BC03EDB3-4770-43F2-B909-068ECEF1F6F0}" type="sibTrans" cxnId="{DE3FD51C-6546-40C0-AF96-16B43433F7DB}">
      <dgm:prSet/>
      <dgm:spPr/>
      <dgm:t>
        <a:bodyPr/>
        <a:lstStyle/>
        <a:p>
          <a:endParaRPr lang="cs-CZ"/>
        </a:p>
      </dgm:t>
    </dgm:pt>
    <dgm:pt modelId="{C5BE652E-1C45-4AD9-B1EE-3F786CC50709}">
      <dgm:prSet/>
      <dgm:spPr>
        <a:solidFill>
          <a:srgbClr val="7030A0"/>
        </a:solidFill>
      </dgm:spPr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cs-CZ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Times New Roman" pitchFamily="18" charset="0"/>
            </a:rPr>
            <a:t>MULTIKULTURNÍ VÝCHOVA</a:t>
          </a:r>
          <a:endParaRPr kumimoji="0" lang="cs-CZ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endParaRPr>
        </a:p>
      </dgm:t>
    </dgm:pt>
    <dgm:pt modelId="{9CFDF659-99B8-416A-AD09-BB8AF5A7453A}" type="parTrans" cxnId="{EE313957-65C3-43F6-B447-8FB1644E0BBF}">
      <dgm:prSet/>
      <dgm:spPr/>
      <dgm:t>
        <a:bodyPr/>
        <a:lstStyle/>
        <a:p>
          <a:endParaRPr lang="cs-CZ"/>
        </a:p>
      </dgm:t>
    </dgm:pt>
    <dgm:pt modelId="{01750A52-15D0-41BF-BAFF-E51BB483D6EA}" type="sibTrans" cxnId="{EE313957-65C3-43F6-B447-8FB1644E0BBF}">
      <dgm:prSet/>
      <dgm:spPr/>
      <dgm:t>
        <a:bodyPr/>
        <a:lstStyle/>
        <a:p>
          <a:endParaRPr lang="cs-CZ"/>
        </a:p>
      </dgm:t>
    </dgm:pt>
    <dgm:pt modelId="{7DF0D924-19C6-4014-8A01-DEF5BD884355}">
      <dgm:prSet/>
      <dgm:spPr>
        <a:solidFill>
          <a:srgbClr val="FFFF00"/>
        </a:solidFill>
      </dgm:spPr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cs-CZ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Times New Roman" pitchFamily="18" charset="0"/>
            </a:rPr>
            <a:t>SOCIÁLNÍ PEDAGOGIKA</a:t>
          </a:r>
          <a:endParaRPr kumimoji="0" lang="cs-CZ" b="0" i="0" u="none" strike="noStrike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endParaRPr>
        </a:p>
      </dgm:t>
    </dgm:pt>
    <dgm:pt modelId="{D64F8ECF-9CEF-4B81-BC27-6C93D64C2267}" type="parTrans" cxnId="{829AFC6F-383F-4CA8-8E6B-C721285BC893}">
      <dgm:prSet/>
      <dgm:spPr/>
      <dgm:t>
        <a:bodyPr/>
        <a:lstStyle/>
        <a:p>
          <a:endParaRPr lang="cs-CZ"/>
        </a:p>
      </dgm:t>
    </dgm:pt>
    <dgm:pt modelId="{06B072E5-DA79-448B-91FB-B1B25F463D2C}" type="sibTrans" cxnId="{829AFC6F-383F-4CA8-8E6B-C721285BC893}">
      <dgm:prSet/>
      <dgm:spPr/>
      <dgm:t>
        <a:bodyPr/>
        <a:lstStyle/>
        <a:p>
          <a:endParaRPr lang="cs-CZ"/>
        </a:p>
      </dgm:t>
    </dgm:pt>
    <dgm:pt modelId="{185E0250-CE8F-4DA2-89D9-3CC985915329}">
      <dgm:prSet/>
      <dgm:spPr>
        <a:solidFill>
          <a:schemeClr val="accent6">
            <a:lumMod val="75000"/>
          </a:schemeClr>
        </a:solidFill>
      </dgm:spPr>
      <dgm:t>
        <a:bodyPr/>
        <a:lstStyle/>
        <a:p>
          <a:pPr marL="0" marR="0" lvl="0" indent="0" algn="l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cs-CZ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Times New Roman" pitchFamily="18" charset="0"/>
            </a:rPr>
            <a:t>        </a:t>
          </a:r>
          <a:endParaRPr kumimoji="0" lang="cs-CZ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endParaRPr>
        </a:p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cs-CZ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Times New Roman" pitchFamily="18" charset="0"/>
            </a:rPr>
            <a:t>SPECIÁLNÍ PEDAGOGIKA</a:t>
          </a:r>
          <a:endParaRPr kumimoji="0" lang="cs-CZ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endParaRPr>
        </a:p>
      </dgm:t>
    </dgm:pt>
    <dgm:pt modelId="{07CA6D8D-281E-48B9-830C-F59FD27FBA5E}" type="parTrans" cxnId="{FE083D94-72C5-47C0-839A-93E78C77853A}">
      <dgm:prSet/>
      <dgm:spPr/>
      <dgm:t>
        <a:bodyPr/>
        <a:lstStyle/>
        <a:p>
          <a:endParaRPr lang="cs-CZ"/>
        </a:p>
      </dgm:t>
    </dgm:pt>
    <dgm:pt modelId="{A73BC760-113E-4BC7-878B-2B15D50E9DF5}" type="sibTrans" cxnId="{FE083D94-72C5-47C0-839A-93E78C77853A}">
      <dgm:prSet/>
      <dgm:spPr/>
      <dgm:t>
        <a:bodyPr/>
        <a:lstStyle/>
        <a:p>
          <a:endParaRPr lang="cs-CZ"/>
        </a:p>
      </dgm:t>
    </dgm:pt>
    <dgm:pt modelId="{C5263D48-6AB8-4442-99EC-DFD5C483BBB8}" type="pres">
      <dgm:prSet presAssocID="{1FA27D93-65E5-4BA5-86CC-18866690E8FB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98DAD8F5-5E52-4BEF-A7CC-E164AEAB0A0A}" type="pres">
      <dgm:prSet presAssocID="{8D6C6783-67E5-44AC-A5B6-A6AD739853A9}" presName="centerShape" presStyleLbl="node0" presStyleIdx="0" presStyleCnt="1"/>
      <dgm:spPr/>
      <dgm:t>
        <a:bodyPr/>
        <a:lstStyle/>
        <a:p>
          <a:endParaRPr lang="cs-CZ"/>
        </a:p>
      </dgm:t>
    </dgm:pt>
    <dgm:pt modelId="{F12AA0DF-C488-4D26-9011-8B7B33854ECE}" type="pres">
      <dgm:prSet presAssocID="{FCE25B28-EAFC-4A54-9D13-30D6610BCC05}" presName="Name9" presStyleLbl="parChTrans1D2" presStyleIdx="0" presStyleCnt="5"/>
      <dgm:spPr/>
      <dgm:t>
        <a:bodyPr/>
        <a:lstStyle/>
        <a:p>
          <a:endParaRPr lang="cs-CZ"/>
        </a:p>
      </dgm:t>
    </dgm:pt>
    <dgm:pt modelId="{9DA5DFEC-2FEE-4753-B6F6-C2FBA9ADDE04}" type="pres">
      <dgm:prSet presAssocID="{FCE25B28-EAFC-4A54-9D13-30D6610BCC05}" presName="connTx" presStyleLbl="parChTrans1D2" presStyleIdx="0" presStyleCnt="5"/>
      <dgm:spPr/>
      <dgm:t>
        <a:bodyPr/>
        <a:lstStyle/>
        <a:p>
          <a:endParaRPr lang="cs-CZ"/>
        </a:p>
      </dgm:t>
    </dgm:pt>
    <dgm:pt modelId="{74B75297-A5F7-41A2-80F5-8C7E6D4BE799}" type="pres">
      <dgm:prSet presAssocID="{6ECDB611-C5E2-48EC-AF03-2410056E8650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7DBE8E36-7241-4552-A93E-8B1E4461BA8A}" type="pres">
      <dgm:prSet presAssocID="{83BAA929-2BE4-4476-A2AD-68AD8507C0F9}" presName="Name9" presStyleLbl="parChTrans1D2" presStyleIdx="1" presStyleCnt="5"/>
      <dgm:spPr/>
      <dgm:t>
        <a:bodyPr/>
        <a:lstStyle/>
        <a:p>
          <a:endParaRPr lang="cs-CZ"/>
        </a:p>
      </dgm:t>
    </dgm:pt>
    <dgm:pt modelId="{E58DAB70-9147-4899-8DAF-C0BA161EDF41}" type="pres">
      <dgm:prSet presAssocID="{83BAA929-2BE4-4476-A2AD-68AD8507C0F9}" presName="connTx" presStyleLbl="parChTrans1D2" presStyleIdx="1" presStyleCnt="5"/>
      <dgm:spPr/>
      <dgm:t>
        <a:bodyPr/>
        <a:lstStyle/>
        <a:p>
          <a:endParaRPr lang="cs-CZ"/>
        </a:p>
      </dgm:t>
    </dgm:pt>
    <dgm:pt modelId="{DC416EB5-7E43-4334-BABD-C04FE127A13C}" type="pres">
      <dgm:prSet presAssocID="{5B0094B3-94F4-4A1C-BC0B-5AE21F9010E4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DD276461-EA3E-483B-886E-0FB1AEE4230F}" type="pres">
      <dgm:prSet presAssocID="{9CFDF659-99B8-416A-AD09-BB8AF5A7453A}" presName="Name9" presStyleLbl="parChTrans1D2" presStyleIdx="2" presStyleCnt="5"/>
      <dgm:spPr/>
      <dgm:t>
        <a:bodyPr/>
        <a:lstStyle/>
        <a:p>
          <a:endParaRPr lang="cs-CZ"/>
        </a:p>
      </dgm:t>
    </dgm:pt>
    <dgm:pt modelId="{BB297DB2-7742-4374-8675-88AC8949BB42}" type="pres">
      <dgm:prSet presAssocID="{9CFDF659-99B8-416A-AD09-BB8AF5A7453A}" presName="connTx" presStyleLbl="parChTrans1D2" presStyleIdx="2" presStyleCnt="5"/>
      <dgm:spPr/>
      <dgm:t>
        <a:bodyPr/>
        <a:lstStyle/>
        <a:p>
          <a:endParaRPr lang="cs-CZ"/>
        </a:p>
      </dgm:t>
    </dgm:pt>
    <dgm:pt modelId="{68F34161-31D2-42AB-87EC-3DF851B90C4A}" type="pres">
      <dgm:prSet presAssocID="{C5BE652E-1C45-4AD9-B1EE-3F786CC50709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E0BC18B2-8EF1-4948-882E-2D676F734307}" type="pres">
      <dgm:prSet presAssocID="{D64F8ECF-9CEF-4B81-BC27-6C93D64C2267}" presName="Name9" presStyleLbl="parChTrans1D2" presStyleIdx="3" presStyleCnt="5"/>
      <dgm:spPr/>
      <dgm:t>
        <a:bodyPr/>
        <a:lstStyle/>
        <a:p>
          <a:endParaRPr lang="cs-CZ"/>
        </a:p>
      </dgm:t>
    </dgm:pt>
    <dgm:pt modelId="{3DD11409-8F21-4650-9173-2691236E1481}" type="pres">
      <dgm:prSet presAssocID="{D64F8ECF-9CEF-4B81-BC27-6C93D64C2267}" presName="connTx" presStyleLbl="parChTrans1D2" presStyleIdx="3" presStyleCnt="5"/>
      <dgm:spPr/>
      <dgm:t>
        <a:bodyPr/>
        <a:lstStyle/>
        <a:p>
          <a:endParaRPr lang="cs-CZ"/>
        </a:p>
      </dgm:t>
    </dgm:pt>
    <dgm:pt modelId="{BAC72D5E-23A6-461E-B7F0-4A7CBDF2454B}" type="pres">
      <dgm:prSet presAssocID="{7DF0D924-19C6-4014-8A01-DEF5BD884355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3896F81F-6F77-46ED-A8A4-614AAE197AF4}" type="pres">
      <dgm:prSet presAssocID="{07CA6D8D-281E-48B9-830C-F59FD27FBA5E}" presName="Name9" presStyleLbl="parChTrans1D2" presStyleIdx="4" presStyleCnt="5"/>
      <dgm:spPr/>
      <dgm:t>
        <a:bodyPr/>
        <a:lstStyle/>
        <a:p>
          <a:endParaRPr lang="cs-CZ"/>
        </a:p>
      </dgm:t>
    </dgm:pt>
    <dgm:pt modelId="{D4A56D8C-92BF-41AC-B05A-FF32F0E04981}" type="pres">
      <dgm:prSet presAssocID="{07CA6D8D-281E-48B9-830C-F59FD27FBA5E}" presName="connTx" presStyleLbl="parChTrans1D2" presStyleIdx="4" presStyleCnt="5"/>
      <dgm:spPr/>
      <dgm:t>
        <a:bodyPr/>
        <a:lstStyle/>
        <a:p>
          <a:endParaRPr lang="cs-CZ"/>
        </a:p>
      </dgm:t>
    </dgm:pt>
    <dgm:pt modelId="{8DB863D6-33BB-4B35-B0A1-38714DA42617}" type="pres">
      <dgm:prSet presAssocID="{185E0250-CE8F-4DA2-89D9-3CC985915329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</dgm:ptLst>
  <dgm:cxnLst>
    <dgm:cxn modelId="{829AFC6F-383F-4CA8-8E6B-C721285BC893}" srcId="{8D6C6783-67E5-44AC-A5B6-A6AD739853A9}" destId="{7DF0D924-19C6-4014-8A01-DEF5BD884355}" srcOrd="3" destOrd="0" parTransId="{D64F8ECF-9CEF-4B81-BC27-6C93D64C2267}" sibTransId="{06B072E5-DA79-448B-91FB-B1B25F463D2C}"/>
    <dgm:cxn modelId="{90F37E03-72DA-40E3-9C03-B0876DFA6A96}" type="presOf" srcId="{7DF0D924-19C6-4014-8A01-DEF5BD884355}" destId="{BAC72D5E-23A6-461E-B7F0-4A7CBDF2454B}" srcOrd="0" destOrd="0" presId="urn:microsoft.com/office/officeart/2005/8/layout/radial1"/>
    <dgm:cxn modelId="{F38BCE28-DD2E-4B16-AE50-79E734351F90}" type="presOf" srcId="{1FA27D93-65E5-4BA5-86CC-18866690E8FB}" destId="{C5263D48-6AB8-4442-99EC-DFD5C483BBB8}" srcOrd="0" destOrd="0" presId="urn:microsoft.com/office/officeart/2005/8/layout/radial1"/>
    <dgm:cxn modelId="{ACAED146-B684-4C47-91A6-C620539F65F8}" type="presOf" srcId="{185E0250-CE8F-4DA2-89D9-3CC985915329}" destId="{8DB863D6-33BB-4B35-B0A1-38714DA42617}" srcOrd="0" destOrd="0" presId="urn:microsoft.com/office/officeart/2005/8/layout/radial1"/>
    <dgm:cxn modelId="{FE083D94-72C5-47C0-839A-93E78C77853A}" srcId="{8D6C6783-67E5-44AC-A5B6-A6AD739853A9}" destId="{185E0250-CE8F-4DA2-89D9-3CC985915329}" srcOrd="4" destOrd="0" parTransId="{07CA6D8D-281E-48B9-830C-F59FD27FBA5E}" sibTransId="{A73BC760-113E-4BC7-878B-2B15D50E9DF5}"/>
    <dgm:cxn modelId="{6A78A9ED-33AC-4A8C-8C31-0558ECAFBADB}" type="presOf" srcId="{83BAA929-2BE4-4476-A2AD-68AD8507C0F9}" destId="{7DBE8E36-7241-4552-A93E-8B1E4461BA8A}" srcOrd="0" destOrd="0" presId="urn:microsoft.com/office/officeart/2005/8/layout/radial1"/>
    <dgm:cxn modelId="{EF166CF2-785D-421D-A282-FE2FBAE11E41}" srcId="{8D6C6783-67E5-44AC-A5B6-A6AD739853A9}" destId="{6ECDB611-C5E2-48EC-AF03-2410056E8650}" srcOrd="0" destOrd="0" parTransId="{FCE25B28-EAFC-4A54-9D13-30D6610BCC05}" sibTransId="{A1B27805-8EAF-4874-8E01-B45443A68801}"/>
    <dgm:cxn modelId="{9B68D232-E553-4DCE-930F-6C05E42AB8F1}" type="presOf" srcId="{6ECDB611-C5E2-48EC-AF03-2410056E8650}" destId="{74B75297-A5F7-41A2-80F5-8C7E6D4BE799}" srcOrd="0" destOrd="0" presId="urn:microsoft.com/office/officeart/2005/8/layout/radial1"/>
    <dgm:cxn modelId="{AB44C11E-71EE-4898-BEE0-C0E1D37E95B8}" type="presOf" srcId="{07CA6D8D-281E-48B9-830C-F59FD27FBA5E}" destId="{D4A56D8C-92BF-41AC-B05A-FF32F0E04981}" srcOrd="1" destOrd="0" presId="urn:microsoft.com/office/officeart/2005/8/layout/radial1"/>
    <dgm:cxn modelId="{548F8827-920F-423A-AF9E-D496EFA19130}" type="presOf" srcId="{5B0094B3-94F4-4A1C-BC0B-5AE21F9010E4}" destId="{DC416EB5-7E43-4334-BABD-C04FE127A13C}" srcOrd="0" destOrd="0" presId="urn:microsoft.com/office/officeart/2005/8/layout/radial1"/>
    <dgm:cxn modelId="{4502D0F1-E11E-4B24-B3F3-8A9076AC8C2B}" type="presOf" srcId="{9CFDF659-99B8-416A-AD09-BB8AF5A7453A}" destId="{DD276461-EA3E-483B-886E-0FB1AEE4230F}" srcOrd="0" destOrd="0" presId="urn:microsoft.com/office/officeart/2005/8/layout/radial1"/>
    <dgm:cxn modelId="{1E71F475-F549-4189-96E6-0D2EB0141B36}" type="presOf" srcId="{D64F8ECF-9CEF-4B81-BC27-6C93D64C2267}" destId="{E0BC18B2-8EF1-4948-882E-2D676F734307}" srcOrd="0" destOrd="0" presId="urn:microsoft.com/office/officeart/2005/8/layout/radial1"/>
    <dgm:cxn modelId="{DE3FD51C-6546-40C0-AF96-16B43433F7DB}" srcId="{8D6C6783-67E5-44AC-A5B6-A6AD739853A9}" destId="{5B0094B3-94F4-4A1C-BC0B-5AE21F9010E4}" srcOrd="1" destOrd="0" parTransId="{83BAA929-2BE4-4476-A2AD-68AD8507C0F9}" sibTransId="{BC03EDB3-4770-43F2-B909-068ECEF1F6F0}"/>
    <dgm:cxn modelId="{C92C81F1-414E-45CE-BAED-B5255FC948F6}" type="presOf" srcId="{FCE25B28-EAFC-4A54-9D13-30D6610BCC05}" destId="{9DA5DFEC-2FEE-4753-B6F6-C2FBA9ADDE04}" srcOrd="1" destOrd="0" presId="urn:microsoft.com/office/officeart/2005/8/layout/radial1"/>
    <dgm:cxn modelId="{87337586-0F9D-4DDC-9686-9EFDD5D3D46E}" type="presOf" srcId="{83BAA929-2BE4-4476-A2AD-68AD8507C0F9}" destId="{E58DAB70-9147-4899-8DAF-C0BA161EDF41}" srcOrd="1" destOrd="0" presId="urn:microsoft.com/office/officeart/2005/8/layout/radial1"/>
    <dgm:cxn modelId="{31C478F9-8B2A-4A3E-964D-D15D9CD0F82A}" type="presOf" srcId="{07CA6D8D-281E-48B9-830C-F59FD27FBA5E}" destId="{3896F81F-6F77-46ED-A8A4-614AAE197AF4}" srcOrd="0" destOrd="0" presId="urn:microsoft.com/office/officeart/2005/8/layout/radial1"/>
    <dgm:cxn modelId="{FCA66017-D374-4EFC-8005-6C8F334E112E}" type="presOf" srcId="{C5BE652E-1C45-4AD9-B1EE-3F786CC50709}" destId="{68F34161-31D2-42AB-87EC-3DF851B90C4A}" srcOrd="0" destOrd="0" presId="urn:microsoft.com/office/officeart/2005/8/layout/radial1"/>
    <dgm:cxn modelId="{EE313957-65C3-43F6-B447-8FB1644E0BBF}" srcId="{8D6C6783-67E5-44AC-A5B6-A6AD739853A9}" destId="{C5BE652E-1C45-4AD9-B1EE-3F786CC50709}" srcOrd="2" destOrd="0" parTransId="{9CFDF659-99B8-416A-AD09-BB8AF5A7453A}" sibTransId="{01750A52-15D0-41BF-BAFF-E51BB483D6EA}"/>
    <dgm:cxn modelId="{A821FDF2-1BFE-4F86-8012-1D093EE6B4B7}" type="presOf" srcId="{9CFDF659-99B8-416A-AD09-BB8AF5A7453A}" destId="{BB297DB2-7742-4374-8675-88AC8949BB42}" srcOrd="1" destOrd="0" presId="urn:microsoft.com/office/officeart/2005/8/layout/radial1"/>
    <dgm:cxn modelId="{9C496AA9-6195-4008-974C-55684146569A}" type="presOf" srcId="{D64F8ECF-9CEF-4B81-BC27-6C93D64C2267}" destId="{3DD11409-8F21-4650-9173-2691236E1481}" srcOrd="1" destOrd="0" presId="urn:microsoft.com/office/officeart/2005/8/layout/radial1"/>
    <dgm:cxn modelId="{73BB4556-3E42-4C02-915D-9E7F0A7EFE16}" type="presOf" srcId="{FCE25B28-EAFC-4A54-9D13-30D6610BCC05}" destId="{F12AA0DF-C488-4D26-9011-8B7B33854ECE}" srcOrd="0" destOrd="0" presId="urn:microsoft.com/office/officeart/2005/8/layout/radial1"/>
    <dgm:cxn modelId="{78474D88-4F53-411E-8F90-14521184983A}" srcId="{1FA27D93-65E5-4BA5-86CC-18866690E8FB}" destId="{8D6C6783-67E5-44AC-A5B6-A6AD739853A9}" srcOrd="0" destOrd="0" parTransId="{A5F29D62-090D-49C6-ACB1-937CE626D030}" sibTransId="{20FE50EC-AE0F-4E1B-B2C1-E9231E7940B3}"/>
    <dgm:cxn modelId="{CDE73B0E-8647-4A45-B1BA-7934965A8BCF}" type="presOf" srcId="{8D6C6783-67E5-44AC-A5B6-A6AD739853A9}" destId="{98DAD8F5-5E52-4BEF-A7CC-E164AEAB0A0A}" srcOrd="0" destOrd="0" presId="urn:microsoft.com/office/officeart/2005/8/layout/radial1"/>
    <dgm:cxn modelId="{C34DC779-1FC5-4AE2-AA60-0FC6C69EEE39}" type="presParOf" srcId="{C5263D48-6AB8-4442-99EC-DFD5C483BBB8}" destId="{98DAD8F5-5E52-4BEF-A7CC-E164AEAB0A0A}" srcOrd="0" destOrd="0" presId="urn:microsoft.com/office/officeart/2005/8/layout/radial1"/>
    <dgm:cxn modelId="{973DAD7D-4E85-4598-B621-B0B68C1C1368}" type="presParOf" srcId="{C5263D48-6AB8-4442-99EC-DFD5C483BBB8}" destId="{F12AA0DF-C488-4D26-9011-8B7B33854ECE}" srcOrd="1" destOrd="0" presId="urn:microsoft.com/office/officeart/2005/8/layout/radial1"/>
    <dgm:cxn modelId="{DF44527C-07CC-4573-83CF-35891F68E390}" type="presParOf" srcId="{F12AA0DF-C488-4D26-9011-8B7B33854ECE}" destId="{9DA5DFEC-2FEE-4753-B6F6-C2FBA9ADDE04}" srcOrd="0" destOrd="0" presId="urn:microsoft.com/office/officeart/2005/8/layout/radial1"/>
    <dgm:cxn modelId="{0E1A6ED9-DBE7-4112-BD86-14CB1C1C971E}" type="presParOf" srcId="{C5263D48-6AB8-4442-99EC-DFD5C483BBB8}" destId="{74B75297-A5F7-41A2-80F5-8C7E6D4BE799}" srcOrd="2" destOrd="0" presId="urn:microsoft.com/office/officeart/2005/8/layout/radial1"/>
    <dgm:cxn modelId="{51D93FC2-7B93-4D27-A967-3686EB390290}" type="presParOf" srcId="{C5263D48-6AB8-4442-99EC-DFD5C483BBB8}" destId="{7DBE8E36-7241-4552-A93E-8B1E4461BA8A}" srcOrd="3" destOrd="0" presId="urn:microsoft.com/office/officeart/2005/8/layout/radial1"/>
    <dgm:cxn modelId="{A9B3EBEC-506C-47B5-A01C-A7DF70942CBC}" type="presParOf" srcId="{7DBE8E36-7241-4552-A93E-8B1E4461BA8A}" destId="{E58DAB70-9147-4899-8DAF-C0BA161EDF41}" srcOrd="0" destOrd="0" presId="urn:microsoft.com/office/officeart/2005/8/layout/radial1"/>
    <dgm:cxn modelId="{DA0483F7-4C5C-4619-BA7A-846E6112DB6D}" type="presParOf" srcId="{C5263D48-6AB8-4442-99EC-DFD5C483BBB8}" destId="{DC416EB5-7E43-4334-BABD-C04FE127A13C}" srcOrd="4" destOrd="0" presId="urn:microsoft.com/office/officeart/2005/8/layout/radial1"/>
    <dgm:cxn modelId="{7F429477-762E-418C-ADB1-1BE90E691E0E}" type="presParOf" srcId="{C5263D48-6AB8-4442-99EC-DFD5C483BBB8}" destId="{DD276461-EA3E-483B-886E-0FB1AEE4230F}" srcOrd="5" destOrd="0" presId="urn:microsoft.com/office/officeart/2005/8/layout/radial1"/>
    <dgm:cxn modelId="{2E66C5EE-9078-4281-9423-F4AB6D73B6D4}" type="presParOf" srcId="{DD276461-EA3E-483B-886E-0FB1AEE4230F}" destId="{BB297DB2-7742-4374-8675-88AC8949BB42}" srcOrd="0" destOrd="0" presId="urn:microsoft.com/office/officeart/2005/8/layout/radial1"/>
    <dgm:cxn modelId="{AF937AB3-DACF-4EBC-907B-B1CDD9FE5252}" type="presParOf" srcId="{C5263D48-6AB8-4442-99EC-DFD5C483BBB8}" destId="{68F34161-31D2-42AB-87EC-3DF851B90C4A}" srcOrd="6" destOrd="0" presId="urn:microsoft.com/office/officeart/2005/8/layout/radial1"/>
    <dgm:cxn modelId="{3ED9BE51-B5DB-4D57-95AD-87B6DE7BA7BF}" type="presParOf" srcId="{C5263D48-6AB8-4442-99EC-DFD5C483BBB8}" destId="{E0BC18B2-8EF1-4948-882E-2D676F734307}" srcOrd="7" destOrd="0" presId="urn:microsoft.com/office/officeart/2005/8/layout/radial1"/>
    <dgm:cxn modelId="{3497E920-E0D8-4075-BBDB-4D2EB030709A}" type="presParOf" srcId="{E0BC18B2-8EF1-4948-882E-2D676F734307}" destId="{3DD11409-8F21-4650-9173-2691236E1481}" srcOrd="0" destOrd="0" presId="urn:microsoft.com/office/officeart/2005/8/layout/radial1"/>
    <dgm:cxn modelId="{051F4BF5-7E8A-4130-BE94-4EAF93B3DACA}" type="presParOf" srcId="{C5263D48-6AB8-4442-99EC-DFD5C483BBB8}" destId="{BAC72D5E-23A6-461E-B7F0-4A7CBDF2454B}" srcOrd="8" destOrd="0" presId="urn:microsoft.com/office/officeart/2005/8/layout/radial1"/>
    <dgm:cxn modelId="{199FCDEF-1BAF-4E07-8CC0-BCED9BCCEAA9}" type="presParOf" srcId="{C5263D48-6AB8-4442-99EC-DFD5C483BBB8}" destId="{3896F81F-6F77-46ED-A8A4-614AAE197AF4}" srcOrd="9" destOrd="0" presId="urn:microsoft.com/office/officeart/2005/8/layout/radial1"/>
    <dgm:cxn modelId="{9EDA2DBF-5EF5-416E-A1C5-735907321520}" type="presParOf" srcId="{3896F81F-6F77-46ED-A8A4-614AAE197AF4}" destId="{D4A56D8C-92BF-41AC-B05A-FF32F0E04981}" srcOrd="0" destOrd="0" presId="urn:microsoft.com/office/officeart/2005/8/layout/radial1"/>
    <dgm:cxn modelId="{A4B93CD3-48EE-4E50-B149-1B4DC9149DE6}" type="presParOf" srcId="{C5263D48-6AB8-4442-99EC-DFD5C483BBB8}" destId="{8DB863D6-33BB-4B35-B0A1-38714DA42617}" srcOrd="10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DAD8F5-5E52-4BEF-A7CC-E164AEAB0A0A}">
      <dsp:nvSpPr>
        <dsp:cNvPr id="0" name=""/>
        <dsp:cNvSpPr/>
      </dsp:nvSpPr>
      <dsp:spPr>
        <a:xfrm>
          <a:off x="2287163" y="2985803"/>
          <a:ext cx="1826473" cy="1826473"/>
        </a:xfrm>
        <a:prstGeom prst="ellipse">
          <a:avLst/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marR="0" lvl="0" indent="0" algn="l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cs-CZ" sz="2100" b="0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Times New Roman" pitchFamily="18" charset="0"/>
            </a:rPr>
            <a:t>     </a:t>
          </a:r>
          <a:endParaRPr kumimoji="0" lang="cs-CZ" sz="2100" b="0" i="0" u="none" strike="noStrike" kern="1200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endParaRPr>
        </a:p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cs-CZ" sz="2100" b="0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Times New Roman" pitchFamily="18" charset="0"/>
            </a:rPr>
            <a:t>SOCIÁLNÍ</a:t>
          </a:r>
          <a:endParaRPr kumimoji="0" lang="cs-CZ" sz="2100" b="0" i="0" u="none" strike="noStrike" kern="1200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endParaRPr>
        </a:p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cs-CZ" sz="2100" b="0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Times New Roman" pitchFamily="18" charset="0"/>
            </a:rPr>
            <a:t>PÉČE</a:t>
          </a:r>
          <a:endParaRPr kumimoji="0" lang="cs-CZ" sz="2100" b="0" i="0" u="none" strike="noStrike" kern="1200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endParaRPr>
        </a:p>
      </dsp:txBody>
      <dsp:txXfrm>
        <a:off x="2554644" y="3253284"/>
        <a:ext cx="1291511" cy="1291511"/>
      </dsp:txXfrm>
    </dsp:sp>
    <dsp:sp modelId="{F12AA0DF-C488-4D26-9011-8B7B33854ECE}">
      <dsp:nvSpPr>
        <dsp:cNvPr id="0" name=""/>
        <dsp:cNvSpPr/>
      </dsp:nvSpPr>
      <dsp:spPr>
        <a:xfrm rot="16200000">
          <a:off x="2924252" y="2683973"/>
          <a:ext cx="552295" cy="51363"/>
        </a:xfrm>
        <a:custGeom>
          <a:avLst/>
          <a:gdLst/>
          <a:ahLst/>
          <a:cxnLst/>
          <a:rect l="0" t="0" r="0" b="0"/>
          <a:pathLst>
            <a:path>
              <a:moveTo>
                <a:pt x="0" y="25681"/>
              </a:moveTo>
              <a:lnTo>
                <a:pt x="552295" y="2568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cs-CZ" sz="500" kern="1200"/>
        </a:p>
      </dsp:txBody>
      <dsp:txXfrm>
        <a:off x="3186592" y="2695847"/>
        <a:ext cx="27614" cy="27614"/>
      </dsp:txXfrm>
    </dsp:sp>
    <dsp:sp modelId="{74B75297-A5F7-41A2-80F5-8C7E6D4BE799}">
      <dsp:nvSpPr>
        <dsp:cNvPr id="0" name=""/>
        <dsp:cNvSpPr/>
      </dsp:nvSpPr>
      <dsp:spPr>
        <a:xfrm>
          <a:off x="2287163" y="607033"/>
          <a:ext cx="1826473" cy="1826473"/>
        </a:xfrm>
        <a:prstGeom prst="ellipse">
          <a:avLst/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cs-CZ" sz="12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Times New Roman" pitchFamily="18" charset="0"/>
            </a:rPr>
            <a:t>SOCIÁLNÍ POLITIKA</a:t>
          </a:r>
          <a:endParaRPr kumimoji="0" lang="cs-CZ" sz="1200" b="0" i="0" u="none" strike="noStrike" kern="1200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endParaRPr>
        </a:p>
      </dsp:txBody>
      <dsp:txXfrm>
        <a:off x="2554644" y="874514"/>
        <a:ext cx="1291511" cy="1291511"/>
      </dsp:txXfrm>
    </dsp:sp>
    <dsp:sp modelId="{7DBE8E36-7241-4552-A93E-8B1E4461BA8A}">
      <dsp:nvSpPr>
        <dsp:cNvPr id="0" name=""/>
        <dsp:cNvSpPr/>
      </dsp:nvSpPr>
      <dsp:spPr>
        <a:xfrm rot="20520000">
          <a:off x="4055424" y="3505818"/>
          <a:ext cx="552295" cy="51363"/>
        </a:xfrm>
        <a:custGeom>
          <a:avLst/>
          <a:gdLst/>
          <a:ahLst/>
          <a:cxnLst/>
          <a:rect l="0" t="0" r="0" b="0"/>
          <a:pathLst>
            <a:path>
              <a:moveTo>
                <a:pt x="0" y="25681"/>
              </a:moveTo>
              <a:lnTo>
                <a:pt x="552295" y="2568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cs-CZ" sz="500" kern="1200"/>
        </a:p>
      </dsp:txBody>
      <dsp:txXfrm>
        <a:off x="4317764" y="3517692"/>
        <a:ext cx="27614" cy="27614"/>
      </dsp:txXfrm>
    </dsp:sp>
    <dsp:sp modelId="{DC416EB5-7E43-4334-BABD-C04FE127A13C}">
      <dsp:nvSpPr>
        <dsp:cNvPr id="0" name=""/>
        <dsp:cNvSpPr/>
      </dsp:nvSpPr>
      <dsp:spPr>
        <a:xfrm>
          <a:off x="4549507" y="2250722"/>
          <a:ext cx="1826473" cy="1826473"/>
        </a:xfrm>
        <a:prstGeom prst="ellipse">
          <a:avLst/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cs-CZ" sz="12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Times New Roman" pitchFamily="18" charset="0"/>
            </a:rPr>
            <a:t>PSYCHOLOGIE</a:t>
          </a:r>
          <a:endParaRPr kumimoji="0" lang="cs-CZ" sz="1200" b="0" i="0" u="none" strike="noStrike" kern="1200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endParaRPr>
        </a:p>
      </dsp:txBody>
      <dsp:txXfrm>
        <a:off x="4816988" y="2518203"/>
        <a:ext cx="1291511" cy="1291511"/>
      </dsp:txXfrm>
    </dsp:sp>
    <dsp:sp modelId="{DD276461-EA3E-483B-886E-0FB1AEE4230F}">
      <dsp:nvSpPr>
        <dsp:cNvPr id="0" name=""/>
        <dsp:cNvSpPr/>
      </dsp:nvSpPr>
      <dsp:spPr>
        <a:xfrm rot="3240000">
          <a:off x="3623354" y="4835590"/>
          <a:ext cx="552295" cy="51363"/>
        </a:xfrm>
        <a:custGeom>
          <a:avLst/>
          <a:gdLst/>
          <a:ahLst/>
          <a:cxnLst/>
          <a:rect l="0" t="0" r="0" b="0"/>
          <a:pathLst>
            <a:path>
              <a:moveTo>
                <a:pt x="0" y="25681"/>
              </a:moveTo>
              <a:lnTo>
                <a:pt x="552295" y="2568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cs-CZ" sz="500" kern="1200"/>
        </a:p>
      </dsp:txBody>
      <dsp:txXfrm>
        <a:off x="3885695" y="4847464"/>
        <a:ext cx="27614" cy="27614"/>
      </dsp:txXfrm>
    </dsp:sp>
    <dsp:sp modelId="{68F34161-31D2-42AB-87EC-3DF851B90C4A}">
      <dsp:nvSpPr>
        <dsp:cNvPr id="0" name=""/>
        <dsp:cNvSpPr/>
      </dsp:nvSpPr>
      <dsp:spPr>
        <a:xfrm>
          <a:off x="3685368" y="4910267"/>
          <a:ext cx="1826473" cy="1826473"/>
        </a:xfrm>
        <a:prstGeom prst="ellipse">
          <a:avLst/>
        </a:prstGeom>
        <a:solidFill>
          <a:srgbClr val="7030A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cs-CZ" sz="12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Times New Roman" pitchFamily="18" charset="0"/>
            </a:rPr>
            <a:t>MULTIKULTURNÍ VÝCHOVA</a:t>
          </a:r>
          <a:endParaRPr kumimoji="0" lang="cs-CZ" sz="1200" b="0" i="0" u="none" strike="noStrike" kern="1200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endParaRPr>
        </a:p>
      </dsp:txBody>
      <dsp:txXfrm>
        <a:off x="3952849" y="5177748"/>
        <a:ext cx="1291511" cy="1291511"/>
      </dsp:txXfrm>
    </dsp:sp>
    <dsp:sp modelId="{E0BC18B2-8EF1-4948-882E-2D676F734307}">
      <dsp:nvSpPr>
        <dsp:cNvPr id="0" name=""/>
        <dsp:cNvSpPr/>
      </dsp:nvSpPr>
      <dsp:spPr>
        <a:xfrm rot="7560000">
          <a:off x="2225149" y="4835590"/>
          <a:ext cx="552295" cy="51363"/>
        </a:xfrm>
        <a:custGeom>
          <a:avLst/>
          <a:gdLst/>
          <a:ahLst/>
          <a:cxnLst/>
          <a:rect l="0" t="0" r="0" b="0"/>
          <a:pathLst>
            <a:path>
              <a:moveTo>
                <a:pt x="0" y="25681"/>
              </a:moveTo>
              <a:lnTo>
                <a:pt x="552295" y="2568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cs-CZ" sz="500" kern="1200"/>
        </a:p>
      </dsp:txBody>
      <dsp:txXfrm rot="10800000">
        <a:off x="2487489" y="4847464"/>
        <a:ext cx="27614" cy="27614"/>
      </dsp:txXfrm>
    </dsp:sp>
    <dsp:sp modelId="{BAC72D5E-23A6-461E-B7F0-4A7CBDF2454B}">
      <dsp:nvSpPr>
        <dsp:cNvPr id="0" name=""/>
        <dsp:cNvSpPr/>
      </dsp:nvSpPr>
      <dsp:spPr>
        <a:xfrm>
          <a:off x="888957" y="4910267"/>
          <a:ext cx="1826473" cy="1826473"/>
        </a:xfrm>
        <a:prstGeom prst="ellipse">
          <a:avLst/>
        </a:prstGeom>
        <a:solidFill>
          <a:srgbClr val="FFFF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cs-CZ" sz="1200" b="0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Times New Roman" pitchFamily="18" charset="0"/>
            </a:rPr>
            <a:t>SOCIÁLNÍ PEDAGOGIKA</a:t>
          </a:r>
          <a:endParaRPr kumimoji="0" lang="cs-CZ" sz="1200" b="0" i="0" u="none" strike="noStrike" kern="1200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endParaRPr>
        </a:p>
      </dsp:txBody>
      <dsp:txXfrm>
        <a:off x="1156438" y="5177748"/>
        <a:ext cx="1291511" cy="1291511"/>
      </dsp:txXfrm>
    </dsp:sp>
    <dsp:sp modelId="{3896F81F-6F77-46ED-A8A4-614AAE197AF4}">
      <dsp:nvSpPr>
        <dsp:cNvPr id="0" name=""/>
        <dsp:cNvSpPr/>
      </dsp:nvSpPr>
      <dsp:spPr>
        <a:xfrm rot="11880000">
          <a:off x="1793080" y="3505818"/>
          <a:ext cx="552295" cy="51363"/>
        </a:xfrm>
        <a:custGeom>
          <a:avLst/>
          <a:gdLst/>
          <a:ahLst/>
          <a:cxnLst/>
          <a:rect l="0" t="0" r="0" b="0"/>
          <a:pathLst>
            <a:path>
              <a:moveTo>
                <a:pt x="0" y="25681"/>
              </a:moveTo>
              <a:lnTo>
                <a:pt x="552295" y="2568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cs-CZ" sz="500" kern="1200"/>
        </a:p>
      </dsp:txBody>
      <dsp:txXfrm rot="10800000">
        <a:off x="2055420" y="3517692"/>
        <a:ext cx="27614" cy="27614"/>
      </dsp:txXfrm>
    </dsp:sp>
    <dsp:sp modelId="{8DB863D6-33BB-4B35-B0A1-38714DA42617}">
      <dsp:nvSpPr>
        <dsp:cNvPr id="0" name=""/>
        <dsp:cNvSpPr/>
      </dsp:nvSpPr>
      <dsp:spPr>
        <a:xfrm>
          <a:off x="24819" y="2250722"/>
          <a:ext cx="1826473" cy="1826473"/>
        </a:xfrm>
        <a:prstGeom prst="ellipse">
          <a:avLst/>
        </a:prstGeom>
        <a:solidFill>
          <a:schemeClr val="accent6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marR="0" lvl="0" indent="0" algn="l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cs-CZ" sz="12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Times New Roman" pitchFamily="18" charset="0"/>
            </a:rPr>
            <a:t>        </a:t>
          </a:r>
          <a:endParaRPr kumimoji="0" lang="cs-CZ" sz="1200" b="0" i="0" u="none" strike="noStrike" kern="1200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endParaRPr>
        </a:p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cs-CZ" sz="12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Times New Roman" pitchFamily="18" charset="0"/>
            </a:rPr>
            <a:t>SPECIÁLNÍ PEDAGOGIKA</a:t>
          </a:r>
          <a:endParaRPr kumimoji="0" lang="cs-CZ" sz="1200" b="0" i="0" u="none" strike="noStrike" kern="1200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endParaRPr>
        </a:p>
      </dsp:txBody>
      <dsp:txXfrm>
        <a:off x="292300" y="2518203"/>
        <a:ext cx="1291511" cy="129151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325F0-F412-45AC-9747-8428EDA6CB1A}" type="datetimeFigureOut">
              <a:rPr lang="cs-CZ" smtClean="0"/>
              <a:t>25.8.2011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5C6BC-01D8-484B-A3FB-5F6D2853813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7451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325F0-F412-45AC-9747-8428EDA6CB1A}" type="datetimeFigureOut">
              <a:rPr lang="cs-CZ" smtClean="0"/>
              <a:t>25.8.2011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5C6BC-01D8-484B-A3FB-5F6D2853813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745540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325F0-F412-45AC-9747-8428EDA6CB1A}" type="datetimeFigureOut">
              <a:rPr lang="cs-CZ" smtClean="0"/>
              <a:t>25.8.2011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5C6BC-01D8-484B-A3FB-5F6D2853813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312412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325F0-F412-45AC-9747-8428EDA6CB1A}" type="datetimeFigureOut">
              <a:rPr lang="cs-CZ" smtClean="0"/>
              <a:t>25.8.2011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5C6BC-01D8-484B-A3FB-5F6D2853813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161193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325F0-F412-45AC-9747-8428EDA6CB1A}" type="datetimeFigureOut">
              <a:rPr lang="cs-CZ" smtClean="0"/>
              <a:t>25.8.2011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5C6BC-01D8-484B-A3FB-5F6D2853813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814626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325F0-F412-45AC-9747-8428EDA6CB1A}" type="datetimeFigureOut">
              <a:rPr lang="cs-CZ" smtClean="0"/>
              <a:t>25.8.2011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5C6BC-01D8-484B-A3FB-5F6D2853813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419724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325F0-F412-45AC-9747-8428EDA6CB1A}" type="datetimeFigureOut">
              <a:rPr lang="cs-CZ" smtClean="0"/>
              <a:t>25.8.2011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5C6BC-01D8-484B-A3FB-5F6D2853813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722675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325F0-F412-45AC-9747-8428EDA6CB1A}" type="datetimeFigureOut">
              <a:rPr lang="cs-CZ" smtClean="0"/>
              <a:t>25.8.2011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5C6BC-01D8-484B-A3FB-5F6D2853813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593700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325F0-F412-45AC-9747-8428EDA6CB1A}" type="datetimeFigureOut">
              <a:rPr lang="cs-CZ" smtClean="0"/>
              <a:t>25.8.2011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5C6BC-01D8-484B-A3FB-5F6D2853813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530422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325F0-F412-45AC-9747-8428EDA6CB1A}" type="datetimeFigureOut">
              <a:rPr lang="cs-CZ" smtClean="0"/>
              <a:t>25.8.2011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5C6BC-01D8-484B-A3FB-5F6D2853813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326609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325F0-F412-45AC-9747-8428EDA6CB1A}" type="datetimeFigureOut">
              <a:rPr lang="cs-CZ" smtClean="0"/>
              <a:t>25.8.2011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5C6BC-01D8-484B-A3FB-5F6D2853813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87085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6325F0-F412-45AC-9747-8428EDA6CB1A}" type="datetimeFigureOut">
              <a:rPr lang="cs-CZ" smtClean="0"/>
              <a:t>25.8.2011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D5C6BC-01D8-484B-A3FB-5F6D2853813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989530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Funkce a mezipředmětové vztahy předmětu sociální péče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9811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Pojem sociální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cs-CZ" dirty="0"/>
              <a:t>Týkající se </a:t>
            </a:r>
            <a:r>
              <a:rPr lang="cs-CZ" b="1" dirty="0"/>
              <a:t>lidské společnosti, vztahů mezi lidmi ve společnosti, </a:t>
            </a:r>
            <a:r>
              <a:rPr lang="cs-CZ" b="1" dirty="0" smtClean="0"/>
              <a:t>společenský</a:t>
            </a:r>
          </a:p>
          <a:p>
            <a:pPr marL="0" indent="0">
              <a:buNone/>
              <a:defRPr/>
            </a:pPr>
            <a:endParaRPr lang="cs-CZ" b="1" dirty="0"/>
          </a:p>
          <a:p>
            <a:pPr>
              <a:defRPr/>
            </a:pPr>
            <a:r>
              <a:rPr lang="cs-CZ" dirty="0"/>
              <a:t>Týkající se úsilí, snahy o zlepšení společenských </a:t>
            </a:r>
            <a:r>
              <a:rPr lang="cs-CZ" dirty="0" smtClean="0"/>
              <a:t>poměrů, životních podmínek jednotlivce ve vztahu ke společnosti a státu</a:t>
            </a:r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6704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Sociální péče = sociální práce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Sociální práce je činnost, která předchází nebo upravuje problémy jednotlivců, skupin a komunit, vznikající z konfliktů potřeb jedinců a společenských institucí. Jejím záměrem je zlepšit kvalitu života všech lidí. </a:t>
            </a:r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5957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Cíle sociální péče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>
              <a:buFont typeface="Wingdings" pitchFamily="2" charset="2"/>
              <a:buChar char="Ø"/>
            </a:pPr>
            <a:r>
              <a:rPr lang="cs-CZ" dirty="0" smtClean="0"/>
              <a:t>Odhalování</a:t>
            </a:r>
          </a:p>
          <a:p>
            <a:pPr lvl="0">
              <a:buFont typeface="Wingdings" pitchFamily="2" charset="2"/>
              <a:buChar char="Ø"/>
            </a:pPr>
            <a:endParaRPr lang="cs-CZ" dirty="0" smtClean="0"/>
          </a:p>
          <a:p>
            <a:pPr lvl="0">
              <a:buFont typeface="Wingdings" pitchFamily="2" charset="2"/>
              <a:buChar char="Ø"/>
            </a:pPr>
            <a:r>
              <a:rPr lang="cs-CZ" dirty="0" smtClean="0"/>
              <a:t>Vysvětlování              sociálních problémů</a:t>
            </a:r>
          </a:p>
          <a:p>
            <a:pPr lvl="0">
              <a:buFont typeface="Wingdings" pitchFamily="2" charset="2"/>
              <a:buChar char="Ø"/>
            </a:pPr>
            <a:endParaRPr lang="cs-CZ" dirty="0" smtClean="0"/>
          </a:p>
          <a:p>
            <a:pPr lvl="0">
              <a:buFont typeface="Wingdings" pitchFamily="2" charset="2"/>
              <a:buChar char="Ø"/>
            </a:pPr>
            <a:r>
              <a:rPr lang="cs-CZ" dirty="0" smtClean="0"/>
              <a:t>Zmírňování </a:t>
            </a:r>
          </a:p>
          <a:p>
            <a:pPr lvl="0">
              <a:buFont typeface="Wingdings" pitchFamily="2" charset="2"/>
              <a:buChar char="Ø"/>
            </a:pPr>
            <a:endParaRPr lang="cs-CZ" dirty="0" smtClean="0"/>
          </a:p>
          <a:p>
            <a:pPr lvl="0">
              <a:buFont typeface="Wingdings" pitchFamily="2" charset="2"/>
              <a:buChar char="Ø"/>
            </a:pPr>
            <a:r>
              <a:rPr lang="cs-CZ" dirty="0" smtClean="0"/>
              <a:t>Řešení </a:t>
            </a:r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9173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Shrnutí sociální práce (péče)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cs-CZ" dirty="0" smtClean="0"/>
              <a:t>Sociální </a:t>
            </a:r>
            <a:r>
              <a:rPr lang="cs-CZ" dirty="0"/>
              <a:t>práce má funkci nápravnou i preventivní</a:t>
            </a:r>
          </a:p>
          <a:p>
            <a:pPr lvl="0"/>
            <a:r>
              <a:rPr lang="cs-CZ" dirty="0"/>
              <a:t>Klientem sociální práce může být jednotlivec, skupina, komunita</a:t>
            </a:r>
          </a:p>
          <a:p>
            <a:pPr lvl="0"/>
            <a:r>
              <a:rPr lang="cs-CZ" dirty="0" smtClean="0"/>
              <a:t>Orientuje </a:t>
            </a:r>
            <a:r>
              <a:rPr lang="cs-CZ" dirty="0"/>
              <a:t>na problémy vznikající z konfliktu zájmů, střetu potřeb jedinců a společenských institucí</a:t>
            </a:r>
          </a:p>
          <a:p>
            <a:pPr lvl="0"/>
            <a:r>
              <a:rPr lang="cs-CZ" dirty="0"/>
              <a:t>Záměrem je zlepšit kvalitu života všech lidí (nikoli jen klientů)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5637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/>
            </a:r>
            <a:br>
              <a:rPr lang="cs-CZ" dirty="0" smtClean="0"/>
            </a:br>
            <a:r>
              <a:rPr lang="cs-CZ" dirty="0" smtClean="0"/>
              <a:t>Předmět </a:t>
            </a:r>
            <a:r>
              <a:rPr lang="cs-CZ" dirty="0"/>
              <a:t>sociální </a:t>
            </a:r>
            <a:r>
              <a:rPr lang="cs-CZ" dirty="0" smtClean="0"/>
              <a:t>péče</a:t>
            </a:r>
            <a:br>
              <a:rPr lang="cs-CZ" dirty="0" smtClean="0"/>
            </a:br>
            <a:r>
              <a:rPr lang="cs-CZ" dirty="0" smtClean="0"/>
              <a:t>mezipředmětové vztahy</a:t>
            </a:r>
            <a:br>
              <a:rPr lang="cs-CZ" dirty="0" smtClean="0"/>
            </a:b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q"/>
            </a:pPr>
            <a:r>
              <a:rPr lang="cs-CZ" dirty="0" smtClean="0"/>
              <a:t> Psychologie</a:t>
            </a:r>
          </a:p>
          <a:p>
            <a:pPr>
              <a:buFontTx/>
              <a:buChar char="-"/>
            </a:pPr>
            <a:r>
              <a:rPr lang="cs-CZ" dirty="0" smtClean="0"/>
              <a:t>při </a:t>
            </a:r>
            <a:r>
              <a:rPr lang="cs-CZ" dirty="0"/>
              <a:t>jednání s klientem, při práci s </a:t>
            </a:r>
            <a:r>
              <a:rPr lang="cs-CZ" dirty="0" smtClean="0"/>
              <a:t>rodinou</a:t>
            </a:r>
          </a:p>
          <a:p>
            <a:pPr>
              <a:buFontTx/>
              <a:buChar char="-"/>
            </a:pPr>
            <a:r>
              <a:rPr lang="cs-CZ" dirty="0" smtClean="0"/>
              <a:t>pozorování </a:t>
            </a:r>
            <a:r>
              <a:rPr lang="cs-CZ" dirty="0"/>
              <a:t>a určování potřeb </a:t>
            </a:r>
            <a:r>
              <a:rPr lang="cs-CZ" dirty="0" smtClean="0"/>
              <a:t>dítěte</a:t>
            </a:r>
          </a:p>
          <a:p>
            <a:pPr>
              <a:buFontTx/>
              <a:buChar char="-"/>
            </a:pPr>
            <a:r>
              <a:rPr lang="cs-CZ" dirty="0" smtClean="0"/>
              <a:t>chápání </a:t>
            </a:r>
            <a:r>
              <a:rPr lang="cs-CZ" dirty="0"/>
              <a:t>lidského chování </a:t>
            </a:r>
            <a:r>
              <a:rPr lang="cs-CZ" dirty="0" smtClean="0"/>
              <a:t>a jednání </a:t>
            </a:r>
          </a:p>
          <a:p>
            <a:pPr>
              <a:buFontTx/>
              <a:buChar char="-"/>
            </a:pPr>
            <a:r>
              <a:rPr lang="cs-CZ" dirty="0" smtClean="0"/>
              <a:t>následně </a:t>
            </a:r>
            <a:r>
              <a:rPr lang="cs-CZ" dirty="0"/>
              <a:t>v praxi ať již školní nebo později </a:t>
            </a:r>
            <a:r>
              <a:rPr lang="cs-CZ" dirty="0" smtClean="0"/>
              <a:t>profesní</a:t>
            </a:r>
            <a:endParaRPr lang="cs-CZ" dirty="0"/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3186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Předmět sociální péče a mezipředmětové vztahy II.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q"/>
            </a:pPr>
            <a:r>
              <a:rPr lang="cs-CZ" dirty="0" smtClean="0"/>
              <a:t> Sociální politika</a:t>
            </a:r>
          </a:p>
          <a:p>
            <a:pPr>
              <a:buFontTx/>
              <a:buChar char="-"/>
            </a:pPr>
            <a:r>
              <a:rPr lang="cs-CZ" dirty="0" smtClean="0"/>
              <a:t>tvoří </a:t>
            </a:r>
            <a:r>
              <a:rPr lang="cs-CZ" dirty="0"/>
              <a:t>prostředí, ve kterém se následně realizuje sociální </a:t>
            </a:r>
            <a:r>
              <a:rPr lang="cs-CZ" dirty="0" smtClean="0"/>
              <a:t>péče</a:t>
            </a:r>
          </a:p>
          <a:p>
            <a:pPr>
              <a:buFontTx/>
              <a:buChar char="-"/>
            </a:pPr>
            <a:r>
              <a:rPr lang="cs-CZ" dirty="0" smtClean="0"/>
              <a:t>determinuje </a:t>
            </a:r>
            <a:r>
              <a:rPr lang="cs-CZ" dirty="0"/>
              <a:t>sociální </a:t>
            </a:r>
            <a:r>
              <a:rPr lang="cs-CZ" dirty="0" smtClean="0"/>
              <a:t>péči </a:t>
            </a:r>
          </a:p>
          <a:p>
            <a:pPr>
              <a:buFontTx/>
              <a:buChar char="-"/>
            </a:pPr>
            <a:r>
              <a:rPr lang="cs-CZ" dirty="0"/>
              <a:t>ú</a:t>
            </a:r>
            <a:r>
              <a:rPr lang="cs-CZ" dirty="0" smtClean="0"/>
              <a:t>zká propojenost většiny témat </a:t>
            </a:r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5852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Předmět sociální péče a mezipředmětové </a:t>
            </a:r>
            <a:r>
              <a:rPr lang="cs-CZ" dirty="0" smtClean="0"/>
              <a:t>vztahy III.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q"/>
            </a:pPr>
            <a:r>
              <a:rPr lang="cs-CZ" dirty="0" smtClean="0"/>
              <a:t> Speciální pedagogika</a:t>
            </a:r>
          </a:p>
          <a:p>
            <a:pPr>
              <a:buFontTx/>
              <a:buChar char="-"/>
            </a:pPr>
            <a:r>
              <a:rPr lang="cs-CZ" dirty="0" smtClean="0"/>
              <a:t>jednotlivé </a:t>
            </a:r>
            <a:r>
              <a:rPr lang="cs-CZ" dirty="0"/>
              <a:t>druhy </a:t>
            </a:r>
            <a:r>
              <a:rPr lang="cs-CZ" dirty="0" smtClean="0"/>
              <a:t>zdravotního postižení</a:t>
            </a:r>
          </a:p>
          <a:p>
            <a:pPr>
              <a:buFontTx/>
              <a:buChar char="-"/>
            </a:pPr>
            <a:r>
              <a:rPr lang="cs-CZ" dirty="0" smtClean="0"/>
              <a:t>věnuje </a:t>
            </a:r>
            <a:r>
              <a:rPr lang="cs-CZ" dirty="0"/>
              <a:t>se i různým věkovým odlišnostem vzhledem ke zdravotnímu </a:t>
            </a:r>
            <a:r>
              <a:rPr lang="cs-CZ" dirty="0" smtClean="0"/>
              <a:t>postižení</a:t>
            </a:r>
          </a:p>
          <a:p>
            <a:pPr>
              <a:buFontTx/>
              <a:buChar char="-"/>
            </a:pPr>
            <a:r>
              <a:rPr lang="cs-CZ" dirty="0" smtClean="0"/>
              <a:t>problematika </a:t>
            </a:r>
            <a:r>
              <a:rPr lang="cs-CZ" dirty="0"/>
              <a:t>výchovy a výchovného </a:t>
            </a:r>
            <a:r>
              <a:rPr lang="cs-CZ" dirty="0" smtClean="0"/>
              <a:t>působení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0582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Předmět sociální péče a mezipředmětové </a:t>
            </a:r>
            <a:r>
              <a:rPr lang="cs-CZ" dirty="0" smtClean="0"/>
              <a:t>vztahy IV.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q"/>
            </a:pPr>
            <a:r>
              <a:rPr lang="cs-CZ" dirty="0" smtClean="0"/>
              <a:t> Sociální pedagogika</a:t>
            </a:r>
          </a:p>
          <a:p>
            <a:pPr>
              <a:buFontTx/>
              <a:buChar char="-"/>
            </a:pPr>
            <a:r>
              <a:rPr lang="cs-CZ" dirty="0" smtClean="0"/>
              <a:t>problematika chování </a:t>
            </a:r>
            <a:r>
              <a:rPr lang="cs-CZ" dirty="0"/>
              <a:t>a jednání člověka ve společnosti, ve skupině </a:t>
            </a:r>
            <a:r>
              <a:rPr lang="cs-CZ" dirty="0" smtClean="0"/>
              <a:t>vrstevníků</a:t>
            </a:r>
          </a:p>
          <a:p>
            <a:pPr>
              <a:buFontTx/>
              <a:buChar char="-"/>
            </a:pPr>
            <a:r>
              <a:rPr lang="cs-CZ" dirty="0" smtClean="0"/>
              <a:t>působení </a:t>
            </a:r>
            <a:r>
              <a:rPr lang="cs-CZ" dirty="0"/>
              <a:t>rodiny a rodinného prostředí na utváření jedince a jeho následné socializační </a:t>
            </a:r>
            <a:r>
              <a:rPr lang="cs-CZ" dirty="0" smtClean="0"/>
              <a:t>projevy</a:t>
            </a:r>
          </a:p>
          <a:p>
            <a:pPr>
              <a:buFontTx/>
              <a:buChar char="-"/>
            </a:pPr>
            <a:r>
              <a:rPr lang="cs-CZ" dirty="0" smtClean="0"/>
              <a:t>dobrovolnická činnost</a:t>
            </a:r>
          </a:p>
          <a:p>
            <a:pPr>
              <a:buFontTx/>
              <a:buChar char="-"/>
            </a:pPr>
            <a:r>
              <a:rPr lang="cs-CZ" dirty="0" smtClean="0"/>
              <a:t>životní </a:t>
            </a:r>
            <a:r>
              <a:rPr lang="cs-CZ" dirty="0"/>
              <a:t>krizové situace </a:t>
            </a:r>
            <a:r>
              <a:rPr lang="cs-CZ" dirty="0" smtClean="0"/>
              <a:t>a jejich možnosti řešení 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0060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Předmět sociální péče a mezipředmětové </a:t>
            </a:r>
            <a:r>
              <a:rPr lang="cs-CZ" dirty="0" smtClean="0"/>
              <a:t>vztahy V.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29491" y="1544781"/>
            <a:ext cx="8229600" cy="4525963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q"/>
            </a:pPr>
            <a:r>
              <a:rPr lang="cs-CZ" dirty="0" smtClean="0"/>
              <a:t> Multikulturní výchova</a:t>
            </a:r>
          </a:p>
          <a:p>
            <a:pPr>
              <a:buFontTx/>
              <a:buChar char="-"/>
            </a:pPr>
            <a:r>
              <a:rPr lang="cs-CZ" dirty="0" smtClean="0"/>
              <a:t>problematika </a:t>
            </a:r>
            <a:r>
              <a:rPr lang="cs-CZ" dirty="0"/>
              <a:t>národnostních menšin, </a:t>
            </a:r>
            <a:r>
              <a:rPr lang="cs-CZ" dirty="0" smtClean="0"/>
              <a:t>jejich postavení </a:t>
            </a:r>
            <a:r>
              <a:rPr lang="cs-CZ" dirty="0"/>
              <a:t>ve </a:t>
            </a:r>
            <a:r>
              <a:rPr lang="cs-CZ" dirty="0" smtClean="0"/>
              <a:t>společnosti</a:t>
            </a:r>
          </a:p>
          <a:p>
            <a:pPr>
              <a:buFontTx/>
              <a:buChar char="-"/>
            </a:pPr>
            <a:r>
              <a:rPr lang="cs-CZ" dirty="0" smtClean="0"/>
              <a:t>zákony </a:t>
            </a:r>
            <a:r>
              <a:rPr lang="cs-CZ" dirty="0"/>
              <a:t>mající vliv na jejich </a:t>
            </a:r>
            <a:r>
              <a:rPr lang="cs-CZ" dirty="0" smtClean="0"/>
              <a:t>statut </a:t>
            </a:r>
          </a:p>
          <a:p>
            <a:pPr>
              <a:buFontTx/>
              <a:buChar char="-"/>
            </a:pPr>
            <a:r>
              <a:rPr lang="cs-CZ" dirty="0" smtClean="0"/>
              <a:t>ochrana </a:t>
            </a:r>
            <a:r>
              <a:rPr lang="cs-CZ" dirty="0"/>
              <a:t>menšin oproti majoritní </a:t>
            </a:r>
            <a:r>
              <a:rPr lang="cs-CZ" dirty="0" smtClean="0"/>
              <a:t>společnosti</a:t>
            </a:r>
          </a:p>
          <a:p>
            <a:pPr>
              <a:buFontTx/>
              <a:buChar char="-"/>
            </a:pPr>
            <a:r>
              <a:rPr lang="cs-CZ" dirty="0" smtClean="0"/>
              <a:t>pomoc </a:t>
            </a:r>
            <a:r>
              <a:rPr lang="cs-CZ" dirty="0"/>
              <a:t>nevládních organizací </a:t>
            </a:r>
            <a:endParaRPr lang="cs-CZ" dirty="0" smtClean="0"/>
          </a:p>
          <a:p>
            <a:pPr>
              <a:buFontTx/>
              <a:buChar char="-"/>
            </a:pPr>
            <a:r>
              <a:rPr lang="cs-CZ" dirty="0" smtClean="0"/>
              <a:t>uprchlíci </a:t>
            </a:r>
            <a:r>
              <a:rPr lang="cs-CZ" dirty="0"/>
              <a:t>a jejich postavení ve </a:t>
            </a:r>
            <a:r>
              <a:rPr lang="cs-CZ" dirty="0" smtClean="0"/>
              <a:t>společnosti</a:t>
            </a:r>
            <a:endParaRPr lang="cs-CZ" dirty="0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4040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cs-CZ"/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3481827356"/>
              </p:ext>
            </p:extLst>
          </p:nvPr>
        </p:nvGraphicFramePr>
        <p:xfrm>
          <a:off x="1371600" y="-315416"/>
          <a:ext cx="6400800" cy="73437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6375" y="3370263"/>
            <a:ext cx="1317625" cy="3487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53302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Zdroje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cs-CZ" dirty="0" err="1"/>
              <a:t>Goldman</a:t>
            </a:r>
            <a:r>
              <a:rPr lang="cs-CZ" dirty="0"/>
              <a:t> Radoslav a kolektiv, vybrané kapitoly ze sociálních disciplín, UP Olomouc, 2005</a:t>
            </a:r>
            <a:br>
              <a:rPr lang="cs-CZ" dirty="0"/>
            </a:br>
            <a:endParaRPr lang="cs-CZ" dirty="0"/>
          </a:p>
          <a:p>
            <a:r>
              <a:rPr lang="cs-CZ" dirty="0"/>
              <a:t>Matoušek Oldřich, Metody a řízení sociální práce, Portál, Praha, 2003</a:t>
            </a:r>
          </a:p>
          <a:p>
            <a:pPr marL="0" indent="0">
              <a:buNone/>
            </a:pPr>
            <a:r>
              <a:rPr lang="cs-CZ" dirty="0"/>
              <a:t>	</a:t>
            </a:r>
          </a:p>
          <a:p>
            <a:r>
              <a:rPr lang="cs-CZ" dirty="0"/>
              <a:t>Matoušek Oldřich, Základy sociální práce, Portál, Praha, 2001	</a:t>
            </a:r>
          </a:p>
          <a:p>
            <a:pPr marL="0" indent="0">
              <a:buNone/>
            </a:pPr>
            <a:r>
              <a:rPr lang="cs-CZ" dirty="0"/>
              <a:t> </a:t>
            </a:r>
          </a:p>
          <a:p>
            <a:r>
              <a:rPr lang="cs-CZ" dirty="0"/>
              <a:t>ŠVP SOCIÁLNÍ ČINNOST, střední zdravotnická a sociální škola, Chrudim</a:t>
            </a:r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5941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275</Words>
  <Application>Microsoft Office PowerPoint</Application>
  <PresentationFormat>Předvádění na obrazovce (4:3)</PresentationFormat>
  <Paragraphs>65</Paragraphs>
  <Slides>12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12</vt:i4>
      </vt:variant>
    </vt:vector>
  </HeadingPairs>
  <TitlesOfParts>
    <vt:vector size="13" baseType="lpstr">
      <vt:lpstr>Motiv systému Office</vt:lpstr>
      <vt:lpstr>Funkce a mezipředmětové vztahy předmětu sociální péče</vt:lpstr>
      <vt:lpstr>Pojem sociální</vt:lpstr>
      <vt:lpstr>Sociální péče = sociální práce</vt:lpstr>
      <vt:lpstr>Cíle sociální péče</vt:lpstr>
      <vt:lpstr>Shrnutí sociální práce (péče)</vt:lpstr>
      <vt:lpstr> Předmět sociální péče mezipředmětové vztahy </vt:lpstr>
      <vt:lpstr>Předmět sociální péče a mezipředmětové vztahy II.</vt:lpstr>
      <vt:lpstr>Předmět sociální péče a mezipředmětové vztahy III.</vt:lpstr>
      <vt:lpstr>Předmět sociální péče a mezipředmětové vztahy IV.</vt:lpstr>
      <vt:lpstr>Předmět sociální péče a mezipředmětové vztahy V.</vt:lpstr>
      <vt:lpstr>Prezentace aplikace PowerPoint</vt:lpstr>
      <vt:lpstr>Zdroje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Funkce a mezipředmětové vztahy předmětu sociální péče</dc:title>
  <dc:creator>Pleskotova V</dc:creator>
  <cp:lastModifiedBy>Pleskotova V</cp:lastModifiedBy>
  <cp:revision>6</cp:revision>
  <dcterms:created xsi:type="dcterms:W3CDTF">2011-08-25T08:06:41Z</dcterms:created>
  <dcterms:modified xsi:type="dcterms:W3CDTF">2011-08-25T08:54:45Z</dcterms:modified>
</cp:coreProperties>
</file>