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7" r:id="rId3"/>
    <p:sldId id="258" r:id="rId4"/>
    <p:sldId id="259" r:id="rId5"/>
    <p:sldId id="260" r:id="rId6"/>
    <p:sldId id="261" r:id="rId7"/>
    <p:sldId id="371" r:id="rId8"/>
    <p:sldId id="262" r:id="rId9"/>
    <p:sldId id="263" r:id="rId10"/>
    <p:sldId id="264" r:id="rId11"/>
    <p:sldId id="265" r:id="rId12"/>
    <p:sldId id="372" r:id="rId13"/>
    <p:sldId id="267" r:id="rId14"/>
    <p:sldId id="268" r:id="rId15"/>
    <p:sldId id="269" r:id="rId16"/>
    <p:sldId id="270" r:id="rId17"/>
    <p:sldId id="271" r:id="rId18"/>
    <p:sldId id="272" r:id="rId19"/>
    <p:sldId id="273" r:id="rId20"/>
    <p:sldId id="274" r:id="rId21"/>
    <p:sldId id="373" r:id="rId22"/>
    <p:sldId id="275" r:id="rId23"/>
    <p:sldId id="276" r:id="rId24"/>
    <p:sldId id="277" r:id="rId25"/>
    <p:sldId id="278" r:id="rId26"/>
    <p:sldId id="266"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2" r:id="rId50"/>
    <p:sldId id="303" r:id="rId51"/>
    <p:sldId id="304" r:id="rId52"/>
    <p:sldId id="301" r:id="rId53"/>
    <p:sldId id="305" r:id="rId54"/>
    <p:sldId id="306" r:id="rId55"/>
    <p:sldId id="307" r:id="rId56"/>
    <p:sldId id="374" r:id="rId57"/>
    <p:sldId id="308" r:id="rId58"/>
    <p:sldId id="309" r:id="rId59"/>
    <p:sldId id="310" r:id="rId60"/>
    <p:sldId id="311" r:id="rId61"/>
    <p:sldId id="312" r:id="rId62"/>
    <p:sldId id="313" r:id="rId63"/>
    <p:sldId id="314" r:id="rId64"/>
    <p:sldId id="375"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8" r:id="rId88"/>
    <p:sldId id="340" r:id="rId89"/>
    <p:sldId id="339" r:id="rId90"/>
    <p:sldId id="337"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9" r:id="rId109"/>
    <p:sldId id="360" r:id="rId110"/>
    <p:sldId id="361" r:id="rId111"/>
    <p:sldId id="362" r:id="rId112"/>
    <p:sldId id="363" r:id="rId113"/>
    <p:sldId id="364" r:id="rId114"/>
    <p:sldId id="365" r:id="rId115"/>
    <p:sldId id="366" r:id="rId116"/>
    <p:sldId id="358" r:id="rId117"/>
    <p:sldId id="367" r:id="rId118"/>
    <p:sldId id="368" r:id="rId119"/>
    <p:sldId id="369" r:id="rId120"/>
    <p:sldId id="370" r:id="rId121"/>
    <p:sldId id="376" r:id="rId122"/>
    <p:sldId id="377" r:id="rId123"/>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4BED16-CE13-4238-9ED1-D9C012CB80ED}"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cs-CZ"/>
        </a:p>
      </dgm:t>
    </dgm:pt>
    <dgm:pt modelId="{FDEF5A8E-9161-4E23-8D28-1CC71B64F16C}">
      <dgm:prSet phldrT="[Text]"/>
      <dgm:spPr/>
      <dgm:t>
        <a:bodyPr/>
        <a:lstStyle/>
        <a:p>
          <a:r>
            <a:rPr lang="cs-CZ" dirty="0" smtClean="0"/>
            <a:t>Nástroje rodinné politiky</a:t>
          </a:r>
          <a:endParaRPr lang="cs-CZ" dirty="0"/>
        </a:p>
      </dgm:t>
    </dgm:pt>
    <dgm:pt modelId="{D358B52C-169F-45F9-B82F-55ECBC3B998B}" type="parTrans" cxnId="{826CD1BD-8443-4C7F-AC74-7187BB3AF46A}">
      <dgm:prSet/>
      <dgm:spPr/>
      <dgm:t>
        <a:bodyPr/>
        <a:lstStyle/>
        <a:p>
          <a:endParaRPr lang="cs-CZ"/>
        </a:p>
      </dgm:t>
    </dgm:pt>
    <dgm:pt modelId="{7F3076A2-288E-4159-8B86-52721872E1D0}" type="sibTrans" cxnId="{826CD1BD-8443-4C7F-AC74-7187BB3AF46A}">
      <dgm:prSet/>
      <dgm:spPr/>
      <dgm:t>
        <a:bodyPr/>
        <a:lstStyle/>
        <a:p>
          <a:endParaRPr lang="cs-CZ"/>
        </a:p>
      </dgm:t>
    </dgm:pt>
    <dgm:pt modelId="{AA03FDAB-42E9-4654-B8D5-9A1A66ECA66B}">
      <dgm:prSet phldrT="[Text]"/>
      <dgm:spPr/>
      <dgm:t>
        <a:bodyPr/>
        <a:lstStyle/>
        <a:p>
          <a:r>
            <a:rPr lang="cs-CZ" dirty="0" smtClean="0"/>
            <a:t>Přímá finanční pomoc</a:t>
          </a:r>
          <a:endParaRPr lang="cs-CZ" dirty="0"/>
        </a:p>
      </dgm:t>
    </dgm:pt>
    <dgm:pt modelId="{A47A5909-826D-4962-A80F-24F9245A3B42}" type="parTrans" cxnId="{AE123ED1-87B5-451B-B63C-26EA3CB3E918}">
      <dgm:prSet/>
      <dgm:spPr/>
      <dgm:t>
        <a:bodyPr/>
        <a:lstStyle/>
        <a:p>
          <a:endParaRPr lang="cs-CZ"/>
        </a:p>
      </dgm:t>
    </dgm:pt>
    <dgm:pt modelId="{FECC1A3D-4F99-4017-8904-D62CCA675A95}" type="sibTrans" cxnId="{AE123ED1-87B5-451B-B63C-26EA3CB3E918}">
      <dgm:prSet/>
      <dgm:spPr/>
      <dgm:t>
        <a:bodyPr/>
        <a:lstStyle/>
        <a:p>
          <a:endParaRPr lang="cs-CZ"/>
        </a:p>
      </dgm:t>
    </dgm:pt>
    <dgm:pt modelId="{2DF1342E-DB26-487B-85BC-EF1A342111F8}">
      <dgm:prSet phldrT="[Text]"/>
      <dgm:spPr/>
      <dgm:t>
        <a:bodyPr/>
        <a:lstStyle/>
        <a:p>
          <a:r>
            <a:rPr lang="cs-CZ" dirty="0" smtClean="0"/>
            <a:t>Dávky posilující příjmy rodin s dětmi po celou dobu péče, dávky poskytované za určitých podmínek</a:t>
          </a:r>
          <a:endParaRPr lang="cs-CZ" dirty="0"/>
        </a:p>
      </dgm:t>
    </dgm:pt>
    <dgm:pt modelId="{88274F10-1676-472E-A6A2-22FA9CC9694F}" type="parTrans" cxnId="{86DEDA1B-59F8-41CA-9D0E-F427EFBEA689}">
      <dgm:prSet/>
      <dgm:spPr/>
      <dgm:t>
        <a:bodyPr/>
        <a:lstStyle/>
        <a:p>
          <a:endParaRPr lang="cs-CZ"/>
        </a:p>
      </dgm:t>
    </dgm:pt>
    <dgm:pt modelId="{8AF087C0-30D2-4A57-B1A7-ADD6457B4A02}" type="sibTrans" cxnId="{86DEDA1B-59F8-41CA-9D0E-F427EFBEA689}">
      <dgm:prSet/>
      <dgm:spPr/>
      <dgm:t>
        <a:bodyPr/>
        <a:lstStyle/>
        <a:p>
          <a:endParaRPr lang="cs-CZ"/>
        </a:p>
      </dgm:t>
    </dgm:pt>
    <dgm:pt modelId="{8E0040CC-CEF7-446A-A663-5F87398DF11D}">
      <dgm:prSet phldrT="[Text]"/>
      <dgm:spPr/>
      <dgm:t>
        <a:bodyPr/>
        <a:lstStyle/>
        <a:p>
          <a:r>
            <a:rPr lang="cs-CZ" dirty="0" smtClean="0"/>
            <a:t>Přídavek na dítě, porodné, rodičovský příspěvek, sociální příplatek, příspěvek na bydlení apod.</a:t>
          </a:r>
          <a:endParaRPr lang="cs-CZ" dirty="0"/>
        </a:p>
      </dgm:t>
    </dgm:pt>
    <dgm:pt modelId="{36B59E11-BA51-48E8-8D00-D0292A013241}" type="parTrans" cxnId="{6F1F1C5D-B3F2-4B95-B131-880BA044D18F}">
      <dgm:prSet/>
      <dgm:spPr/>
      <dgm:t>
        <a:bodyPr/>
        <a:lstStyle/>
        <a:p>
          <a:endParaRPr lang="cs-CZ"/>
        </a:p>
      </dgm:t>
    </dgm:pt>
    <dgm:pt modelId="{C4582852-9359-426E-912A-85A6F579A230}" type="sibTrans" cxnId="{6F1F1C5D-B3F2-4B95-B131-880BA044D18F}">
      <dgm:prSet/>
      <dgm:spPr/>
      <dgm:t>
        <a:bodyPr/>
        <a:lstStyle/>
        <a:p>
          <a:endParaRPr lang="cs-CZ"/>
        </a:p>
      </dgm:t>
    </dgm:pt>
    <dgm:pt modelId="{7CB1F7E5-DD79-4389-B1BD-25971A78B8FE}">
      <dgm:prSet phldrT="[Text]"/>
      <dgm:spPr/>
      <dgm:t>
        <a:bodyPr/>
        <a:lstStyle/>
        <a:p>
          <a:r>
            <a:rPr lang="cs-CZ" dirty="0" smtClean="0"/>
            <a:t>Nepřímá finanční pomoc</a:t>
          </a:r>
          <a:endParaRPr lang="cs-CZ" dirty="0"/>
        </a:p>
      </dgm:t>
    </dgm:pt>
    <dgm:pt modelId="{C60AD742-229C-4883-9054-6CEDB449B1EF}" type="parTrans" cxnId="{D5FEFA05-B4D3-4663-918A-394ACB107BB2}">
      <dgm:prSet/>
      <dgm:spPr/>
      <dgm:t>
        <a:bodyPr/>
        <a:lstStyle/>
        <a:p>
          <a:endParaRPr lang="cs-CZ"/>
        </a:p>
      </dgm:t>
    </dgm:pt>
    <dgm:pt modelId="{015D8166-7024-4146-9FA7-B00CEFA1779C}" type="sibTrans" cxnId="{D5FEFA05-B4D3-4663-918A-394ACB107BB2}">
      <dgm:prSet/>
      <dgm:spPr/>
      <dgm:t>
        <a:bodyPr/>
        <a:lstStyle/>
        <a:p>
          <a:endParaRPr lang="cs-CZ"/>
        </a:p>
      </dgm:t>
    </dgm:pt>
    <dgm:pt modelId="{994EE5D6-C8BD-4133-ADFC-238FD684752D}">
      <dgm:prSet phldrT="[Text]"/>
      <dgm:spPr/>
      <dgm:t>
        <a:bodyPr/>
        <a:lstStyle/>
        <a:p>
          <a:r>
            <a:rPr lang="cs-CZ" dirty="0" smtClean="0"/>
            <a:t>Dávky poskytované zprostředkovaně</a:t>
          </a:r>
          <a:endParaRPr lang="cs-CZ" dirty="0"/>
        </a:p>
      </dgm:t>
    </dgm:pt>
    <dgm:pt modelId="{BA14A389-7314-4AEE-BD8D-4633F107488B}" type="parTrans" cxnId="{97B6B27A-86E8-4C9B-9A5A-C4E4BD29D3EA}">
      <dgm:prSet/>
      <dgm:spPr/>
      <dgm:t>
        <a:bodyPr/>
        <a:lstStyle/>
        <a:p>
          <a:endParaRPr lang="cs-CZ"/>
        </a:p>
      </dgm:t>
    </dgm:pt>
    <dgm:pt modelId="{B2BD5909-3D2E-47C0-B088-AC25FD9AE011}" type="sibTrans" cxnId="{97B6B27A-86E8-4C9B-9A5A-C4E4BD29D3EA}">
      <dgm:prSet/>
      <dgm:spPr/>
      <dgm:t>
        <a:bodyPr/>
        <a:lstStyle/>
        <a:p>
          <a:endParaRPr lang="cs-CZ"/>
        </a:p>
      </dgm:t>
    </dgm:pt>
    <dgm:pt modelId="{401AEC48-5982-4CA3-8F20-83B65B81EE22}">
      <dgm:prSet/>
      <dgm:spPr/>
      <dgm:t>
        <a:bodyPr/>
        <a:lstStyle/>
        <a:p>
          <a:r>
            <a:rPr lang="cs-CZ" dirty="0" smtClean="0"/>
            <a:t>Dotace na pobyt a stravování dětí v MŠ, příspěvek státu na školní stravování, v menzách, na ubytování na kolejích, slevy v dopravě, odpočet z daní na vyživované dítě apod.</a:t>
          </a:r>
          <a:endParaRPr lang="cs-CZ" dirty="0"/>
        </a:p>
      </dgm:t>
    </dgm:pt>
    <dgm:pt modelId="{5964FEA5-4235-42EA-97C5-2D897C8EFB32}" type="parTrans" cxnId="{0136D4A5-7CA9-4A68-8A59-77EA95CB486A}">
      <dgm:prSet/>
      <dgm:spPr/>
      <dgm:t>
        <a:bodyPr/>
        <a:lstStyle/>
        <a:p>
          <a:endParaRPr lang="cs-CZ"/>
        </a:p>
      </dgm:t>
    </dgm:pt>
    <dgm:pt modelId="{97020AC5-B578-4BE7-9314-50C7D3C9BEF1}" type="sibTrans" cxnId="{0136D4A5-7CA9-4A68-8A59-77EA95CB486A}">
      <dgm:prSet/>
      <dgm:spPr/>
      <dgm:t>
        <a:bodyPr/>
        <a:lstStyle/>
        <a:p>
          <a:endParaRPr lang="cs-CZ"/>
        </a:p>
      </dgm:t>
    </dgm:pt>
    <dgm:pt modelId="{E0EFF267-D3F2-4B60-A964-C69520F3E404}" type="pres">
      <dgm:prSet presAssocID="{1A4BED16-CE13-4238-9ED1-D9C012CB80ED}" presName="diagram" presStyleCnt="0">
        <dgm:presLayoutVars>
          <dgm:chPref val="1"/>
          <dgm:dir/>
          <dgm:animOne val="branch"/>
          <dgm:animLvl val="lvl"/>
          <dgm:resizeHandles val="exact"/>
        </dgm:presLayoutVars>
      </dgm:prSet>
      <dgm:spPr/>
      <dgm:t>
        <a:bodyPr/>
        <a:lstStyle/>
        <a:p>
          <a:endParaRPr lang="cs-CZ"/>
        </a:p>
      </dgm:t>
    </dgm:pt>
    <dgm:pt modelId="{DBF63756-54B7-404A-93F6-08F9F90DE925}" type="pres">
      <dgm:prSet presAssocID="{FDEF5A8E-9161-4E23-8D28-1CC71B64F16C}" presName="root1" presStyleCnt="0"/>
      <dgm:spPr/>
    </dgm:pt>
    <dgm:pt modelId="{8F51DAA9-E358-4138-95B5-68BB023B782C}" type="pres">
      <dgm:prSet presAssocID="{FDEF5A8E-9161-4E23-8D28-1CC71B64F16C}" presName="LevelOneTextNode" presStyleLbl="node0" presStyleIdx="0" presStyleCnt="1">
        <dgm:presLayoutVars>
          <dgm:chPref val="3"/>
        </dgm:presLayoutVars>
      </dgm:prSet>
      <dgm:spPr/>
      <dgm:t>
        <a:bodyPr/>
        <a:lstStyle/>
        <a:p>
          <a:endParaRPr lang="cs-CZ"/>
        </a:p>
      </dgm:t>
    </dgm:pt>
    <dgm:pt modelId="{E5645516-3DD9-42E8-8135-E077CADBC15E}" type="pres">
      <dgm:prSet presAssocID="{FDEF5A8E-9161-4E23-8D28-1CC71B64F16C}" presName="level2hierChild" presStyleCnt="0"/>
      <dgm:spPr/>
    </dgm:pt>
    <dgm:pt modelId="{94E73D00-E07B-4C22-A70A-EE77038021D3}" type="pres">
      <dgm:prSet presAssocID="{A47A5909-826D-4962-A80F-24F9245A3B42}" presName="conn2-1" presStyleLbl="parChTrans1D2" presStyleIdx="0" presStyleCnt="2"/>
      <dgm:spPr/>
      <dgm:t>
        <a:bodyPr/>
        <a:lstStyle/>
        <a:p>
          <a:endParaRPr lang="cs-CZ"/>
        </a:p>
      </dgm:t>
    </dgm:pt>
    <dgm:pt modelId="{0F38B1E7-A00A-4058-8C7A-D6877E49A188}" type="pres">
      <dgm:prSet presAssocID="{A47A5909-826D-4962-A80F-24F9245A3B42}" presName="connTx" presStyleLbl="parChTrans1D2" presStyleIdx="0" presStyleCnt="2"/>
      <dgm:spPr/>
      <dgm:t>
        <a:bodyPr/>
        <a:lstStyle/>
        <a:p>
          <a:endParaRPr lang="cs-CZ"/>
        </a:p>
      </dgm:t>
    </dgm:pt>
    <dgm:pt modelId="{F903A6F8-6CF0-4F63-969A-DF1F00FF04EE}" type="pres">
      <dgm:prSet presAssocID="{AA03FDAB-42E9-4654-B8D5-9A1A66ECA66B}" presName="root2" presStyleCnt="0"/>
      <dgm:spPr/>
    </dgm:pt>
    <dgm:pt modelId="{6EE7839E-50A3-4A68-AA9A-FEA0B5E3E31E}" type="pres">
      <dgm:prSet presAssocID="{AA03FDAB-42E9-4654-B8D5-9A1A66ECA66B}" presName="LevelTwoTextNode" presStyleLbl="node2" presStyleIdx="0" presStyleCnt="2">
        <dgm:presLayoutVars>
          <dgm:chPref val="3"/>
        </dgm:presLayoutVars>
      </dgm:prSet>
      <dgm:spPr/>
      <dgm:t>
        <a:bodyPr/>
        <a:lstStyle/>
        <a:p>
          <a:endParaRPr lang="cs-CZ"/>
        </a:p>
      </dgm:t>
    </dgm:pt>
    <dgm:pt modelId="{5B88F4DD-3CD9-4DF7-A977-BB2E40C3624F}" type="pres">
      <dgm:prSet presAssocID="{AA03FDAB-42E9-4654-B8D5-9A1A66ECA66B}" presName="level3hierChild" presStyleCnt="0"/>
      <dgm:spPr/>
    </dgm:pt>
    <dgm:pt modelId="{CA962416-2ACB-4751-BAAC-300664C60CFB}" type="pres">
      <dgm:prSet presAssocID="{88274F10-1676-472E-A6A2-22FA9CC9694F}" presName="conn2-1" presStyleLbl="parChTrans1D3" presStyleIdx="0" presStyleCnt="4"/>
      <dgm:spPr/>
      <dgm:t>
        <a:bodyPr/>
        <a:lstStyle/>
        <a:p>
          <a:endParaRPr lang="cs-CZ"/>
        </a:p>
      </dgm:t>
    </dgm:pt>
    <dgm:pt modelId="{993080FA-FF5A-4A16-97FE-5FF5C3840A29}" type="pres">
      <dgm:prSet presAssocID="{88274F10-1676-472E-A6A2-22FA9CC9694F}" presName="connTx" presStyleLbl="parChTrans1D3" presStyleIdx="0" presStyleCnt="4"/>
      <dgm:spPr/>
      <dgm:t>
        <a:bodyPr/>
        <a:lstStyle/>
        <a:p>
          <a:endParaRPr lang="cs-CZ"/>
        </a:p>
      </dgm:t>
    </dgm:pt>
    <dgm:pt modelId="{F9756C9A-BC32-4385-897F-46C8D799AA38}" type="pres">
      <dgm:prSet presAssocID="{2DF1342E-DB26-487B-85BC-EF1A342111F8}" presName="root2" presStyleCnt="0"/>
      <dgm:spPr/>
    </dgm:pt>
    <dgm:pt modelId="{1948AC31-59BE-4AF6-9462-BE4A9DDC3DD2}" type="pres">
      <dgm:prSet presAssocID="{2DF1342E-DB26-487B-85BC-EF1A342111F8}" presName="LevelTwoTextNode" presStyleLbl="node3" presStyleIdx="0" presStyleCnt="4">
        <dgm:presLayoutVars>
          <dgm:chPref val="3"/>
        </dgm:presLayoutVars>
      </dgm:prSet>
      <dgm:spPr/>
      <dgm:t>
        <a:bodyPr/>
        <a:lstStyle/>
        <a:p>
          <a:endParaRPr lang="cs-CZ"/>
        </a:p>
      </dgm:t>
    </dgm:pt>
    <dgm:pt modelId="{FA73FBCC-89B4-4691-9D9C-BA6A99AB1214}" type="pres">
      <dgm:prSet presAssocID="{2DF1342E-DB26-487B-85BC-EF1A342111F8}" presName="level3hierChild" presStyleCnt="0"/>
      <dgm:spPr/>
    </dgm:pt>
    <dgm:pt modelId="{F6D7B184-D7C5-4A71-BBC7-02AEDCBBE084}" type="pres">
      <dgm:prSet presAssocID="{36B59E11-BA51-48E8-8D00-D0292A013241}" presName="conn2-1" presStyleLbl="parChTrans1D3" presStyleIdx="1" presStyleCnt="4"/>
      <dgm:spPr/>
      <dgm:t>
        <a:bodyPr/>
        <a:lstStyle/>
        <a:p>
          <a:endParaRPr lang="cs-CZ"/>
        </a:p>
      </dgm:t>
    </dgm:pt>
    <dgm:pt modelId="{AA33A1DF-5D15-4751-9B1D-43D26DA3214A}" type="pres">
      <dgm:prSet presAssocID="{36B59E11-BA51-48E8-8D00-D0292A013241}" presName="connTx" presStyleLbl="parChTrans1D3" presStyleIdx="1" presStyleCnt="4"/>
      <dgm:spPr/>
      <dgm:t>
        <a:bodyPr/>
        <a:lstStyle/>
        <a:p>
          <a:endParaRPr lang="cs-CZ"/>
        </a:p>
      </dgm:t>
    </dgm:pt>
    <dgm:pt modelId="{2FEC3464-58A1-4964-92AA-B966B93B1D2F}" type="pres">
      <dgm:prSet presAssocID="{8E0040CC-CEF7-446A-A663-5F87398DF11D}" presName="root2" presStyleCnt="0"/>
      <dgm:spPr/>
    </dgm:pt>
    <dgm:pt modelId="{61DE2FD1-E06B-4964-B28C-C454A6B06420}" type="pres">
      <dgm:prSet presAssocID="{8E0040CC-CEF7-446A-A663-5F87398DF11D}" presName="LevelTwoTextNode" presStyleLbl="node3" presStyleIdx="1" presStyleCnt="4">
        <dgm:presLayoutVars>
          <dgm:chPref val="3"/>
        </dgm:presLayoutVars>
      </dgm:prSet>
      <dgm:spPr/>
      <dgm:t>
        <a:bodyPr/>
        <a:lstStyle/>
        <a:p>
          <a:endParaRPr lang="cs-CZ"/>
        </a:p>
      </dgm:t>
    </dgm:pt>
    <dgm:pt modelId="{57CD2E6B-733E-4A3C-93F8-FA44BD39100F}" type="pres">
      <dgm:prSet presAssocID="{8E0040CC-CEF7-446A-A663-5F87398DF11D}" presName="level3hierChild" presStyleCnt="0"/>
      <dgm:spPr/>
    </dgm:pt>
    <dgm:pt modelId="{3AA3EC5C-FE77-41A1-B191-F3AA7A3E25B0}" type="pres">
      <dgm:prSet presAssocID="{C60AD742-229C-4883-9054-6CEDB449B1EF}" presName="conn2-1" presStyleLbl="parChTrans1D2" presStyleIdx="1" presStyleCnt="2"/>
      <dgm:spPr/>
      <dgm:t>
        <a:bodyPr/>
        <a:lstStyle/>
        <a:p>
          <a:endParaRPr lang="cs-CZ"/>
        </a:p>
      </dgm:t>
    </dgm:pt>
    <dgm:pt modelId="{D24D0283-7497-4F2F-8F41-28308DB97311}" type="pres">
      <dgm:prSet presAssocID="{C60AD742-229C-4883-9054-6CEDB449B1EF}" presName="connTx" presStyleLbl="parChTrans1D2" presStyleIdx="1" presStyleCnt="2"/>
      <dgm:spPr/>
      <dgm:t>
        <a:bodyPr/>
        <a:lstStyle/>
        <a:p>
          <a:endParaRPr lang="cs-CZ"/>
        </a:p>
      </dgm:t>
    </dgm:pt>
    <dgm:pt modelId="{6E372213-44B4-43D4-9F9E-F1367193A941}" type="pres">
      <dgm:prSet presAssocID="{7CB1F7E5-DD79-4389-B1BD-25971A78B8FE}" presName="root2" presStyleCnt="0"/>
      <dgm:spPr/>
    </dgm:pt>
    <dgm:pt modelId="{D892D481-5F60-4161-8566-1AD88CB33B9A}" type="pres">
      <dgm:prSet presAssocID="{7CB1F7E5-DD79-4389-B1BD-25971A78B8FE}" presName="LevelTwoTextNode" presStyleLbl="node2" presStyleIdx="1" presStyleCnt="2">
        <dgm:presLayoutVars>
          <dgm:chPref val="3"/>
        </dgm:presLayoutVars>
      </dgm:prSet>
      <dgm:spPr/>
      <dgm:t>
        <a:bodyPr/>
        <a:lstStyle/>
        <a:p>
          <a:endParaRPr lang="cs-CZ"/>
        </a:p>
      </dgm:t>
    </dgm:pt>
    <dgm:pt modelId="{03278553-52FA-44B8-9332-781D167E8831}" type="pres">
      <dgm:prSet presAssocID="{7CB1F7E5-DD79-4389-B1BD-25971A78B8FE}" presName="level3hierChild" presStyleCnt="0"/>
      <dgm:spPr/>
    </dgm:pt>
    <dgm:pt modelId="{B7530FD4-1A87-4BC8-9FED-815E8253AEB2}" type="pres">
      <dgm:prSet presAssocID="{BA14A389-7314-4AEE-BD8D-4633F107488B}" presName="conn2-1" presStyleLbl="parChTrans1D3" presStyleIdx="2" presStyleCnt="4"/>
      <dgm:spPr/>
      <dgm:t>
        <a:bodyPr/>
        <a:lstStyle/>
        <a:p>
          <a:endParaRPr lang="cs-CZ"/>
        </a:p>
      </dgm:t>
    </dgm:pt>
    <dgm:pt modelId="{35FCB3C1-59A5-4F97-94AE-27BF1D315A82}" type="pres">
      <dgm:prSet presAssocID="{BA14A389-7314-4AEE-BD8D-4633F107488B}" presName="connTx" presStyleLbl="parChTrans1D3" presStyleIdx="2" presStyleCnt="4"/>
      <dgm:spPr/>
      <dgm:t>
        <a:bodyPr/>
        <a:lstStyle/>
        <a:p>
          <a:endParaRPr lang="cs-CZ"/>
        </a:p>
      </dgm:t>
    </dgm:pt>
    <dgm:pt modelId="{228D9C68-3AF3-4DD3-A1E4-819F29126FF0}" type="pres">
      <dgm:prSet presAssocID="{994EE5D6-C8BD-4133-ADFC-238FD684752D}" presName="root2" presStyleCnt="0"/>
      <dgm:spPr/>
    </dgm:pt>
    <dgm:pt modelId="{07F7EE82-A38E-446D-8106-472B7114846A}" type="pres">
      <dgm:prSet presAssocID="{994EE5D6-C8BD-4133-ADFC-238FD684752D}" presName="LevelTwoTextNode" presStyleLbl="node3" presStyleIdx="2" presStyleCnt="4">
        <dgm:presLayoutVars>
          <dgm:chPref val="3"/>
        </dgm:presLayoutVars>
      </dgm:prSet>
      <dgm:spPr/>
      <dgm:t>
        <a:bodyPr/>
        <a:lstStyle/>
        <a:p>
          <a:endParaRPr lang="cs-CZ"/>
        </a:p>
      </dgm:t>
    </dgm:pt>
    <dgm:pt modelId="{B11DDA0D-CF74-404C-9840-747C8C920268}" type="pres">
      <dgm:prSet presAssocID="{994EE5D6-C8BD-4133-ADFC-238FD684752D}" presName="level3hierChild" presStyleCnt="0"/>
      <dgm:spPr/>
    </dgm:pt>
    <dgm:pt modelId="{D03469A4-6C4A-4157-A4B8-F94E40B21707}" type="pres">
      <dgm:prSet presAssocID="{5964FEA5-4235-42EA-97C5-2D897C8EFB32}" presName="conn2-1" presStyleLbl="parChTrans1D3" presStyleIdx="3" presStyleCnt="4"/>
      <dgm:spPr/>
      <dgm:t>
        <a:bodyPr/>
        <a:lstStyle/>
        <a:p>
          <a:endParaRPr lang="cs-CZ"/>
        </a:p>
      </dgm:t>
    </dgm:pt>
    <dgm:pt modelId="{6BDC6EA8-B0FF-445B-B889-CFC769763ED4}" type="pres">
      <dgm:prSet presAssocID="{5964FEA5-4235-42EA-97C5-2D897C8EFB32}" presName="connTx" presStyleLbl="parChTrans1D3" presStyleIdx="3" presStyleCnt="4"/>
      <dgm:spPr/>
      <dgm:t>
        <a:bodyPr/>
        <a:lstStyle/>
        <a:p>
          <a:endParaRPr lang="cs-CZ"/>
        </a:p>
      </dgm:t>
    </dgm:pt>
    <dgm:pt modelId="{ECBCBA5B-4BD3-4F5F-A230-80FF203441BD}" type="pres">
      <dgm:prSet presAssocID="{401AEC48-5982-4CA3-8F20-83B65B81EE22}" presName="root2" presStyleCnt="0"/>
      <dgm:spPr/>
    </dgm:pt>
    <dgm:pt modelId="{B8017370-6DD6-438B-973F-1812FE3E4419}" type="pres">
      <dgm:prSet presAssocID="{401AEC48-5982-4CA3-8F20-83B65B81EE22}" presName="LevelTwoTextNode" presStyleLbl="node3" presStyleIdx="3" presStyleCnt="4">
        <dgm:presLayoutVars>
          <dgm:chPref val="3"/>
        </dgm:presLayoutVars>
      </dgm:prSet>
      <dgm:spPr/>
      <dgm:t>
        <a:bodyPr/>
        <a:lstStyle/>
        <a:p>
          <a:endParaRPr lang="cs-CZ"/>
        </a:p>
      </dgm:t>
    </dgm:pt>
    <dgm:pt modelId="{AAE2EAE5-D71C-4083-A753-9F5CC683E1EA}" type="pres">
      <dgm:prSet presAssocID="{401AEC48-5982-4CA3-8F20-83B65B81EE22}" presName="level3hierChild" presStyleCnt="0"/>
      <dgm:spPr/>
    </dgm:pt>
  </dgm:ptLst>
  <dgm:cxnLst>
    <dgm:cxn modelId="{826CD1BD-8443-4C7F-AC74-7187BB3AF46A}" srcId="{1A4BED16-CE13-4238-9ED1-D9C012CB80ED}" destId="{FDEF5A8E-9161-4E23-8D28-1CC71B64F16C}" srcOrd="0" destOrd="0" parTransId="{D358B52C-169F-45F9-B82F-55ECBC3B998B}" sibTransId="{7F3076A2-288E-4159-8B86-52721872E1D0}"/>
    <dgm:cxn modelId="{DB2D1332-8D68-42DA-8E00-5F309C7465FA}" type="presOf" srcId="{994EE5D6-C8BD-4133-ADFC-238FD684752D}" destId="{07F7EE82-A38E-446D-8106-472B7114846A}" srcOrd="0" destOrd="0" presId="urn:microsoft.com/office/officeart/2005/8/layout/hierarchy2"/>
    <dgm:cxn modelId="{9E46506F-B8EF-4353-AB6F-A600830D966B}" type="presOf" srcId="{BA14A389-7314-4AEE-BD8D-4633F107488B}" destId="{B7530FD4-1A87-4BC8-9FED-815E8253AEB2}" srcOrd="0" destOrd="0" presId="urn:microsoft.com/office/officeart/2005/8/layout/hierarchy2"/>
    <dgm:cxn modelId="{1839C9A4-1E5B-495A-9341-1629A28F5909}" type="presOf" srcId="{FDEF5A8E-9161-4E23-8D28-1CC71B64F16C}" destId="{8F51DAA9-E358-4138-95B5-68BB023B782C}" srcOrd="0" destOrd="0" presId="urn:microsoft.com/office/officeart/2005/8/layout/hierarchy2"/>
    <dgm:cxn modelId="{9DEA2264-0428-41C1-84B9-62D92D935FFA}" type="presOf" srcId="{401AEC48-5982-4CA3-8F20-83B65B81EE22}" destId="{B8017370-6DD6-438B-973F-1812FE3E4419}" srcOrd="0" destOrd="0" presId="urn:microsoft.com/office/officeart/2005/8/layout/hierarchy2"/>
    <dgm:cxn modelId="{A0B0308B-F936-49DE-98A5-891A0EE609B7}" type="presOf" srcId="{C60AD742-229C-4883-9054-6CEDB449B1EF}" destId="{3AA3EC5C-FE77-41A1-B191-F3AA7A3E25B0}" srcOrd="0" destOrd="0" presId="urn:microsoft.com/office/officeart/2005/8/layout/hierarchy2"/>
    <dgm:cxn modelId="{D5FEFA05-B4D3-4663-918A-394ACB107BB2}" srcId="{FDEF5A8E-9161-4E23-8D28-1CC71B64F16C}" destId="{7CB1F7E5-DD79-4389-B1BD-25971A78B8FE}" srcOrd="1" destOrd="0" parTransId="{C60AD742-229C-4883-9054-6CEDB449B1EF}" sibTransId="{015D8166-7024-4146-9FA7-B00CEFA1779C}"/>
    <dgm:cxn modelId="{6F1F1C5D-B3F2-4B95-B131-880BA044D18F}" srcId="{AA03FDAB-42E9-4654-B8D5-9A1A66ECA66B}" destId="{8E0040CC-CEF7-446A-A663-5F87398DF11D}" srcOrd="1" destOrd="0" parTransId="{36B59E11-BA51-48E8-8D00-D0292A013241}" sibTransId="{C4582852-9359-426E-912A-85A6F579A230}"/>
    <dgm:cxn modelId="{86DEDA1B-59F8-41CA-9D0E-F427EFBEA689}" srcId="{AA03FDAB-42E9-4654-B8D5-9A1A66ECA66B}" destId="{2DF1342E-DB26-487B-85BC-EF1A342111F8}" srcOrd="0" destOrd="0" parTransId="{88274F10-1676-472E-A6A2-22FA9CC9694F}" sibTransId="{8AF087C0-30D2-4A57-B1A7-ADD6457B4A02}"/>
    <dgm:cxn modelId="{77B1EBE8-D191-48EA-B089-3F173B84251D}" type="presOf" srcId="{5964FEA5-4235-42EA-97C5-2D897C8EFB32}" destId="{D03469A4-6C4A-4157-A4B8-F94E40B21707}" srcOrd="0" destOrd="0" presId="urn:microsoft.com/office/officeart/2005/8/layout/hierarchy2"/>
    <dgm:cxn modelId="{EEE34FF4-E579-4060-B6A5-8A0E8FA73D6D}" type="presOf" srcId="{5964FEA5-4235-42EA-97C5-2D897C8EFB32}" destId="{6BDC6EA8-B0FF-445B-B889-CFC769763ED4}" srcOrd="1" destOrd="0" presId="urn:microsoft.com/office/officeart/2005/8/layout/hierarchy2"/>
    <dgm:cxn modelId="{F08A8D4C-5C7C-4EE7-ACEB-8FBB7A19C466}" type="presOf" srcId="{88274F10-1676-472E-A6A2-22FA9CC9694F}" destId="{CA962416-2ACB-4751-BAAC-300664C60CFB}" srcOrd="0" destOrd="0" presId="urn:microsoft.com/office/officeart/2005/8/layout/hierarchy2"/>
    <dgm:cxn modelId="{F9732108-F74A-4EB9-8430-4F842BDE5330}" type="presOf" srcId="{7CB1F7E5-DD79-4389-B1BD-25971A78B8FE}" destId="{D892D481-5F60-4161-8566-1AD88CB33B9A}" srcOrd="0" destOrd="0" presId="urn:microsoft.com/office/officeart/2005/8/layout/hierarchy2"/>
    <dgm:cxn modelId="{AE123ED1-87B5-451B-B63C-26EA3CB3E918}" srcId="{FDEF5A8E-9161-4E23-8D28-1CC71B64F16C}" destId="{AA03FDAB-42E9-4654-B8D5-9A1A66ECA66B}" srcOrd="0" destOrd="0" parTransId="{A47A5909-826D-4962-A80F-24F9245A3B42}" sibTransId="{FECC1A3D-4F99-4017-8904-D62CCA675A95}"/>
    <dgm:cxn modelId="{7B3B292D-A5D7-43E3-99C9-B4DBB3F86748}" type="presOf" srcId="{88274F10-1676-472E-A6A2-22FA9CC9694F}" destId="{993080FA-FF5A-4A16-97FE-5FF5C3840A29}" srcOrd="1" destOrd="0" presId="urn:microsoft.com/office/officeart/2005/8/layout/hierarchy2"/>
    <dgm:cxn modelId="{D06D3E62-866E-4746-9C5E-70D5B79ACA00}" type="presOf" srcId="{36B59E11-BA51-48E8-8D00-D0292A013241}" destId="{AA33A1DF-5D15-4751-9B1D-43D26DA3214A}" srcOrd="1" destOrd="0" presId="urn:microsoft.com/office/officeart/2005/8/layout/hierarchy2"/>
    <dgm:cxn modelId="{F3B95A74-98C0-4C2E-A492-97DC02803067}" type="presOf" srcId="{A47A5909-826D-4962-A80F-24F9245A3B42}" destId="{0F38B1E7-A00A-4058-8C7A-D6877E49A188}" srcOrd="1" destOrd="0" presId="urn:microsoft.com/office/officeart/2005/8/layout/hierarchy2"/>
    <dgm:cxn modelId="{0ABA0681-58D6-4DF0-BBAC-6904BCB29572}" type="presOf" srcId="{8E0040CC-CEF7-446A-A663-5F87398DF11D}" destId="{61DE2FD1-E06B-4964-B28C-C454A6B06420}" srcOrd="0" destOrd="0" presId="urn:microsoft.com/office/officeart/2005/8/layout/hierarchy2"/>
    <dgm:cxn modelId="{6984ED72-D581-475F-BED7-576E77699FF8}" type="presOf" srcId="{A47A5909-826D-4962-A80F-24F9245A3B42}" destId="{94E73D00-E07B-4C22-A70A-EE77038021D3}" srcOrd="0" destOrd="0" presId="urn:microsoft.com/office/officeart/2005/8/layout/hierarchy2"/>
    <dgm:cxn modelId="{97B6B27A-86E8-4C9B-9A5A-C4E4BD29D3EA}" srcId="{7CB1F7E5-DD79-4389-B1BD-25971A78B8FE}" destId="{994EE5D6-C8BD-4133-ADFC-238FD684752D}" srcOrd="0" destOrd="0" parTransId="{BA14A389-7314-4AEE-BD8D-4633F107488B}" sibTransId="{B2BD5909-3D2E-47C0-B088-AC25FD9AE011}"/>
    <dgm:cxn modelId="{1A9585B3-AD92-4333-A161-924BE907E930}" type="presOf" srcId="{2DF1342E-DB26-487B-85BC-EF1A342111F8}" destId="{1948AC31-59BE-4AF6-9462-BE4A9DDC3DD2}" srcOrd="0" destOrd="0" presId="urn:microsoft.com/office/officeart/2005/8/layout/hierarchy2"/>
    <dgm:cxn modelId="{DB95367E-78B4-4413-8691-66E760C8318B}" type="presOf" srcId="{AA03FDAB-42E9-4654-B8D5-9A1A66ECA66B}" destId="{6EE7839E-50A3-4A68-AA9A-FEA0B5E3E31E}" srcOrd="0" destOrd="0" presId="urn:microsoft.com/office/officeart/2005/8/layout/hierarchy2"/>
    <dgm:cxn modelId="{11AC629C-BEC8-4BC9-8221-B92BBAA2DFE5}" type="presOf" srcId="{36B59E11-BA51-48E8-8D00-D0292A013241}" destId="{F6D7B184-D7C5-4A71-BBC7-02AEDCBBE084}" srcOrd="0" destOrd="0" presId="urn:microsoft.com/office/officeart/2005/8/layout/hierarchy2"/>
    <dgm:cxn modelId="{0136D4A5-7CA9-4A68-8A59-77EA95CB486A}" srcId="{7CB1F7E5-DD79-4389-B1BD-25971A78B8FE}" destId="{401AEC48-5982-4CA3-8F20-83B65B81EE22}" srcOrd="1" destOrd="0" parTransId="{5964FEA5-4235-42EA-97C5-2D897C8EFB32}" sibTransId="{97020AC5-B578-4BE7-9314-50C7D3C9BEF1}"/>
    <dgm:cxn modelId="{03E8535F-D294-492B-A358-2E0BF003AD8C}" type="presOf" srcId="{C60AD742-229C-4883-9054-6CEDB449B1EF}" destId="{D24D0283-7497-4F2F-8F41-28308DB97311}" srcOrd="1" destOrd="0" presId="urn:microsoft.com/office/officeart/2005/8/layout/hierarchy2"/>
    <dgm:cxn modelId="{52435F72-7109-4C55-9343-0D1A8D5DE2E8}" type="presOf" srcId="{BA14A389-7314-4AEE-BD8D-4633F107488B}" destId="{35FCB3C1-59A5-4F97-94AE-27BF1D315A82}" srcOrd="1" destOrd="0" presId="urn:microsoft.com/office/officeart/2005/8/layout/hierarchy2"/>
    <dgm:cxn modelId="{4AE774B1-C699-4240-AFE1-394980F58D97}" type="presOf" srcId="{1A4BED16-CE13-4238-9ED1-D9C012CB80ED}" destId="{E0EFF267-D3F2-4B60-A964-C69520F3E404}" srcOrd="0" destOrd="0" presId="urn:microsoft.com/office/officeart/2005/8/layout/hierarchy2"/>
    <dgm:cxn modelId="{253A235B-5788-4704-AB5B-0F608C310F83}" type="presParOf" srcId="{E0EFF267-D3F2-4B60-A964-C69520F3E404}" destId="{DBF63756-54B7-404A-93F6-08F9F90DE925}" srcOrd="0" destOrd="0" presId="urn:microsoft.com/office/officeart/2005/8/layout/hierarchy2"/>
    <dgm:cxn modelId="{FADA99EE-745F-4B22-A32D-56B35FE739F4}" type="presParOf" srcId="{DBF63756-54B7-404A-93F6-08F9F90DE925}" destId="{8F51DAA9-E358-4138-95B5-68BB023B782C}" srcOrd="0" destOrd="0" presId="urn:microsoft.com/office/officeart/2005/8/layout/hierarchy2"/>
    <dgm:cxn modelId="{A70D3DA1-F3CC-47CE-9A37-34E1DE7CD28E}" type="presParOf" srcId="{DBF63756-54B7-404A-93F6-08F9F90DE925}" destId="{E5645516-3DD9-42E8-8135-E077CADBC15E}" srcOrd="1" destOrd="0" presId="urn:microsoft.com/office/officeart/2005/8/layout/hierarchy2"/>
    <dgm:cxn modelId="{32095782-8ACF-4E0D-9255-9979B2CBEDFA}" type="presParOf" srcId="{E5645516-3DD9-42E8-8135-E077CADBC15E}" destId="{94E73D00-E07B-4C22-A70A-EE77038021D3}" srcOrd="0" destOrd="0" presId="urn:microsoft.com/office/officeart/2005/8/layout/hierarchy2"/>
    <dgm:cxn modelId="{25BFCC58-94B2-4D1C-8CCD-96F824393A54}" type="presParOf" srcId="{94E73D00-E07B-4C22-A70A-EE77038021D3}" destId="{0F38B1E7-A00A-4058-8C7A-D6877E49A188}" srcOrd="0" destOrd="0" presId="urn:microsoft.com/office/officeart/2005/8/layout/hierarchy2"/>
    <dgm:cxn modelId="{FA318296-F26E-40FA-BEA0-58A4F0A68DFC}" type="presParOf" srcId="{E5645516-3DD9-42E8-8135-E077CADBC15E}" destId="{F903A6F8-6CF0-4F63-969A-DF1F00FF04EE}" srcOrd="1" destOrd="0" presId="urn:microsoft.com/office/officeart/2005/8/layout/hierarchy2"/>
    <dgm:cxn modelId="{66044CB1-9604-4D6F-AC32-9294F0E4A7B3}" type="presParOf" srcId="{F903A6F8-6CF0-4F63-969A-DF1F00FF04EE}" destId="{6EE7839E-50A3-4A68-AA9A-FEA0B5E3E31E}" srcOrd="0" destOrd="0" presId="urn:microsoft.com/office/officeart/2005/8/layout/hierarchy2"/>
    <dgm:cxn modelId="{676B5E65-D8E2-4D2A-8FD3-4E9836BEAEA3}" type="presParOf" srcId="{F903A6F8-6CF0-4F63-969A-DF1F00FF04EE}" destId="{5B88F4DD-3CD9-4DF7-A977-BB2E40C3624F}" srcOrd="1" destOrd="0" presId="urn:microsoft.com/office/officeart/2005/8/layout/hierarchy2"/>
    <dgm:cxn modelId="{7B986D04-7B17-4CA6-8BA0-9EC13E95F3E3}" type="presParOf" srcId="{5B88F4DD-3CD9-4DF7-A977-BB2E40C3624F}" destId="{CA962416-2ACB-4751-BAAC-300664C60CFB}" srcOrd="0" destOrd="0" presId="urn:microsoft.com/office/officeart/2005/8/layout/hierarchy2"/>
    <dgm:cxn modelId="{D568A1D6-A2EF-428F-8DD5-44DA2DD0436B}" type="presParOf" srcId="{CA962416-2ACB-4751-BAAC-300664C60CFB}" destId="{993080FA-FF5A-4A16-97FE-5FF5C3840A29}" srcOrd="0" destOrd="0" presId="urn:microsoft.com/office/officeart/2005/8/layout/hierarchy2"/>
    <dgm:cxn modelId="{456D5651-618F-4BA8-8616-D1657292D059}" type="presParOf" srcId="{5B88F4DD-3CD9-4DF7-A977-BB2E40C3624F}" destId="{F9756C9A-BC32-4385-897F-46C8D799AA38}" srcOrd="1" destOrd="0" presId="urn:microsoft.com/office/officeart/2005/8/layout/hierarchy2"/>
    <dgm:cxn modelId="{53FA81EF-4D49-42A7-9A5B-914CCFBF175C}" type="presParOf" srcId="{F9756C9A-BC32-4385-897F-46C8D799AA38}" destId="{1948AC31-59BE-4AF6-9462-BE4A9DDC3DD2}" srcOrd="0" destOrd="0" presId="urn:microsoft.com/office/officeart/2005/8/layout/hierarchy2"/>
    <dgm:cxn modelId="{4E647225-9C99-4377-8012-78333C530167}" type="presParOf" srcId="{F9756C9A-BC32-4385-897F-46C8D799AA38}" destId="{FA73FBCC-89B4-4691-9D9C-BA6A99AB1214}" srcOrd="1" destOrd="0" presId="urn:microsoft.com/office/officeart/2005/8/layout/hierarchy2"/>
    <dgm:cxn modelId="{D9D0F004-9285-4422-8D38-3C28A672678A}" type="presParOf" srcId="{5B88F4DD-3CD9-4DF7-A977-BB2E40C3624F}" destId="{F6D7B184-D7C5-4A71-BBC7-02AEDCBBE084}" srcOrd="2" destOrd="0" presId="urn:microsoft.com/office/officeart/2005/8/layout/hierarchy2"/>
    <dgm:cxn modelId="{0BF0FED6-68AE-4A38-AABF-609BFE3BAFED}" type="presParOf" srcId="{F6D7B184-D7C5-4A71-BBC7-02AEDCBBE084}" destId="{AA33A1DF-5D15-4751-9B1D-43D26DA3214A}" srcOrd="0" destOrd="0" presId="urn:microsoft.com/office/officeart/2005/8/layout/hierarchy2"/>
    <dgm:cxn modelId="{DCDB5FA8-130A-46DE-8394-BE9C80BA7B9D}" type="presParOf" srcId="{5B88F4DD-3CD9-4DF7-A977-BB2E40C3624F}" destId="{2FEC3464-58A1-4964-92AA-B966B93B1D2F}" srcOrd="3" destOrd="0" presId="urn:microsoft.com/office/officeart/2005/8/layout/hierarchy2"/>
    <dgm:cxn modelId="{C07B0152-600B-486F-92BB-2664EAE1B0FC}" type="presParOf" srcId="{2FEC3464-58A1-4964-92AA-B966B93B1D2F}" destId="{61DE2FD1-E06B-4964-B28C-C454A6B06420}" srcOrd="0" destOrd="0" presId="urn:microsoft.com/office/officeart/2005/8/layout/hierarchy2"/>
    <dgm:cxn modelId="{AA6FAECA-AAB9-4A17-A11B-50E592FDC813}" type="presParOf" srcId="{2FEC3464-58A1-4964-92AA-B966B93B1D2F}" destId="{57CD2E6B-733E-4A3C-93F8-FA44BD39100F}" srcOrd="1" destOrd="0" presId="urn:microsoft.com/office/officeart/2005/8/layout/hierarchy2"/>
    <dgm:cxn modelId="{6419719E-27E1-4BDC-A6A6-F254007B4FE7}" type="presParOf" srcId="{E5645516-3DD9-42E8-8135-E077CADBC15E}" destId="{3AA3EC5C-FE77-41A1-B191-F3AA7A3E25B0}" srcOrd="2" destOrd="0" presId="urn:microsoft.com/office/officeart/2005/8/layout/hierarchy2"/>
    <dgm:cxn modelId="{D1C0DE59-A47A-432C-9171-266FFD6377B3}" type="presParOf" srcId="{3AA3EC5C-FE77-41A1-B191-F3AA7A3E25B0}" destId="{D24D0283-7497-4F2F-8F41-28308DB97311}" srcOrd="0" destOrd="0" presId="urn:microsoft.com/office/officeart/2005/8/layout/hierarchy2"/>
    <dgm:cxn modelId="{BEC0B17B-D9D6-4EFE-901B-6A0FDDA8AE0C}" type="presParOf" srcId="{E5645516-3DD9-42E8-8135-E077CADBC15E}" destId="{6E372213-44B4-43D4-9F9E-F1367193A941}" srcOrd="3" destOrd="0" presId="urn:microsoft.com/office/officeart/2005/8/layout/hierarchy2"/>
    <dgm:cxn modelId="{DC72CB2F-A80C-4CBB-BF95-70C282D4FC33}" type="presParOf" srcId="{6E372213-44B4-43D4-9F9E-F1367193A941}" destId="{D892D481-5F60-4161-8566-1AD88CB33B9A}" srcOrd="0" destOrd="0" presId="urn:microsoft.com/office/officeart/2005/8/layout/hierarchy2"/>
    <dgm:cxn modelId="{87932B4A-5E9A-47EB-A827-41810DDDB929}" type="presParOf" srcId="{6E372213-44B4-43D4-9F9E-F1367193A941}" destId="{03278553-52FA-44B8-9332-781D167E8831}" srcOrd="1" destOrd="0" presId="urn:microsoft.com/office/officeart/2005/8/layout/hierarchy2"/>
    <dgm:cxn modelId="{AB0303D9-4711-444D-A874-EA16026617D6}" type="presParOf" srcId="{03278553-52FA-44B8-9332-781D167E8831}" destId="{B7530FD4-1A87-4BC8-9FED-815E8253AEB2}" srcOrd="0" destOrd="0" presId="urn:microsoft.com/office/officeart/2005/8/layout/hierarchy2"/>
    <dgm:cxn modelId="{B60FAA58-773E-43B1-A1DD-B789865E77EC}" type="presParOf" srcId="{B7530FD4-1A87-4BC8-9FED-815E8253AEB2}" destId="{35FCB3C1-59A5-4F97-94AE-27BF1D315A82}" srcOrd="0" destOrd="0" presId="urn:microsoft.com/office/officeart/2005/8/layout/hierarchy2"/>
    <dgm:cxn modelId="{F3E129E3-252D-48D4-8CEB-01CDC0138A8F}" type="presParOf" srcId="{03278553-52FA-44B8-9332-781D167E8831}" destId="{228D9C68-3AF3-4DD3-A1E4-819F29126FF0}" srcOrd="1" destOrd="0" presId="urn:microsoft.com/office/officeart/2005/8/layout/hierarchy2"/>
    <dgm:cxn modelId="{0EA4CE2F-92B8-4834-80F2-5A224E281B7E}" type="presParOf" srcId="{228D9C68-3AF3-4DD3-A1E4-819F29126FF0}" destId="{07F7EE82-A38E-446D-8106-472B7114846A}" srcOrd="0" destOrd="0" presId="urn:microsoft.com/office/officeart/2005/8/layout/hierarchy2"/>
    <dgm:cxn modelId="{E05BE6B6-46C6-43B7-B563-8D5C557A0532}" type="presParOf" srcId="{228D9C68-3AF3-4DD3-A1E4-819F29126FF0}" destId="{B11DDA0D-CF74-404C-9840-747C8C920268}" srcOrd="1" destOrd="0" presId="urn:microsoft.com/office/officeart/2005/8/layout/hierarchy2"/>
    <dgm:cxn modelId="{B8A14E18-0834-47B9-B959-8EF8D68A7354}" type="presParOf" srcId="{03278553-52FA-44B8-9332-781D167E8831}" destId="{D03469A4-6C4A-4157-A4B8-F94E40B21707}" srcOrd="2" destOrd="0" presId="urn:microsoft.com/office/officeart/2005/8/layout/hierarchy2"/>
    <dgm:cxn modelId="{9231D5AF-DE46-466F-A8FB-45569755A840}" type="presParOf" srcId="{D03469A4-6C4A-4157-A4B8-F94E40B21707}" destId="{6BDC6EA8-B0FF-445B-B889-CFC769763ED4}" srcOrd="0" destOrd="0" presId="urn:microsoft.com/office/officeart/2005/8/layout/hierarchy2"/>
    <dgm:cxn modelId="{FDB7BC67-DAFE-4D66-A503-1ECAFBBFE50A}" type="presParOf" srcId="{03278553-52FA-44B8-9332-781D167E8831}" destId="{ECBCBA5B-4BD3-4F5F-A230-80FF203441BD}" srcOrd="3" destOrd="0" presId="urn:microsoft.com/office/officeart/2005/8/layout/hierarchy2"/>
    <dgm:cxn modelId="{A20EA9F3-91C4-4036-A941-F8D377B7BF94}" type="presParOf" srcId="{ECBCBA5B-4BD3-4F5F-A230-80FF203441BD}" destId="{B8017370-6DD6-438B-973F-1812FE3E4419}" srcOrd="0" destOrd="0" presId="urn:microsoft.com/office/officeart/2005/8/layout/hierarchy2"/>
    <dgm:cxn modelId="{4C76694E-2AED-4B2D-B768-6EB2D6A620CB}" type="presParOf" srcId="{ECBCBA5B-4BD3-4F5F-A230-80FF203441BD}" destId="{AAE2EAE5-D71C-4083-A753-9F5CC683E1EA}"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51DAA9-E358-4138-95B5-68BB023B782C}">
      <dsp:nvSpPr>
        <dsp:cNvPr id="0" name=""/>
        <dsp:cNvSpPr/>
      </dsp:nvSpPr>
      <dsp:spPr>
        <a:xfrm>
          <a:off x="3755" y="1927655"/>
          <a:ext cx="2082465" cy="1041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cs-CZ" sz="1000" kern="1200" dirty="0" smtClean="0"/>
            <a:t>Nástroje rodinné politiky</a:t>
          </a:r>
          <a:endParaRPr lang="cs-CZ" sz="1000" kern="1200" dirty="0"/>
        </a:p>
      </dsp:txBody>
      <dsp:txXfrm>
        <a:off x="34252" y="1958152"/>
        <a:ext cx="2021471" cy="980238"/>
      </dsp:txXfrm>
    </dsp:sp>
    <dsp:sp modelId="{94E73D00-E07B-4C22-A70A-EE77038021D3}">
      <dsp:nvSpPr>
        <dsp:cNvPr id="0" name=""/>
        <dsp:cNvSpPr/>
      </dsp:nvSpPr>
      <dsp:spPr>
        <a:xfrm rot="18289469">
          <a:off x="1773386" y="1830424"/>
          <a:ext cx="1458655" cy="38276"/>
        </a:xfrm>
        <a:custGeom>
          <a:avLst/>
          <a:gdLst/>
          <a:ahLst/>
          <a:cxnLst/>
          <a:rect l="0" t="0" r="0" b="0"/>
          <a:pathLst>
            <a:path>
              <a:moveTo>
                <a:pt x="0" y="19138"/>
              </a:moveTo>
              <a:lnTo>
                <a:pt x="1458655" y="1913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cs-CZ" sz="500" kern="1200"/>
        </a:p>
      </dsp:txBody>
      <dsp:txXfrm>
        <a:off x="2466247" y="1813096"/>
        <a:ext cx="72932" cy="72932"/>
      </dsp:txXfrm>
    </dsp:sp>
    <dsp:sp modelId="{6EE7839E-50A3-4A68-AA9A-FEA0B5E3E31E}">
      <dsp:nvSpPr>
        <dsp:cNvPr id="0" name=""/>
        <dsp:cNvSpPr/>
      </dsp:nvSpPr>
      <dsp:spPr>
        <a:xfrm>
          <a:off x="2919207" y="730237"/>
          <a:ext cx="2082465" cy="1041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cs-CZ" sz="1000" kern="1200" dirty="0" smtClean="0"/>
            <a:t>Přímá finanční pomoc</a:t>
          </a:r>
          <a:endParaRPr lang="cs-CZ" sz="1000" kern="1200" dirty="0"/>
        </a:p>
      </dsp:txBody>
      <dsp:txXfrm>
        <a:off x="2949704" y="760734"/>
        <a:ext cx="2021471" cy="980238"/>
      </dsp:txXfrm>
    </dsp:sp>
    <dsp:sp modelId="{CA962416-2ACB-4751-BAAC-300664C60CFB}">
      <dsp:nvSpPr>
        <dsp:cNvPr id="0" name=""/>
        <dsp:cNvSpPr/>
      </dsp:nvSpPr>
      <dsp:spPr>
        <a:xfrm rot="19457599">
          <a:off x="4905253" y="932361"/>
          <a:ext cx="1025825" cy="38276"/>
        </a:xfrm>
        <a:custGeom>
          <a:avLst/>
          <a:gdLst/>
          <a:ahLst/>
          <a:cxnLst/>
          <a:rect l="0" t="0" r="0" b="0"/>
          <a:pathLst>
            <a:path>
              <a:moveTo>
                <a:pt x="0" y="19138"/>
              </a:moveTo>
              <a:lnTo>
                <a:pt x="1025825" y="19138"/>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cs-CZ" sz="500" kern="1200"/>
        </a:p>
      </dsp:txBody>
      <dsp:txXfrm>
        <a:off x="5392520" y="925854"/>
        <a:ext cx="51291" cy="51291"/>
      </dsp:txXfrm>
    </dsp:sp>
    <dsp:sp modelId="{1948AC31-59BE-4AF6-9462-BE4A9DDC3DD2}">
      <dsp:nvSpPr>
        <dsp:cNvPr id="0" name=""/>
        <dsp:cNvSpPr/>
      </dsp:nvSpPr>
      <dsp:spPr>
        <a:xfrm>
          <a:off x="5834659" y="131528"/>
          <a:ext cx="2082465" cy="1041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cs-CZ" sz="1000" kern="1200" dirty="0" smtClean="0"/>
            <a:t>Dávky posilující příjmy rodin s dětmi po celou dobu péče, dávky poskytované za určitých podmínek</a:t>
          </a:r>
          <a:endParaRPr lang="cs-CZ" sz="1000" kern="1200" dirty="0"/>
        </a:p>
      </dsp:txBody>
      <dsp:txXfrm>
        <a:off x="5865156" y="162025"/>
        <a:ext cx="2021471" cy="980238"/>
      </dsp:txXfrm>
    </dsp:sp>
    <dsp:sp modelId="{F6D7B184-D7C5-4A71-BBC7-02AEDCBBE084}">
      <dsp:nvSpPr>
        <dsp:cNvPr id="0" name=""/>
        <dsp:cNvSpPr/>
      </dsp:nvSpPr>
      <dsp:spPr>
        <a:xfrm rot="2142401">
          <a:off x="4905253" y="1531070"/>
          <a:ext cx="1025825" cy="38276"/>
        </a:xfrm>
        <a:custGeom>
          <a:avLst/>
          <a:gdLst/>
          <a:ahLst/>
          <a:cxnLst/>
          <a:rect l="0" t="0" r="0" b="0"/>
          <a:pathLst>
            <a:path>
              <a:moveTo>
                <a:pt x="0" y="19138"/>
              </a:moveTo>
              <a:lnTo>
                <a:pt x="1025825" y="19138"/>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cs-CZ" sz="500" kern="1200"/>
        </a:p>
      </dsp:txBody>
      <dsp:txXfrm>
        <a:off x="5392520" y="1524563"/>
        <a:ext cx="51291" cy="51291"/>
      </dsp:txXfrm>
    </dsp:sp>
    <dsp:sp modelId="{61DE2FD1-E06B-4964-B28C-C454A6B06420}">
      <dsp:nvSpPr>
        <dsp:cNvPr id="0" name=""/>
        <dsp:cNvSpPr/>
      </dsp:nvSpPr>
      <dsp:spPr>
        <a:xfrm>
          <a:off x="5834659" y="1328946"/>
          <a:ext cx="2082465" cy="1041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cs-CZ" sz="1000" kern="1200" dirty="0" smtClean="0"/>
            <a:t>Přídavek na dítě, porodné, rodičovský příspěvek, sociální příplatek, příspěvek na bydlení apod.</a:t>
          </a:r>
          <a:endParaRPr lang="cs-CZ" sz="1000" kern="1200" dirty="0"/>
        </a:p>
      </dsp:txBody>
      <dsp:txXfrm>
        <a:off x="5865156" y="1359443"/>
        <a:ext cx="2021471" cy="980238"/>
      </dsp:txXfrm>
    </dsp:sp>
    <dsp:sp modelId="{3AA3EC5C-FE77-41A1-B191-F3AA7A3E25B0}">
      <dsp:nvSpPr>
        <dsp:cNvPr id="0" name=""/>
        <dsp:cNvSpPr/>
      </dsp:nvSpPr>
      <dsp:spPr>
        <a:xfrm rot="3310531">
          <a:off x="1773386" y="3027842"/>
          <a:ext cx="1458655" cy="38276"/>
        </a:xfrm>
        <a:custGeom>
          <a:avLst/>
          <a:gdLst/>
          <a:ahLst/>
          <a:cxnLst/>
          <a:rect l="0" t="0" r="0" b="0"/>
          <a:pathLst>
            <a:path>
              <a:moveTo>
                <a:pt x="0" y="19138"/>
              </a:moveTo>
              <a:lnTo>
                <a:pt x="1458655" y="1913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cs-CZ" sz="500" kern="1200"/>
        </a:p>
      </dsp:txBody>
      <dsp:txXfrm>
        <a:off x="2466247" y="3010514"/>
        <a:ext cx="72932" cy="72932"/>
      </dsp:txXfrm>
    </dsp:sp>
    <dsp:sp modelId="{D892D481-5F60-4161-8566-1AD88CB33B9A}">
      <dsp:nvSpPr>
        <dsp:cNvPr id="0" name=""/>
        <dsp:cNvSpPr/>
      </dsp:nvSpPr>
      <dsp:spPr>
        <a:xfrm>
          <a:off x="2919207" y="3125073"/>
          <a:ext cx="2082465" cy="1041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cs-CZ" sz="1000" kern="1200" dirty="0" smtClean="0"/>
            <a:t>Nepřímá finanční pomoc</a:t>
          </a:r>
          <a:endParaRPr lang="cs-CZ" sz="1000" kern="1200" dirty="0"/>
        </a:p>
      </dsp:txBody>
      <dsp:txXfrm>
        <a:off x="2949704" y="3155570"/>
        <a:ext cx="2021471" cy="980238"/>
      </dsp:txXfrm>
    </dsp:sp>
    <dsp:sp modelId="{B7530FD4-1A87-4BC8-9FED-815E8253AEB2}">
      <dsp:nvSpPr>
        <dsp:cNvPr id="0" name=""/>
        <dsp:cNvSpPr/>
      </dsp:nvSpPr>
      <dsp:spPr>
        <a:xfrm rot="19457599">
          <a:off x="4905253" y="3327197"/>
          <a:ext cx="1025825" cy="38276"/>
        </a:xfrm>
        <a:custGeom>
          <a:avLst/>
          <a:gdLst/>
          <a:ahLst/>
          <a:cxnLst/>
          <a:rect l="0" t="0" r="0" b="0"/>
          <a:pathLst>
            <a:path>
              <a:moveTo>
                <a:pt x="0" y="19138"/>
              </a:moveTo>
              <a:lnTo>
                <a:pt x="1025825" y="19138"/>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cs-CZ" sz="500" kern="1200"/>
        </a:p>
      </dsp:txBody>
      <dsp:txXfrm>
        <a:off x="5392520" y="3320689"/>
        <a:ext cx="51291" cy="51291"/>
      </dsp:txXfrm>
    </dsp:sp>
    <dsp:sp modelId="{07F7EE82-A38E-446D-8106-472B7114846A}">
      <dsp:nvSpPr>
        <dsp:cNvPr id="0" name=""/>
        <dsp:cNvSpPr/>
      </dsp:nvSpPr>
      <dsp:spPr>
        <a:xfrm>
          <a:off x="5834659" y="2526364"/>
          <a:ext cx="2082465" cy="1041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cs-CZ" sz="1000" kern="1200" dirty="0" smtClean="0"/>
            <a:t>Dávky poskytované zprostředkovaně</a:t>
          </a:r>
          <a:endParaRPr lang="cs-CZ" sz="1000" kern="1200" dirty="0"/>
        </a:p>
      </dsp:txBody>
      <dsp:txXfrm>
        <a:off x="5865156" y="2556861"/>
        <a:ext cx="2021471" cy="980238"/>
      </dsp:txXfrm>
    </dsp:sp>
    <dsp:sp modelId="{D03469A4-6C4A-4157-A4B8-F94E40B21707}">
      <dsp:nvSpPr>
        <dsp:cNvPr id="0" name=""/>
        <dsp:cNvSpPr/>
      </dsp:nvSpPr>
      <dsp:spPr>
        <a:xfrm rot="2142401">
          <a:off x="4905253" y="3925906"/>
          <a:ext cx="1025825" cy="38276"/>
        </a:xfrm>
        <a:custGeom>
          <a:avLst/>
          <a:gdLst/>
          <a:ahLst/>
          <a:cxnLst/>
          <a:rect l="0" t="0" r="0" b="0"/>
          <a:pathLst>
            <a:path>
              <a:moveTo>
                <a:pt x="0" y="19138"/>
              </a:moveTo>
              <a:lnTo>
                <a:pt x="1025825" y="19138"/>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cs-CZ" sz="500" kern="1200"/>
        </a:p>
      </dsp:txBody>
      <dsp:txXfrm>
        <a:off x="5392520" y="3919398"/>
        <a:ext cx="51291" cy="51291"/>
      </dsp:txXfrm>
    </dsp:sp>
    <dsp:sp modelId="{B8017370-6DD6-438B-973F-1812FE3E4419}">
      <dsp:nvSpPr>
        <dsp:cNvPr id="0" name=""/>
        <dsp:cNvSpPr/>
      </dsp:nvSpPr>
      <dsp:spPr>
        <a:xfrm>
          <a:off x="5834659" y="3723782"/>
          <a:ext cx="2082465" cy="1041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cs-CZ" sz="1000" kern="1200" dirty="0" smtClean="0"/>
            <a:t>Dotace na pobyt a stravování dětí v MŠ, příspěvek státu na školní stravování, v menzách, na ubytování na kolejích, slevy v dopravě, odpočet z daní na vyživované dítě apod.</a:t>
          </a:r>
          <a:endParaRPr lang="cs-CZ" sz="1000" kern="1200" dirty="0"/>
        </a:p>
      </dsp:txBody>
      <dsp:txXfrm>
        <a:off x="5865156" y="3754279"/>
        <a:ext cx="2021471" cy="98023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cs-CZ" smtClean="0"/>
              <a:t>Kliknutím lze upravit styl.</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55B3435-40C2-4296-949B-73CDD628C711}" type="datetimeFigureOut">
              <a:rPr lang="cs-CZ" smtClean="0"/>
              <a:t>8.4.2011</a:t>
            </a:fld>
            <a:endParaRPr lang="cs-CZ"/>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cs-CZ"/>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A5C69960-F0FF-4656-A2F1-8E4C4EB24954}" type="slidenum">
              <a:rPr lang="cs-CZ" smtClean="0"/>
              <a:t>‹#›</a:t>
            </a:fld>
            <a:endParaRPr lang="cs-CZ"/>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055B3435-40C2-4296-949B-73CDD628C711}" type="datetimeFigureOut">
              <a:rPr lang="cs-CZ" smtClean="0"/>
              <a:t>8.4.2011</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5C69960-F0FF-4656-A2F1-8E4C4EB24954}" type="slidenum">
              <a:rPr lang="cs-CZ" smtClean="0"/>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cs-CZ" smtClean="0"/>
              <a:t>Kliknutím lze upravit styl.</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055B3435-40C2-4296-949B-73CDD628C711}" type="datetimeFigureOut">
              <a:rPr lang="cs-CZ" smtClean="0"/>
              <a:t>8.4.2011</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5C69960-F0FF-4656-A2F1-8E4C4EB24954}" type="slidenum">
              <a:rPr lang="cs-CZ" smtClean="0"/>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5" name="Date Placeholder 4"/>
          <p:cNvSpPr>
            <a:spLocks noGrp="1"/>
          </p:cNvSpPr>
          <p:nvPr>
            <p:ph type="dt" sz="half" idx="10"/>
          </p:nvPr>
        </p:nvSpPr>
        <p:spPr/>
        <p:txBody>
          <a:bodyPr/>
          <a:lstStyle/>
          <a:p>
            <a:fld id="{055B3435-40C2-4296-949B-73CDD628C711}" type="datetimeFigureOut">
              <a:rPr lang="cs-CZ" smtClean="0"/>
              <a:t>8.4.2011</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A5C69960-F0FF-4656-A2F1-8E4C4EB24954}" type="slidenum">
              <a:rPr lang="cs-CZ" smtClean="0"/>
              <a:t>‹#›</a:t>
            </a:fld>
            <a:endParaRPr lang="cs-CZ"/>
          </a:p>
        </p:txBody>
      </p:sp>
      <p:sp>
        <p:nvSpPr>
          <p:cNvPr id="9" name="Content Placeholder 8"/>
          <p:cNvSpPr>
            <a:spLocks noGrp="1"/>
          </p:cNvSpPr>
          <p:nvPr>
            <p:ph sz="quarter" idx="13"/>
          </p:nvPr>
        </p:nvSpPr>
        <p:spPr>
          <a:xfrm>
            <a:off x="1042416" y="2313432"/>
            <a:ext cx="3419856" cy="349300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smtClean="0"/>
              <a:t>Kliknutím lze upravit styl.</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055B3435-40C2-4296-949B-73CDD628C711}" type="datetimeFigureOut">
              <a:rPr lang="cs-CZ" smtClean="0"/>
              <a:t>8.4.2011</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A5C69960-F0FF-4656-A2F1-8E4C4EB24954}" type="slidenum">
              <a:rPr lang="cs-CZ" smtClean="0"/>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Date Placeholder 2"/>
          <p:cNvSpPr>
            <a:spLocks noGrp="1"/>
          </p:cNvSpPr>
          <p:nvPr>
            <p:ph type="dt" sz="half" idx="10"/>
          </p:nvPr>
        </p:nvSpPr>
        <p:spPr/>
        <p:txBody>
          <a:bodyPr/>
          <a:lstStyle/>
          <a:p>
            <a:fld id="{055B3435-40C2-4296-949B-73CDD628C711}" type="datetimeFigureOut">
              <a:rPr lang="cs-CZ" smtClean="0"/>
              <a:t>8.4.2011</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A5C69960-F0FF-4656-A2F1-8E4C4EB24954}" type="slidenum">
              <a:rPr lang="cs-CZ" smtClean="0"/>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B3435-40C2-4296-949B-73CDD628C711}" type="datetimeFigureOut">
              <a:rPr lang="cs-CZ" smtClean="0"/>
              <a:t>8.4.2011</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A5C69960-F0FF-4656-A2F1-8E4C4EB24954}" type="slidenum">
              <a:rPr lang="cs-CZ" smtClean="0"/>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55B3435-40C2-4296-949B-73CDD628C711}" type="datetimeFigureOut">
              <a:rPr lang="cs-CZ" smtClean="0"/>
              <a:t>8.4.2011</a:t>
            </a:fld>
            <a:endParaRPr lang="cs-CZ"/>
          </a:p>
        </p:txBody>
      </p:sp>
      <p:sp>
        <p:nvSpPr>
          <p:cNvPr id="7" name="Slide Number Placeholder 6"/>
          <p:cNvSpPr>
            <a:spLocks noGrp="1"/>
          </p:cNvSpPr>
          <p:nvPr>
            <p:ph type="sldNum" sz="quarter" idx="12"/>
          </p:nvPr>
        </p:nvSpPr>
        <p:spPr/>
        <p:txBody>
          <a:bodyPr/>
          <a:lstStyle/>
          <a:p>
            <a:fld id="{A5C69960-F0FF-4656-A2F1-8E4C4EB24954}" type="slidenum">
              <a:rPr lang="cs-CZ" smtClean="0"/>
              <a:t>‹#›</a:t>
            </a:fld>
            <a:endParaRPr lang="cs-CZ"/>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cs-CZ"/>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cs-CZ" smtClean="0"/>
              <a:t>Kliknutím lze upravit styl.</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cs-CZ" smtClean="0"/>
              <a:t>Kliknutím lze upravit styl.</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055B3435-40C2-4296-949B-73CDD628C711}" type="datetimeFigureOut">
              <a:rPr lang="cs-CZ" smtClean="0"/>
              <a:t>8.4.2011</a:t>
            </a:fld>
            <a:endParaRPr lang="cs-CZ"/>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cs-CZ"/>
          </a:p>
        </p:txBody>
      </p:sp>
      <p:sp>
        <p:nvSpPr>
          <p:cNvPr id="7" name="Slide Number Placeholder 6"/>
          <p:cNvSpPr>
            <a:spLocks noGrp="1"/>
          </p:cNvSpPr>
          <p:nvPr>
            <p:ph type="sldNum" sz="quarter" idx="12"/>
          </p:nvPr>
        </p:nvSpPr>
        <p:spPr/>
        <p:txBody>
          <a:bodyPr/>
          <a:lstStyle/>
          <a:p>
            <a:fld id="{A5C69960-F0FF-4656-A2F1-8E4C4EB24954}" type="slidenum">
              <a:rPr lang="cs-CZ" smtClean="0"/>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Vertical Text Placeholder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055B3435-40C2-4296-949B-73CDD628C711}" type="datetimeFigureOut">
              <a:rPr lang="cs-CZ" smtClean="0"/>
              <a:t>8.4.2011</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5C69960-F0FF-4656-A2F1-8E4C4EB24954}" type="slidenum">
              <a:rPr lang="cs-CZ" smtClean="0"/>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cs-CZ" smtClean="0"/>
              <a:t>Kliknutím lze upravit styl.</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055B3435-40C2-4296-949B-73CDD628C711}" type="datetimeFigureOut">
              <a:rPr lang="cs-CZ" smtClean="0"/>
              <a:t>8.4.2011</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5C69960-F0FF-4656-A2F1-8E4C4EB24954}" type="slidenum">
              <a:rPr lang="cs-CZ" smtClean="0"/>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cs-CZ" smtClean="0"/>
              <a:t>Kliknutím lze upravit styl.</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55B3435-40C2-4296-949B-73CDD628C711}" type="datetimeFigureOut">
              <a:rPr lang="cs-CZ" smtClean="0"/>
              <a:t>8.4.2011</a:t>
            </a:fld>
            <a:endParaRPr lang="cs-CZ"/>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cs-CZ"/>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A5C69960-F0FF-4656-A2F1-8E4C4EB24954}" type="slidenum">
              <a:rPr lang="cs-CZ" smtClean="0"/>
              <a:t>‹#›</a:t>
            </a:fld>
            <a:endParaRPr lang="cs-CZ"/>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czso.cz/csu/redakce.nsf/i/grafy_populacniho_vyvoje_1950_2009" TargetMode="Externa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www.esfcr.cz/modules/projects/index.php?data%5Bmask%5D=%5B%5B%3A%3C%3A%5D%5DCZ.1.04%2F3.4.%5B0-9%5D%7B2%7D%2F%5B0-9%5D%7B2%7D.%5B0-9%5D%7B5%7D%5B%5B%3A%3E%3A%5D%5D&amp;data%5Bcall_number%5D=&amp;data%5Bfulltext%5D=&amp;data%5Brealisator_name%5D=&amp;data%5Bproject_number%5D=&amp;data%5Bpub_grant%5D=&amp;data%5Bis_running%5D=1&amp;data%5Bfind%5D=more" TargetMode="External"/><Relationship Id="rId2" Type="http://schemas.openxmlformats.org/officeDocument/2006/relationships/hyperlink" Target="http://www.esfcr.cz/" TargetMode="Externa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8" Type="http://schemas.openxmlformats.org/officeDocument/2006/relationships/hyperlink" Target="http://czso.cz/csu/csu.nsf/informace/oby12131010.xls" TargetMode="External"/><Relationship Id="rId3" Type="http://schemas.openxmlformats.org/officeDocument/2006/relationships/hyperlink" Target="http://www.mfcr.cz/" TargetMode="External"/><Relationship Id="rId7" Type="http://schemas.openxmlformats.org/officeDocument/2006/relationships/hyperlink" Target="http://czso.cz/csu/redakce.nsf/i/obyvatelstvo_lide" TargetMode="External"/><Relationship Id="rId2" Type="http://schemas.openxmlformats.org/officeDocument/2006/relationships/hyperlink" Target="http://www.mpsv.cz/cs/4#apr" TargetMode="External"/><Relationship Id="rId1" Type="http://schemas.openxmlformats.org/officeDocument/2006/relationships/slideLayout" Target="../slideLayouts/slideLayout2.xml"/><Relationship Id="rId6" Type="http://schemas.openxmlformats.org/officeDocument/2006/relationships/hyperlink" Target="http://czso.cz/csu/redakce.nsf/i/grafy_populacniho_vyvoje_1950_2009" TargetMode="External"/><Relationship Id="rId5" Type="http://schemas.openxmlformats.org/officeDocument/2006/relationships/hyperlink" Target="http://socialniporadce.mpsv.cz/cs/147" TargetMode="External"/><Relationship Id="rId4" Type="http://schemas.openxmlformats.org/officeDocument/2006/relationships/hyperlink" Target="http://socialniporadce.mpsv.cz/cs/146" TargetMode="External"/><Relationship Id="rId9"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smtClean="0"/>
              <a:t>Rodinná politika</a:t>
            </a:r>
            <a:endParaRPr lang="cs-CZ" dirty="0"/>
          </a:p>
        </p:txBody>
      </p:sp>
      <p:sp>
        <p:nvSpPr>
          <p:cNvPr id="3" name="Podnadpis 2"/>
          <p:cNvSpPr>
            <a:spLocks noGrp="1"/>
          </p:cNvSpPr>
          <p:nvPr>
            <p:ph type="subTitle" idx="1"/>
          </p:nvPr>
        </p:nvSpPr>
        <p:spPr/>
        <p:txBody>
          <a:bodyPr/>
          <a:lstStyle/>
          <a:p>
            <a:endParaRPr lang="cs-CZ"/>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8330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Cíle kapitoly</a:t>
            </a:r>
            <a:endParaRPr lang="cs-CZ" dirty="0"/>
          </a:p>
        </p:txBody>
      </p:sp>
      <p:sp>
        <p:nvSpPr>
          <p:cNvPr id="3" name="Zástupný symbol pro obsah 2"/>
          <p:cNvSpPr>
            <a:spLocks noGrp="1"/>
          </p:cNvSpPr>
          <p:nvPr>
            <p:ph idx="1"/>
          </p:nvPr>
        </p:nvSpPr>
        <p:spPr/>
        <p:txBody>
          <a:bodyPr>
            <a:normAutofit fontScale="62500" lnSpcReduction="20000"/>
          </a:bodyPr>
          <a:lstStyle/>
          <a:p>
            <a:pPr lvl="0"/>
            <a:r>
              <a:rPr lang="cs-CZ" dirty="0"/>
              <a:t>stručně charakterizovat základní pojmy jako je rodina, mateřství, rodičovství, náhradní rodinné péče, populační politika apod. </a:t>
            </a:r>
          </a:p>
          <a:p>
            <a:pPr lvl="0"/>
            <a:r>
              <a:rPr lang="cs-CZ" dirty="0"/>
              <a:t>zopakovat jednotlivé funkce rodinné politiky, které již byly probrány v jiných předmětech v nižších ročnících</a:t>
            </a:r>
          </a:p>
          <a:p>
            <a:pPr lvl="0"/>
            <a:r>
              <a:rPr lang="cs-CZ" dirty="0"/>
              <a:t>definovat základní cíle rodinné politiky</a:t>
            </a:r>
          </a:p>
          <a:p>
            <a:pPr lvl="0"/>
            <a:r>
              <a:rPr lang="cs-CZ" dirty="0"/>
              <a:t>charakterizovat cílovou populaci rodinné politiky </a:t>
            </a:r>
          </a:p>
          <a:p>
            <a:pPr lvl="0"/>
            <a:r>
              <a:rPr lang="cs-CZ" dirty="0"/>
              <a:t>stručně se orientovat v jednotlivých systémech rodinné politiky, porovnat jednotlivé systémy a umět je rozlišit</a:t>
            </a:r>
          </a:p>
          <a:p>
            <a:pPr lvl="0"/>
            <a:r>
              <a:rPr lang="cs-CZ" dirty="0"/>
              <a:t>orientovat se v nástrojích rodinné politiky a znát konkrétní praktické příklady</a:t>
            </a:r>
          </a:p>
          <a:p>
            <a:pPr lvl="0"/>
            <a:r>
              <a:rPr lang="cs-CZ" dirty="0"/>
              <a:t>orientovat se v zabezpečovaných situacích rodinné politiky, citlivě a empaticky zaujímat stanoviska k jednotlivým druhům sociálních událostí, navrhovat možnosti řešení</a:t>
            </a:r>
          </a:p>
          <a:p>
            <a:pPr lvl="0"/>
            <a:r>
              <a:rPr lang="cs-CZ" dirty="0"/>
              <a:t>umět stručně rozlišit jednotlivé druhy náhradní rodinné péče</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888564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Cíle kapitoly</a:t>
            </a:r>
            <a:endParaRPr lang="cs-CZ" dirty="0"/>
          </a:p>
        </p:txBody>
      </p:sp>
      <p:sp>
        <p:nvSpPr>
          <p:cNvPr id="3" name="Zástupný symbol pro obsah 2"/>
          <p:cNvSpPr>
            <a:spLocks noGrp="1"/>
          </p:cNvSpPr>
          <p:nvPr>
            <p:ph idx="1"/>
          </p:nvPr>
        </p:nvSpPr>
        <p:spPr/>
        <p:txBody>
          <a:bodyPr>
            <a:normAutofit fontScale="62500" lnSpcReduction="20000"/>
          </a:bodyPr>
          <a:lstStyle/>
          <a:p>
            <a:pPr lvl="0"/>
            <a:r>
              <a:rPr lang="cs-CZ" dirty="0"/>
              <a:t>definovat pojem rodinné poradenství</a:t>
            </a:r>
          </a:p>
          <a:p>
            <a:pPr lvl="0"/>
            <a:r>
              <a:rPr lang="cs-CZ" dirty="0"/>
              <a:t>zorientovat se v systému finanční podpory rodiny, získat přehled o možnostech podpory rodiny a o aktivitách, které směřují k podpoře rodiny</a:t>
            </a:r>
          </a:p>
          <a:p>
            <a:pPr lvl="0"/>
            <a:r>
              <a:rPr lang="cs-CZ" dirty="0"/>
              <a:t>zhodnotit požadavky na profesní a rodičovskou roli, na jejich naplňování, možnosti, omezení</a:t>
            </a:r>
          </a:p>
          <a:p>
            <a:pPr lvl="0"/>
            <a:r>
              <a:rPr lang="cs-CZ" dirty="0"/>
              <a:t>orientovat se v základních pojmech, které se týkají populační politiky </a:t>
            </a:r>
          </a:p>
          <a:p>
            <a:pPr lvl="0"/>
            <a:r>
              <a:rPr lang="cs-CZ" dirty="0"/>
              <a:t>získat aktuální údaje týkající se jevů populační politiky z přehledných grafů </a:t>
            </a:r>
          </a:p>
          <a:p>
            <a:pPr lvl="0"/>
            <a:r>
              <a:rPr lang="cs-CZ" dirty="0"/>
              <a:t>charakterizovat sociálně-právní ochranu dětí, pochopit cíl, principy, hlediska sociálně-právní ochrany dětí</a:t>
            </a:r>
          </a:p>
          <a:p>
            <a:pPr lvl="0"/>
            <a:r>
              <a:rPr lang="cs-CZ" dirty="0"/>
              <a:t>získat informace o projektech evropského sociálního fondu, které se týkají rodinné politiky</a:t>
            </a:r>
          </a:p>
          <a:p>
            <a:pPr lvl="0"/>
            <a:r>
              <a:rPr lang="cs-CZ" dirty="0"/>
              <a:t>zamyslet se nad aktuálními tématy k rodinné politice, vést diskusi s ostatními spolužáky, učiteli, rodiči a odbornou a laickou veřejností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42500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Pojmy, které je dobré si pamatovat</a:t>
            </a:r>
            <a:endParaRPr lang="cs-CZ" dirty="0"/>
          </a:p>
        </p:txBody>
      </p:sp>
      <p:sp>
        <p:nvSpPr>
          <p:cNvPr id="3" name="Zástupný symbol pro obsah 2"/>
          <p:cNvSpPr>
            <a:spLocks noGrp="1"/>
          </p:cNvSpPr>
          <p:nvPr>
            <p:ph idx="1"/>
          </p:nvPr>
        </p:nvSpPr>
        <p:spPr/>
        <p:txBody>
          <a:bodyPr>
            <a:normAutofit fontScale="92500" lnSpcReduction="10000"/>
          </a:bodyPr>
          <a:lstStyle/>
          <a:p>
            <a:pPr lvl="0"/>
            <a:r>
              <a:rPr lang="cs-CZ" dirty="0"/>
              <a:t>rodina, rodinná politika</a:t>
            </a:r>
          </a:p>
          <a:p>
            <a:pPr lvl="0"/>
            <a:r>
              <a:rPr lang="cs-CZ" dirty="0"/>
              <a:t>přímá a nepřímá finanční pomoc</a:t>
            </a:r>
          </a:p>
          <a:p>
            <a:pPr lvl="0"/>
            <a:r>
              <a:rPr lang="cs-CZ" dirty="0"/>
              <a:t>mateřství, rodičovství</a:t>
            </a:r>
          </a:p>
          <a:p>
            <a:pPr lvl="0"/>
            <a:r>
              <a:rPr lang="cs-CZ" dirty="0"/>
              <a:t>osvojení, pěstounská péče, poručenství</a:t>
            </a:r>
          </a:p>
          <a:p>
            <a:pPr lvl="0"/>
            <a:r>
              <a:rPr lang="cs-CZ" dirty="0"/>
              <a:t>hostitelská péče</a:t>
            </a:r>
          </a:p>
          <a:p>
            <a:pPr lvl="0"/>
            <a:r>
              <a:rPr lang="cs-CZ" dirty="0"/>
              <a:t>rodinné poradenství</a:t>
            </a:r>
          </a:p>
          <a:p>
            <a:pPr lvl="0"/>
            <a:r>
              <a:rPr lang="cs-CZ" dirty="0"/>
              <a:t>profesní a rodičovská role</a:t>
            </a:r>
          </a:p>
          <a:p>
            <a:pPr lvl="0"/>
            <a:r>
              <a:rPr lang="cs-CZ" dirty="0" err="1"/>
              <a:t>pronatalitní</a:t>
            </a:r>
            <a:r>
              <a:rPr lang="cs-CZ" dirty="0"/>
              <a:t> a </a:t>
            </a:r>
            <a:r>
              <a:rPr lang="cs-CZ" dirty="0" err="1"/>
              <a:t>protinatalitní</a:t>
            </a:r>
            <a:r>
              <a:rPr lang="cs-CZ" dirty="0"/>
              <a:t> opatření</a:t>
            </a:r>
          </a:p>
          <a:p>
            <a:r>
              <a:rPr lang="cs-CZ" dirty="0"/>
              <a:t>sociálně-právní ochrana dětí</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51071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Kontrolní otázky</a:t>
            </a:r>
            <a:endParaRPr lang="cs-CZ" dirty="0"/>
          </a:p>
        </p:txBody>
      </p:sp>
      <p:sp>
        <p:nvSpPr>
          <p:cNvPr id="3" name="Zástupný symbol pro obsah 2"/>
          <p:cNvSpPr>
            <a:spLocks noGrp="1"/>
          </p:cNvSpPr>
          <p:nvPr>
            <p:ph idx="1"/>
          </p:nvPr>
        </p:nvSpPr>
        <p:spPr/>
        <p:txBody>
          <a:bodyPr>
            <a:normAutofit fontScale="62500" lnSpcReduction="20000"/>
          </a:bodyPr>
          <a:lstStyle/>
          <a:p>
            <a:pPr lvl="0"/>
            <a:r>
              <a:rPr lang="cs-CZ" dirty="0"/>
              <a:t>Co je skryto pod obecným pojmem rodinná politika? Jaké jsou její cíle a prostřednictvím koho jsou realizovány?</a:t>
            </a:r>
          </a:p>
          <a:p>
            <a:pPr lvl="0"/>
            <a:r>
              <a:rPr lang="cs-CZ" dirty="0"/>
              <a:t>Charakterizujte cílovou populaci rodinné politiky</a:t>
            </a:r>
          </a:p>
          <a:p>
            <a:pPr lvl="0"/>
            <a:r>
              <a:rPr lang="cs-CZ" dirty="0"/>
              <a:t>Kdo tvoří rodinu a jaké jsou její funkce?</a:t>
            </a:r>
          </a:p>
          <a:p>
            <a:pPr lvl="0"/>
            <a:r>
              <a:rPr lang="cs-CZ" dirty="0"/>
              <a:t>Jaké jsou rozdíly mezi jednotlivými systémy rodinných politik?</a:t>
            </a:r>
          </a:p>
          <a:p>
            <a:pPr lvl="0"/>
            <a:r>
              <a:rPr lang="cs-CZ" dirty="0"/>
              <a:t>Jaké je základní rozdělení nástrojů rodinné politiky a uveďte jejich konkrétní příklady</a:t>
            </a:r>
          </a:p>
          <a:p>
            <a:pPr lvl="0"/>
            <a:r>
              <a:rPr lang="cs-CZ" dirty="0"/>
              <a:t>Kolik je zabezpečovaných sociálních situací v systému rodinné politiky, které to jsou a co je jejich předmětem?</a:t>
            </a:r>
          </a:p>
          <a:p>
            <a:pPr lvl="0"/>
            <a:r>
              <a:rPr lang="cs-CZ" dirty="0"/>
              <a:t>Jak je v ČR rozdělen systém náhradní rodinné péče a jaká jsou specifika jednotlivých typů?</a:t>
            </a:r>
          </a:p>
          <a:p>
            <a:pPr lvl="0"/>
            <a:r>
              <a:rPr lang="cs-CZ" dirty="0"/>
              <a:t>V jakých případech byste se obrátili na poradnu pro rodinu, manželství a mezilidské vztahy?</a:t>
            </a:r>
          </a:p>
          <a:p>
            <a:pPr lvl="0"/>
            <a:r>
              <a:rPr lang="cs-CZ" dirty="0"/>
              <a:t>Je rodina finančně podporována pouze v oblasti sociálního zabezpečení nebo i v jiných oblastech?</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918138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Kontrolní otázky</a:t>
            </a:r>
            <a:endParaRPr lang="cs-CZ" dirty="0"/>
          </a:p>
        </p:txBody>
      </p:sp>
      <p:sp>
        <p:nvSpPr>
          <p:cNvPr id="3" name="Zástupný symbol pro obsah 2"/>
          <p:cNvSpPr>
            <a:spLocks noGrp="1"/>
          </p:cNvSpPr>
          <p:nvPr>
            <p:ph idx="1"/>
          </p:nvPr>
        </p:nvSpPr>
        <p:spPr/>
        <p:txBody>
          <a:bodyPr>
            <a:normAutofit fontScale="62500" lnSpcReduction="20000"/>
          </a:bodyPr>
          <a:lstStyle/>
          <a:p>
            <a:pPr lvl="0"/>
            <a:r>
              <a:rPr lang="cs-CZ" dirty="0"/>
              <a:t>Jaké aktivity MPSV chystá v oblasti podpory rodiny?</a:t>
            </a:r>
          </a:p>
          <a:p>
            <a:pPr lvl="0"/>
            <a:r>
              <a:rPr lang="cs-CZ" dirty="0"/>
              <a:t>Co je předmětem slučování profesní a rodičovské role? Jakých oblastí života se především týká?</a:t>
            </a:r>
          </a:p>
          <a:p>
            <a:pPr lvl="0"/>
            <a:r>
              <a:rPr lang="cs-CZ" dirty="0"/>
              <a:t>Co to znamená, když se řekne </a:t>
            </a:r>
            <a:r>
              <a:rPr lang="cs-CZ" dirty="0" err="1"/>
              <a:t>pronatalitní</a:t>
            </a:r>
            <a:r>
              <a:rPr lang="cs-CZ" dirty="0"/>
              <a:t> a </a:t>
            </a:r>
            <a:r>
              <a:rPr lang="cs-CZ" dirty="0" err="1"/>
              <a:t>protinatalitní</a:t>
            </a:r>
            <a:r>
              <a:rPr lang="cs-CZ" dirty="0"/>
              <a:t> politika?</a:t>
            </a:r>
          </a:p>
          <a:p>
            <a:pPr lvl="0"/>
            <a:r>
              <a:rPr lang="cs-CZ" dirty="0"/>
              <a:t>Co si představíte pod pojmem sociálně-právní ochrana dětí? Na koho je zaměřena?</a:t>
            </a:r>
          </a:p>
          <a:p>
            <a:pPr lvl="0"/>
            <a:r>
              <a:rPr lang="cs-CZ" dirty="0"/>
              <a:t>Které z hlavních principů sociálně-právní ochrany dětí považujete za nejdůležitější?</a:t>
            </a:r>
          </a:p>
          <a:p>
            <a:pPr lvl="0"/>
            <a:r>
              <a:rPr lang="cs-CZ" dirty="0"/>
              <a:t>Je pomoc sociálně-právní ochrana dětí poskytována pouze dětem, které přijdou společně se zákonným zástupcem?</a:t>
            </a:r>
          </a:p>
          <a:p>
            <a:pPr lvl="0"/>
            <a:r>
              <a:rPr lang="cs-CZ" dirty="0"/>
              <a:t>Existují nějaké projekty z Evropského sociálního fondu orientované na rodinnou politiku?</a:t>
            </a:r>
          </a:p>
          <a:p>
            <a:pPr lvl="0"/>
            <a:r>
              <a:rPr lang="cs-CZ" dirty="0"/>
              <a:t>Jaké jsou vývojové tendence v jednotlivých oblastech populační politiky, které můžete vyčíst z přiložených grafů?  </a:t>
            </a:r>
          </a:p>
          <a:p>
            <a:pPr lvl="0"/>
            <a:r>
              <a:rPr lang="cs-CZ" dirty="0"/>
              <a:t>Jaké aktuální otázky jsou řešeny v rámci rodinné politiky?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19985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Rodinná politika</a:t>
            </a:r>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032048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Rodinná politika</a:t>
            </a:r>
            <a:endParaRPr lang="cs-CZ" dirty="0"/>
          </a:p>
        </p:txBody>
      </p:sp>
      <p:sp>
        <p:nvSpPr>
          <p:cNvPr id="3" name="Zástupný symbol pro obsah 2"/>
          <p:cNvSpPr>
            <a:spLocks noGrp="1"/>
          </p:cNvSpPr>
          <p:nvPr>
            <p:ph idx="1"/>
          </p:nvPr>
        </p:nvSpPr>
        <p:spPr/>
        <p:txBody>
          <a:bodyPr>
            <a:normAutofit lnSpcReduction="10000"/>
          </a:bodyPr>
          <a:lstStyle/>
          <a:p>
            <a:pPr lvl="0"/>
            <a:r>
              <a:rPr lang="cs-CZ" dirty="0"/>
              <a:t>je součástí veřejné politiky</a:t>
            </a:r>
          </a:p>
          <a:p>
            <a:pPr lvl="0"/>
            <a:r>
              <a:rPr lang="cs-CZ" dirty="0"/>
              <a:t>je to vědomé a cílené působení veřejných institucí na právní, ekonomický a sociální stav rodiny, na její členy a prostředí</a:t>
            </a:r>
          </a:p>
          <a:p>
            <a:pPr lvl="0"/>
            <a:r>
              <a:rPr lang="cs-CZ" dirty="0"/>
              <a:t>ve většině evropských zemích ji chápeme jako podporu poskytovanou rodinám s dětmi v rámci systému sociální politiky (pojištění, daně, dávky, služby apod.)</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777002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Rodina</a:t>
            </a:r>
            <a:endParaRPr lang="cs-CZ" dirty="0"/>
          </a:p>
        </p:txBody>
      </p:sp>
      <p:sp>
        <p:nvSpPr>
          <p:cNvPr id="3" name="Zástupný symbol pro obsah 2"/>
          <p:cNvSpPr>
            <a:spLocks noGrp="1"/>
          </p:cNvSpPr>
          <p:nvPr>
            <p:ph idx="1"/>
          </p:nvPr>
        </p:nvSpPr>
        <p:spPr/>
        <p:txBody>
          <a:bodyPr/>
          <a:lstStyle/>
          <a:p>
            <a:endParaRPr lang="cs-CZ" dirty="0" smtClean="0"/>
          </a:p>
          <a:p>
            <a:r>
              <a:rPr lang="cs-CZ" dirty="0" smtClean="0"/>
              <a:t>Rodina </a:t>
            </a:r>
            <a:r>
              <a:rPr lang="cs-CZ" dirty="0"/>
              <a:t>je unikátní a nenahraditelná instituce. Dítě nemůže získat základní pocit jistoty bez jistoty v blízkých lidech</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446260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Rodina je…</a:t>
            </a:r>
            <a:endParaRPr lang="cs-CZ" dirty="0"/>
          </a:p>
        </p:txBody>
      </p:sp>
      <p:sp>
        <p:nvSpPr>
          <p:cNvPr id="3" name="Zástupný symbol pro obsah 2"/>
          <p:cNvSpPr>
            <a:spLocks noGrp="1"/>
          </p:cNvSpPr>
          <p:nvPr>
            <p:ph idx="1"/>
          </p:nvPr>
        </p:nvSpPr>
        <p:spPr/>
        <p:txBody>
          <a:bodyPr>
            <a:normAutofit fontScale="70000" lnSpcReduction="20000"/>
          </a:bodyPr>
          <a:lstStyle/>
          <a:p>
            <a:pPr lvl="0"/>
            <a:r>
              <a:rPr lang="cs-CZ" dirty="0" smtClean="0"/>
              <a:t>nejstarší </a:t>
            </a:r>
            <a:r>
              <a:rPr lang="cs-CZ" dirty="0"/>
              <a:t>sociální instituce lidstva</a:t>
            </a:r>
          </a:p>
          <a:p>
            <a:pPr lvl="0"/>
            <a:r>
              <a:rPr lang="cs-CZ" dirty="0" smtClean="0"/>
              <a:t>primární </a:t>
            </a:r>
            <a:r>
              <a:rPr lang="cs-CZ" dirty="0"/>
              <a:t>jednotkou společnosti</a:t>
            </a:r>
          </a:p>
          <a:p>
            <a:pPr lvl="0"/>
            <a:r>
              <a:rPr lang="cs-CZ" dirty="0"/>
              <a:t>dle systému sociálního zabezpečení je rodina = soužití rodičů a nezaopatřených dětí</a:t>
            </a:r>
          </a:p>
          <a:p>
            <a:pPr lvl="0"/>
            <a:r>
              <a:rPr lang="cs-CZ" dirty="0"/>
              <a:t>rodina je soubor společně hospodařících a společně bydlících manželů (partnerů) s dítětem nebo dětmi, nebo jednoho z rodičů s dítětem nebo dětmi </a:t>
            </a:r>
            <a:r>
              <a:rPr lang="cs-CZ" i="1" dirty="0"/>
              <a:t>(protože s manželskými či partnerskými páry, nebo jednotlivci s dětmi často žijí i jiné osoby, užívá se také přesnějšího pojmu rodinná domácnost, jejímž jádrem je úplná nebo neúplná rodina)</a:t>
            </a:r>
            <a:endParaRPr lang="cs-CZ" dirty="0"/>
          </a:p>
          <a:p>
            <a:pPr lvl="0"/>
            <a:r>
              <a:rPr lang="cs-CZ" dirty="0"/>
              <a:t>Dle sociologů rodina = malá, primární sociální skupina, skupina jednotlivců spojených pokrevním příbuzenstvím, sňatkem či adopcí, kteří vytvářejí ekonomickou jednotku a jejíž dospělí členové jsou odpovědni za výchovu dětí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166349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Funkce rodiny</a:t>
            </a:r>
            <a:endParaRPr lang="cs-CZ" dirty="0"/>
          </a:p>
        </p:txBody>
      </p:sp>
      <p:sp>
        <p:nvSpPr>
          <p:cNvPr id="3" name="Zástupný symbol pro obsah 2"/>
          <p:cNvSpPr>
            <a:spLocks noGrp="1"/>
          </p:cNvSpPr>
          <p:nvPr>
            <p:ph idx="1"/>
          </p:nvPr>
        </p:nvSpPr>
        <p:spPr/>
        <p:txBody>
          <a:bodyPr/>
          <a:lstStyle/>
          <a:p>
            <a:pPr lvl="0"/>
            <a:endParaRPr lang="cs-CZ" dirty="0" smtClean="0"/>
          </a:p>
          <a:p>
            <a:pPr lvl="0"/>
            <a:r>
              <a:rPr lang="cs-CZ" dirty="0" smtClean="0"/>
              <a:t>Biologická</a:t>
            </a:r>
            <a:endParaRPr lang="cs-CZ" dirty="0"/>
          </a:p>
          <a:p>
            <a:pPr lvl="0"/>
            <a:r>
              <a:rPr lang="cs-CZ" dirty="0"/>
              <a:t>Výchovná</a:t>
            </a:r>
          </a:p>
          <a:p>
            <a:pPr lvl="0"/>
            <a:r>
              <a:rPr lang="cs-CZ" dirty="0"/>
              <a:t>Sociální </a:t>
            </a:r>
          </a:p>
          <a:p>
            <a:pPr lvl="0"/>
            <a:r>
              <a:rPr lang="cs-CZ" dirty="0"/>
              <a:t>Ekonomická</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58039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1258645" y="2900829"/>
            <a:ext cx="6637468" cy="1968331"/>
          </a:xfrm>
        </p:spPr>
        <p:txBody>
          <a:bodyPr>
            <a:normAutofit/>
          </a:bodyPr>
          <a:lstStyle/>
          <a:p>
            <a:r>
              <a:rPr lang="cs-CZ" dirty="0" smtClean="0"/>
              <a:t>Cíle a cílová populace, systémy a nástroje rodinné politiky</a:t>
            </a:r>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009274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Cíle rodinné politiky</a:t>
            </a:r>
            <a:endParaRPr lang="cs-CZ" dirty="0"/>
          </a:p>
        </p:txBody>
      </p:sp>
      <p:sp>
        <p:nvSpPr>
          <p:cNvPr id="3" name="Zástupný symbol pro obsah 2"/>
          <p:cNvSpPr>
            <a:spLocks noGrp="1"/>
          </p:cNvSpPr>
          <p:nvPr>
            <p:ph idx="1"/>
          </p:nvPr>
        </p:nvSpPr>
        <p:spPr/>
        <p:txBody>
          <a:bodyPr/>
          <a:lstStyle/>
          <a:p>
            <a:pPr lvl="0"/>
            <a:r>
              <a:rPr lang="cs-CZ" dirty="0"/>
              <a:t>Zmírňování narůstajících nákladů rodin při péči o mladou generaci</a:t>
            </a:r>
          </a:p>
          <a:p>
            <a:pPr lvl="0"/>
            <a:r>
              <a:rPr lang="cs-CZ" dirty="0"/>
              <a:t>Posílení společenské vážnosti rodin a manželství</a:t>
            </a:r>
          </a:p>
          <a:p>
            <a:pPr lvl="0"/>
            <a:r>
              <a:rPr lang="cs-CZ" dirty="0"/>
              <a:t>Ochrana svobodného a všestranného rozvoje individua v jeho rodině</a:t>
            </a:r>
          </a:p>
          <a:p>
            <a:pPr lvl="0"/>
            <a:r>
              <a:rPr lang="cs-CZ" dirty="0"/>
              <a:t>Zachování a zlepšování podmínek pro optimální vývoj dětí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636464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043608" y="1412776"/>
            <a:ext cx="6777317" cy="4536504"/>
          </a:xfrm>
        </p:spPr>
        <p:txBody>
          <a:bodyPr>
            <a:normAutofit fontScale="92500"/>
          </a:bodyPr>
          <a:lstStyle/>
          <a:p>
            <a:r>
              <a:rPr lang="cs-CZ" dirty="0"/>
              <a:t>Cíle rodinné politiky bývají těsně spjaty s cílem populační (natalitní) politiky, snažící se ovlivnit reprodukční chování obyvatelstva. </a:t>
            </a:r>
          </a:p>
          <a:p>
            <a:endParaRPr lang="cs-CZ" dirty="0" smtClean="0"/>
          </a:p>
          <a:p>
            <a:r>
              <a:rPr lang="cs-CZ" dirty="0" smtClean="0"/>
              <a:t>Rodinná </a:t>
            </a:r>
            <a:r>
              <a:rPr lang="cs-CZ" dirty="0"/>
              <a:t>politika by měla manželským dvojicím poskytovat prostředky k vytvoření rodiny s takovým počtem dětí, jaký si dvojice přeje na základě svobodného rozhodnutí. </a:t>
            </a:r>
          </a:p>
          <a:p>
            <a:endParaRPr lang="cs-CZ" dirty="0" smtClean="0"/>
          </a:p>
          <a:p>
            <a:r>
              <a:rPr lang="cs-CZ" dirty="0" smtClean="0"/>
              <a:t>Smyslem </a:t>
            </a:r>
            <a:r>
              <a:rPr lang="cs-CZ" dirty="0"/>
              <a:t>rodinné politiky z hlediska společnosti je zajišťování „lidských zdrojů“ pro budoucnost.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343797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Cílová populace rodinné politiky</a:t>
            </a:r>
            <a:endParaRPr lang="cs-CZ" dirty="0"/>
          </a:p>
        </p:txBody>
      </p:sp>
      <p:sp>
        <p:nvSpPr>
          <p:cNvPr id="3" name="Zástupný symbol pro obsah 2"/>
          <p:cNvSpPr>
            <a:spLocks noGrp="1"/>
          </p:cNvSpPr>
          <p:nvPr>
            <p:ph idx="1"/>
          </p:nvPr>
        </p:nvSpPr>
        <p:spPr/>
        <p:txBody>
          <a:bodyPr/>
          <a:lstStyle/>
          <a:p>
            <a:r>
              <a:rPr lang="cs-CZ" dirty="0"/>
              <a:t>Nejvýznamnější podporu mají obvykle </a:t>
            </a:r>
            <a:r>
              <a:rPr lang="cs-CZ" b="1" dirty="0"/>
              <a:t>rodiny, v nichž jsou přítomné ekonomicky závislé děti</a:t>
            </a:r>
            <a:r>
              <a:rPr lang="cs-CZ" dirty="0"/>
              <a:t> a ve kterých dochází k realizaci biologické, ekonomické, výchovné a sociální funkce rodiny, které jsou důležité pro biologickou stabilitu populace a zajišťují reprodukci člověka nejen jako biologické, ale i společenské bytosti</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606879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Cílová populace – objekty rodinné politiky dále jsou</a:t>
            </a:r>
            <a:endParaRPr lang="cs-CZ" dirty="0"/>
          </a:p>
        </p:txBody>
      </p:sp>
      <p:sp>
        <p:nvSpPr>
          <p:cNvPr id="3" name="Zástupný symbol pro obsah 2"/>
          <p:cNvSpPr>
            <a:spLocks noGrp="1"/>
          </p:cNvSpPr>
          <p:nvPr>
            <p:ph idx="1"/>
          </p:nvPr>
        </p:nvSpPr>
        <p:spPr/>
        <p:txBody>
          <a:bodyPr>
            <a:normAutofit fontScale="70000" lnSpcReduction="20000"/>
          </a:bodyPr>
          <a:lstStyle/>
          <a:p>
            <a:pPr lvl="0"/>
            <a:r>
              <a:rPr lang="cs-CZ" dirty="0"/>
              <a:t>Lidé připravující se na partnerský vztah, rodinný život a rodičovství</a:t>
            </a:r>
          </a:p>
          <a:p>
            <a:pPr lvl="0"/>
            <a:r>
              <a:rPr lang="cs-CZ" dirty="0"/>
              <a:t>Jednotlivci ve specifické rodinné situaci (pracující ženy-matky, děti určené k adopci, nastávající svobodné matky, osamělí staří lidé apod.)</a:t>
            </a:r>
          </a:p>
          <a:p>
            <a:pPr lvl="0"/>
            <a:r>
              <a:rPr lang="cs-CZ" dirty="0"/>
              <a:t>Všechny rodiny bez rozdílu nebo rodiny vymezené nějakou univerzální charakteristikou (např. rodiny s nezaopatřenými dětmi)</a:t>
            </a:r>
          </a:p>
          <a:p>
            <a:pPr lvl="0"/>
            <a:r>
              <a:rPr lang="cs-CZ" dirty="0"/>
              <a:t>Rodiny sociálně potřebné (rodiny na hranici chudoby, s nezaměstnaným členem, sociálně izolované apod.)</a:t>
            </a:r>
          </a:p>
          <a:p>
            <a:pPr lvl="0"/>
            <a:r>
              <a:rPr lang="cs-CZ" dirty="0"/>
              <a:t>Rodiny sociálně patologické (charakterizované výskytem násilí, zneužíváním či týráním dětí, zanedbáváním výchovy a péče o děti, alkoholismem rodičů, rozpadem partnerského vztahu)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696546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Systémy rodinných politik</a:t>
            </a:r>
            <a:endParaRPr lang="cs-CZ" dirty="0"/>
          </a:p>
        </p:txBody>
      </p:sp>
      <p:sp>
        <p:nvSpPr>
          <p:cNvPr id="3" name="Zástupný symbol pro obsah 2"/>
          <p:cNvSpPr>
            <a:spLocks noGrp="1"/>
          </p:cNvSpPr>
          <p:nvPr>
            <p:ph idx="1"/>
          </p:nvPr>
        </p:nvSpPr>
        <p:spPr/>
        <p:txBody>
          <a:bodyPr>
            <a:normAutofit fontScale="77500" lnSpcReduction="20000"/>
          </a:bodyPr>
          <a:lstStyle/>
          <a:p>
            <a:pPr lvl="0"/>
            <a:r>
              <a:rPr lang="cs-CZ" b="1" dirty="0"/>
              <a:t>Klasický liberální – </a:t>
            </a:r>
            <a:r>
              <a:rPr lang="cs-CZ" dirty="0"/>
              <a:t>předpokládá především zodpovědnost občana za jeho rozhodnutí. Rozsah sociálního zabezpečení je omezený a garantována je státní podpora pouze rodinám s nejnižšími příjmy, bez majetku. Role státu je zde doplněna aktivitami nestátních subjektů</a:t>
            </a:r>
          </a:p>
          <a:p>
            <a:pPr lvl="0"/>
            <a:r>
              <a:rPr lang="cs-CZ" b="1" dirty="0"/>
              <a:t>Sociálně demokratický – </a:t>
            </a:r>
            <a:r>
              <a:rPr lang="cs-CZ" dirty="0"/>
              <a:t>vychází z předpokladu, že sociální potřeby rodiny by měly být primárně uspokojeny na základě pracovních výkonů a zásluh. Státní podpora rodin je pak poskytovaná na základě testování příjmů rodin a na společensky uznané minimální úrovni jednotlivých potřeb rodin. Vedle role států se zde vytváří dostatečný prostor pro působení nestátních subjektů</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433701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Systémy rodinných politik</a:t>
            </a:r>
            <a:endParaRPr lang="cs-CZ" dirty="0"/>
          </a:p>
        </p:txBody>
      </p:sp>
      <p:sp>
        <p:nvSpPr>
          <p:cNvPr id="3" name="Zástupný symbol pro obsah 2"/>
          <p:cNvSpPr>
            <a:spLocks noGrp="1"/>
          </p:cNvSpPr>
          <p:nvPr>
            <p:ph idx="1"/>
          </p:nvPr>
        </p:nvSpPr>
        <p:spPr/>
        <p:txBody>
          <a:bodyPr>
            <a:normAutofit fontScale="77500" lnSpcReduction="20000"/>
          </a:bodyPr>
          <a:lstStyle/>
          <a:p>
            <a:pPr lvl="0"/>
            <a:r>
              <a:rPr lang="cs-CZ" b="1" dirty="0"/>
              <a:t>Univerzalistický (univerzální) –</a:t>
            </a:r>
            <a:r>
              <a:rPr lang="cs-CZ" dirty="0"/>
              <a:t> často zahrnuje státní podporu převážné většiny, nebo i všech rodin, nezávisle na tom, zda jsou sociálně potřebné </a:t>
            </a:r>
          </a:p>
          <a:p>
            <a:r>
              <a:rPr lang="cs-CZ" b="1" dirty="0"/>
              <a:t>Korporativní, pojišťovací –</a:t>
            </a:r>
            <a:r>
              <a:rPr lang="cs-CZ" dirty="0"/>
              <a:t> je postaven na povinném sociálně pojišťovacím systému s tendencí rozlišovat mezi osobami aktivně zúčastněnými na trhu práce a ostatními. Peněžité dávky jsou zpravidla poskytovány v závislosti na výkonu zaměstnání a rodinná politika je zaměřena hlavně na kompenzaci zvýšených životních nákladů rodin s dětmi ve srovnání s bezdětnými. Cíl: omezit společensky neoprávněné materiální a sociální nerovnosti mezi rodinami bezdětnými a rodinami s dětmi</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755497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43608" y="764704"/>
            <a:ext cx="7024744" cy="601136"/>
          </a:xfrm>
        </p:spPr>
        <p:txBody>
          <a:bodyPr>
            <a:normAutofit fontScale="90000"/>
          </a:bodyPr>
          <a:lstStyle/>
          <a:p>
            <a:r>
              <a:rPr lang="cs-CZ" dirty="0" smtClean="0"/>
              <a:t>Nástroje rodinné politiky</a:t>
            </a:r>
            <a:endParaRPr lang="cs-CZ" dirty="0"/>
          </a:p>
        </p:txBody>
      </p:sp>
      <p:graphicFrame>
        <p:nvGraphicFramePr>
          <p:cNvPr id="5" name="Zástupný symbol pro obsah 4"/>
          <p:cNvGraphicFramePr>
            <a:graphicFrameLocks noGrp="1"/>
          </p:cNvGraphicFramePr>
          <p:nvPr>
            <p:ph idx="1"/>
            <p:extLst>
              <p:ext uri="{D42A27DB-BD31-4B8C-83A1-F6EECF244321}">
                <p14:modId xmlns:p14="http://schemas.microsoft.com/office/powerpoint/2010/main" val="1427018966"/>
              </p:ext>
            </p:extLst>
          </p:nvPr>
        </p:nvGraphicFramePr>
        <p:xfrm>
          <a:off x="611560" y="1484784"/>
          <a:ext cx="7920880"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Obrázek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258051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r>
              <a:rPr lang="cs-CZ" dirty="0"/>
              <a:t>Nástroje rodinné politiky jsou peněžité dávky i různá opatření veřejnoprávního rázu, které mají dopad na sociální situaci rodin s dětmi.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721138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p:txBody>
          <a:bodyPr/>
          <a:lstStyle/>
          <a:p>
            <a:r>
              <a:rPr lang="cs-CZ" dirty="0" smtClean="0"/>
              <a:t>Zabezpečované situace</a:t>
            </a:r>
            <a:endParaRPr lang="cs-CZ" dirty="0"/>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667327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Zabezpečované situace</a:t>
            </a:r>
            <a:endParaRPr lang="cs-CZ" dirty="0"/>
          </a:p>
        </p:txBody>
      </p:sp>
      <p:sp>
        <p:nvSpPr>
          <p:cNvPr id="3" name="Zástupný symbol pro obsah 2"/>
          <p:cNvSpPr>
            <a:spLocks noGrp="1"/>
          </p:cNvSpPr>
          <p:nvPr>
            <p:ph idx="1"/>
          </p:nvPr>
        </p:nvSpPr>
        <p:spPr/>
        <p:txBody>
          <a:bodyPr>
            <a:normAutofit lnSpcReduction="10000"/>
          </a:bodyPr>
          <a:lstStyle/>
          <a:p>
            <a:r>
              <a:rPr lang="cs-CZ" dirty="0"/>
              <a:t>Rodinná politika se zpravidla soustřeďuje na </a:t>
            </a:r>
            <a:r>
              <a:rPr lang="cs-CZ" b="1" dirty="0"/>
              <a:t>mateřství, rodičovství, výchovu </a:t>
            </a:r>
            <a:r>
              <a:rPr lang="cs-CZ" dirty="0"/>
              <a:t>a</a:t>
            </a:r>
            <a:r>
              <a:rPr lang="cs-CZ" b="1" dirty="0"/>
              <a:t> výživu dětí. </a:t>
            </a:r>
            <a:endParaRPr lang="cs-CZ" dirty="0"/>
          </a:p>
          <a:p>
            <a:r>
              <a:rPr lang="cs-CZ" dirty="0"/>
              <a:t>Další oblastí rodinné politiky je pomoc dětem, jejichž </a:t>
            </a:r>
            <a:r>
              <a:rPr lang="cs-CZ" b="1" dirty="0"/>
              <a:t>rodina selže</a:t>
            </a:r>
            <a:r>
              <a:rPr lang="cs-CZ" dirty="0"/>
              <a:t>, zanikne (náhradní rodinná péče) a rovněž problematika pozůstalostních dávek v souvislosti s </a:t>
            </a:r>
            <a:r>
              <a:rPr lang="cs-CZ" b="1" dirty="0"/>
              <a:t>úmrtím člena </a:t>
            </a:r>
            <a:endParaRPr lang="cs-CZ" dirty="0"/>
          </a:p>
          <a:p>
            <a:r>
              <a:rPr lang="cs-CZ" b="1" dirty="0"/>
              <a:t>rodiny</a:t>
            </a:r>
            <a:r>
              <a:rPr lang="cs-CZ" dirty="0"/>
              <a:t>, zejména </a:t>
            </a:r>
            <a:r>
              <a:rPr lang="cs-CZ" b="1" dirty="0"/>
              <a:t>živitele</a:t>
            </a:r>
            <a:r>
              <a:rPr lang="cs-CZ" dirty="0"/>
              <a:t>.</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79043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43608" y="2276872"/>
            <a:ext cx="7024744" cy="1143000"/>
          </a:xfrm>
        </p:spPr>
        <p:txBody>
          <a:bodyPr/>
          <a:lstStyle/>
          <a:p>
            <a:r>
              <a:rPr lang="cs-CZ" dirty="0" smtClean="0"/>
              <a:t>1) Mateřství a rodičovství</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83120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043492" y="1628800"/>
            <a:ext cx="6777317" cy="4203829"/>
          </a:xfrm>
        </p:spPr>
        <p:txBody>
          <a:bodyPr>
            <a:normAutofit/>
          </a:bodyPr>
          <a:lstStyle/>
          <a:p>
            <a:r>
              <a:rPr lang="cs-CZ" dirty="0"/>
              <a:t>Sociální událostí </a:t>
            </a:r>
            <a:r>
              <a:rPr lang="cs-CZ" dirty="0" smtClean="0"/>
              <a:t>není </a:t>
            </a:r>
            <a:r>
              <a:rPr lang="cs-CZ" dirty="0"/>
              <a:t>těhotenství, porod a mateřství, ale až </a:t>
            </a:r>
            <a:r>
              <a:rPr lang="cs-CZ" b="1" dirty="0"/>
              <a:t>druhotné potřeby</a:t>
            </a:r>
            <a:r>
              <a:rPr lang="cs-CZ" dirty="0"/>
              <a:t> s nimi spojené, jako jsou:</a:t>
            </a:r>
          </a:p>
          <a:p>
            <a:pPr lvl="1"/>
            <a:r>
              <a:rPr lang="cs-CZ" dirty="0"/>
              <a:t>náklady na zdravotní péči</a:t>
            </a:r>
          </a:p>
          <a:p>
            <a:pPr lvl="1"/>
            <a:r>
              <a:rPr lang="cs-CZ" dirty="0"/>
              <a:t>ztráta výdělku vyvolaná potřebným pracovním volnem</a:t>
            </a:r>
          </a:p>
          <a:p>
            <a:pPr lvl="1"/>
            <a:r>
              <a:rPr lang="cs-CZ" dirty="0"/>
              <a:t>zvýšené náklady v souvislosti s potřebou rodiny adaptovat se na přírůstek nového člena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908148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Mateřská dovolená</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a:t>Ve vysokém stupni těhotenství, v souvislosti s porodem a péči o narozené dítě </a:t>
            </a:r>
            <a:r>
              <a:rPr lang="cs-CZ" dirty="0" smtClean="0"/>
              <a:t>žena potřebuje </a:t>
            </a:r>
            <a:r>
              <a:rPr lang="cs-CZ" dirty="0"/>
              <a:t>pracovní volno – </a:t>
            </a:r>
            <a:r>
              <a:rPr lang="cs-CZ" b="1" dirty="0"/>
              <a:t>mateřskou dovolenou</a:t>
            </a:r>
            <a:r>
              <a:rPr lang="cs-CZ" dirty="0"/>
              <a:t>. Mateřská dovolená má dva významy:</a:t>
            </a:r>
          </a:p>
          <a:p>
            <a:pPr lvl="1"/>
            <a:r>
              <a:rPr lang="cs-CZ" dirty="0"/>
              <a:t>Jde o omluvenou a tolerovanou absenci (ochrana pracovněprávní)</a:t>
            </a:r>
          </a:p>
          <a:p>
            <a:pPr lvl="1"/>
            <a:r>
              <a:rPr lang="cs-CZ" dirty="0"/>
              <a:t>Je důvodem pro přiznání dávky, která ženu zabezpečuje po dobu, kdy pro těhotenství a mateřství nemůže pracovat (ochrana sociálního zabezpečení)</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630674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Vyrovnávací příspěvek v těhotenství a mateřství</a:t>
            </a:r>
            <a:endParaRPr lang="cs-CZ" dirty="0"/>
          </a:p>
        </p:txBody>
      </p:sp>
      <p:sp>
        <p:nvSpPr>
          <p:cNvPr id="3" name="Zástupný symbol pro obsah 2"/>
          <p:cNvSpPr>
            <a:spLocks noGrp="1"/>
          </p:cNvSpPr>
          <p:nvPr>
            <p:ph idx="1"/>
          </p:nvPr>
        </p:nvSpPr>
        <p:spPr/>
        <p:txBody>
          <a:bodyPr/>
          <a:lstStyle/>
          <a:p>
            <a:endParaRPr lang="cs-CZ" dirty="0" smtClean="0"/>
          </a:p>
          <a:p>
            <a:r>
              <a:rPr lang="cs-CZ" dirty="0" smtClean="0"/>
              <a:t>Pro </a:t>
            </a:r>
            <a:r>
              <a:rPr lang="cs-CZ" dirty="0"/>
              <a:t>pracující těhotné ženy, které z důvodu těhotenství nemohou vykonávat svou profesi v plném rozsahu, nebo jsou převedeny na jiný druh práce, je určen </a:t>
            </a:r>
            <a:r>
              <a:rPr lang="cs-CZ" b="1" dirty="0"/>
              <a:t>vyrovnávací příspěvek</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03192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r>
              <a:rPr lang="cs-CZ" dirty="0"/>
              <a:t>Mateřská dovolená, resp. Peněžitá pomoc v mateřství i vyrovnávací příspěvek jsou vypláceny ze systému sociálního pojištění</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131812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Rodičovská dovolená</a:t>
            </a:r>
            <a:endParaRPr lang="cs-CZ" dirty="0"/>
          </a:p>
        </p:txBody>
      </p:sp>
      <p:sp>
        <p:nvSpPr>
          <p:cNvPr id="3" name="Zástupný symbol pro obsah 2"/>
          <p:cNvSpPr>
            <a:spLocks noGrp="1"/>
          </p:cNvSpPr>
          <p:nvPr>
            <p:ph idx="1"/>
          </p:nvPr>
        </p:nvSpPr>
        <p:spPr/>
        <p:txBody>
          <a:bodyPr/>
          <a:lstStyle/>
          <a:p>
            <a:r>
              <a:rPr lang="cs-CZ" dirty="0"/>
              <a:t>Po vyčerpání mateřské dovolené má žena v souvislosti s péčí o dítě nárok na další omluvené pracovní volno – </a:t>
            </a:r>
            <a:r>
              <a:rPr lang="cs-CZ" b="1" dirty="0"/>
              <a:t>rodičovskou dovolenou</a:t>
            </a:r>
            <a:r>
              <a:rPr lang="cs-CZ" dirty="0"/>
              <a:t> (v souladu s platnou právní úpravou ji může čerpat nejen matka, ale i otec). Rodičovská dovolená umožňuje jednomu z rodičů, aby celodenně pečoval o malé dítě</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439319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r>
              <a:rPr lang="cs-CZ" dirty="0"/>
              <a:t>Rodičovská dovolená je vyplácena ze systému státní sociální podpory</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507888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V ostatních zemích…</a:t>
            </a:r>
            <a:endParaRPr lang="cs-CZ" dirty="0"/>
          </a:p>
        </p:txBody>
      </p:sp>
      <p:sp>
        <p:nvSpPr>
          <p:cNvPr id="3" name="Zástupný symbol pro obsah 2"/>
          <p:cNvSpPr>
            <a:spLocks noGrp="1"/>
          </p:cNvSpPr>
          <p:nvPr>
            <p:ph idx="1"/>
          </p:nvPr>
        </p:nvSpPr>
        <p:spPr/>
        <p:txBody>
          <a:bodyPr>
            <a:normAutofit fontScale="70000" lnSpcReduction="20000"/>
          </a:bodyPr>
          <a:lstStyle/>
          <a:p>
            <a:r>
              <a:rPr lang="cs-CZ" i="1" dirty="0"/>
              <a:t>Dle Tomeše – při poskytování opakovaných sociálních dávek při narození dítěte jsou v jednotlivých zemích zohledňována odlišná, zejména sociální hlediska. Sociální událost je definována a vnímána různě. Někde se dávka poskytuje:</a:t>
            </a:r>
            <a:endParaRPr lang="cs-CZ" dirty="0"/>
          </a:p>
          <a:p>
            <a:r>
              <a:rPr lang="cs-CZ" i="1" dirty="0"/>
              <a:t>Až při narození třetího a dalšího dítěte nebo více dětí (trojčat v Irsku)</a:t>
            </a:r>
            <a:endParaRPr lang="cs-CZ" dirty="0"/>
          </a:p>
          <a:p>
            <a:r>
              <a:rPr lang="cs-CZ" i="1" dirty="0"/>
              <a:t>Jen nemá-li žena nárok na mateřské dávky ze sociálního pojištění po dobu mateřské dovolené (Německo, Norsko)</a:t>
            </a:r>
            <a:endParaRPr lang="cs-CZ" dirty="0"/>
          </a:p>
          <a:p>
            <a:r>
              <a:rPr lang="cs-CZ" i="1" dirty="0"/>
              <a:t>Jako přídavek na malé dítě (Francie, který má povahu univerzální dávky – pět měsíců před očekávaným porodem a 4 měsíce po narození dítěte na každé narozené dítě) a dávky sociálně podmíněné – po 9 měsících podpůrčí doby, v závislosti na příjmu rodiny, nejdéle do 3 let věku dítěte, nárok nevzniká, je-li poskytován rodičovský příspěvek</a:t>
            </a:r>
            <a:endParaRPr lang="cs-CZ" dirty="0"/>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574982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43608" y="2132856"/>
            <a:ext cx="7024744" cy="1143000"/>
          </a:xfrm>
        </p:spPr>
        <p:txBody>
          <a:bodyPr/>
          <a:lstStyle/>
          <a:p>
            <a:r>
              <a:rPr lang="cs-CZ" dirty="0" smtClean="0"/>
              <a:t>2) Náhradní rodinná péče</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7427445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043492" y="1196752"/>
            <a:ext cx="6777317" cy="4635877"/>
          </a:xfrm>
        </p:spPr>
        <p:txBody>
          <a:bodyPr>
            <a:normAutofit fontScale="92500" lnSpcReduction="20000"/>
          </a:bodyPr>
          <a:lstStyle/>
          <a:p>
            <a:r>
              <a:rPr lang="cs-CZ" dirty="0"/>
              <a:t>Historicky nejstarším sociálním problémem je pomoc dětem, jejichž rodina selže. V takových případech se dětem musí poskytnout náhradní rodinná péče. Rodinná péče může selhat </a:t>
            </a:r>
            <a:r>
              <a:rPr lang="cs-CZ" b="1" dirty="0"/>
              <a:t>krátkodobě</a:t>
            </a:r>
            <a:r>
              <a:rPr lang="cs-CZ" dirty="0"/>
              <a:t>, ale i </a:t>
            </a:r>
            <a:r>
              <a:rPr lang="cs-CZ" b="1" dirty="0"/>
              <a:t>dlouhodobě</a:t>
            </a:r>
            <a:r>
              <a:rPr lang="cs-CZ" dirty="0"/>
              <a:t>. V případě dlouhodobého selhání je ideální vytvořit dítěti náhradní rodinu (adopcí, svěřením do pěstounské péče, opatrovnickou péčí, simulovanou rodinou – SOS vesničky). </a:t>
            </a:r>
          </a:p>
          <a:p>
            <a:r>
              <a:rPr lang="cs-CZ" dirty="0"/>
              <a:t>Náhradní rodinná péče a výchova se rovněž poskytuje v sociálních zařízeních jako jsou kojenecké ústavy a dětské domovy. </a:t>
            </a:r>
          </a:p>
          <a:p>
            <a:r>
              <a:rPr lang="cs-CZ" dirty="0"/>
              <a:t>Dítě má nárok na zabezpečení své výchovy, pokud ji nezabezpečí rodina, nastupuje stát</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9988792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971600" y="2636912"/>
            <a:ext cx="7024744" cy="1143000"/>
          </a:xfrm>
        </p:spPr>
        <p:txBody>
          <a:bodyPr>
            <a:normAutofit fontScale="90000"/>
          </a:bodyPr>
          <a:lstStyle/>
          <a:p>
            <a:r>
              <a:rPr lang="cs-CZ" dirty="0" smtClean="0"/>
              <a:t>Formy náhradní rodinné péče</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1818122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Osvojení</a:t>
            </a:r>
            <a:endParaRPr lang="cs-CZ" dirty="0"/>
          </a:p>
        </p:txBody>
      </p:sp>
      <p:sp>
        <p:nvSpPr>
          <p:cNvPr id="3" name="Zástupný symbol pro obsah 2"/>
          <p:cNvSpPr>
            <a:spLocks noGrp="1"/>
          </p:cNvSpPr>
          <p:nvPr>
            <p:ph idx="1"/>
          </p:nvPr>
        </p:nvSpPr>
        <p:spPr/>
        <p:txBody>
          <a:bodyPr>
            <a:normAutofit fontScale="77500" lnSpcReduction="20000"/>
          </a:bodyPr>
          <a:lstStyle/>
          <a:p>
            <a:pPr lvl="0"/>
            <a:r>
              <a:rPr lang="cs-CZ" b="1" dirty="0"/>
              <a:t>Běžně užívané pojmy</a:t>
            </a:r>
            <a:r>
              <a:rPr lang="cs-CZ" dirty="0"/>
              <a:t>: adopce, adoptivní rodiče, osvojení zrušitelné, osvojení prvního a druhého stupně </a:t>
            </a:r>
          </a:p>
          <a:p>
            <a:pPr lvl="0"/>
            <a:r>
              <a:rPr lang="cs-CZ" b="1" dirty="0"/>
              <a:t>Práva a povinnosti: </a:t>
            </a:r>
            <a:r>
              <a:rPr lang="cs-CZ" dirty="0"/>
              <a:t>při osvojení přijímají manželé či jednotlivci za vlastní opuštěné dítě a mají k němu stejná práva i povinnosti, jako by byli jeho rodiči. Osvojením vzniká mezi osvojiteli a dítětem vztah jako mezi biologickými rodiči a vlastními dětmi. Zároveň mezi osvojencem a příbuznými osvojitele vzniká příbuzenský poměr. Dítě osvojením získává příjmení nových rodičů. Naopak zanikají vzájemná práva a povinnosti mezi osvojencem a jeho původní rodinou. Osvojit lze pouze dítě nezletilé, tzn. mladší 18 let. Mezi osvojitelem a osvojencem musí být přiměřený věkový rozdíl.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8935780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2 druhy osvojení</a:t>
            </a:r>
            <a:endParaRPr lang="cs-CZ" dirty="0"/>
          </a:p>
        </p:txBody>
      </p:sp>
      <p:sp>
        <p:nvSpPr>
          <p:cNvPr id="5" name="Zástupný symbol pro obsah 4"/>
          <p:cNvSpPr>
            <a:spLocks noGrp="1"/>
          </p:cNvSpPr>
          <p:nvPr>
            <p:ph sz="quarter" idx="13"/>
          </p:nvPr>
        </p:nvSpPr>
        <p:spPr/>
        <p:txBody>
          <a:bodyPr>
            <a:normAutofit fontScale="92500" lnSpcReduction="20000"/>
          </a:bodyPr>
          <a:lstStyle/>
          <a:p>
            <a:r>
              <a:rPr lang="cs-CZ" sz="2600" b="1" i="1" dirty="0"/>
              <a:t>prosté, obyčejné, zrušitelné či I. stupně</a:t>
            </a:r>
            <a:r>
              <a:rPr lang="cs-CZ" dirty="0"/>
              <a:t>, při kterém se osvojitelé nezapisují do rodného listu jako rodiče. Toto osvojení lze z důležitých důvodů soudem zrušit. Návrh na zrušení může podat jak osvojenec, tak osvojitel</a:t>
            </a:r>
          </a:p>
        </p:txBody>
      </p:sp>
      <p:sp>
        <p:nvSpPr>
          <p:cNvPr id="6" name="Zástupný symbol pro obsah 5"/>
          <p:cNvSpPr>
            <a:spLocks noGrp="1"/>
          </p:cNvSpPr>
          <p:nvPr>
            <p:ph sz="quarter" idx="14"/>
          </p:nvPr>
        </p:nvSpPr>
        <p:spPr>
          <a:xfrm>
            <a:off x="4645152" y="2313430"/>
            <a:ext cx="3419856" cy="3851873"/>
          </a:xfrm>
        </p:spPr>
        <p:txBody>
          <a:bodyPr>
            <a:normAutofit fontScale="70000" lnSpcReduction="20000"/>
          </a:bodyPr>
          <a:lstStyle/>
          <a:p>
            <a:pPr lvl="0"/>
            <a:r>
              <a:rPr lang="cs-CZ" sz="3400" b="1" i="1" dirty="0"/>
              <a:t>nezrušitelné</a:t>
            </a:r>
            <a:r>
              <a:rPr lang="cs-CZ" b="1" i="1" dirty="0"/>
              <a:t> </a:t>
            </a:r>
            <a:r>
              <a:rPr lang="cs-CZ" dirty="0"/>
              <a:t>(též se setkáváme s označením osvojení II. stupně) - osvojitelé jsou na základě rozhodnutí soudu zapsáni v rodném listě dítěte. Takto lze osvojit dítě starší jednoho roku a toto osvojení nelze zrušit. Trvá tedy i tehdy, když se např. později ukáže, že dítě trpí nějakou vývojovou poruchou nebo že chování dítěte je zcela v rozporu s představami nových rodičů či v rozporu se zákonem apod</a:t>
            </a:r>
            <a:r>
              <a:rPr lang="cs-CZ" dirty="0" smtClean="0"/>
              <a:t>.</a:t>
            </a:r>
            <a:endParaRPr lang="cs-CZ" dirty="0"/>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2573516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043492" y="1196752"/>
            <a:ext cx="6777317" cy="4635877"/>
          </a:xfrm>
        </p:spPr>
        <p:txBody>
          <a:bodyPr>
            <a:normAutofit fontScale="92500" lnSpcReduction="10000"/>
          </a:bodyPr>
          <a:lstStyle/>
          <a:p>
            <a:r>
              <a:rPr lang="cs-CZ" dirty="0"/>
              <a:t>O osvojení rozhoduje </a:t>
            </a:r>
            <a:r>
              <a:rPr lang="cs-CZ" b="1" u="sng" dirty="0"/>
              <a:t>soud</a:t>
            </a:r>
            <a:r>
              <a:rPr lang="cs-CZ" dirty="0"/>
              <a:t> na návrh osvojitele. Ještě před rozhodnutím soudu musí uplynout nejméně tři měsíce, po které budoucí rodič na své náklady pečuje o dítě. Říká se tomu "</a:t>
            </a:r>
            <a:r>
              <a:rPr lang="cs-CZ" b="1" i="1" dirty="0" err="1"/>
              <a:t>předadopční</a:t>
            </a:r>
            <a:r>
              <a:rPr lang="cs-CZ" b="1" i="1" dirty="0"/>
              <a:t> péče</a:t>
            </a:r>
            <a:r>
              <a:rPr lang="cs-CZ" dirty="0"/>
              <a:t>" a rozhoduje o ní obecní úřad obce s rozšířenou působností. Po pravomocném rozhodnutí soudu o nezrušitelném osvojení matrika automaticky změní koncovku rodného čísla dítěte. V případě, že osvojitelé chtějí změnit jméno dítěte, lze tak učinit souhlasným prohlášením před matrikou. Změna jména se provede bez poplatku. Tento postup platí pro oba druhy osvojení.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6570675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Mezinárodní osvojení </a:t>
            </a:r>
            <a:endParaRPr lang="cs-CZ" dirty="0"/>
          </a:p>
        </p:txBody>
      </p:sp>
      <p:sp>
        <p:nvSpPr>
          <p:cNvPr id="3" name="Zástupný symbol pro obsah 2"/>
          <p:cNvSpPr>
            <a:spLocks noGrp="1"/>
          </p:cNvSpPr>
          <p:nvPr>
            <p:ph idx="1"/>
          </p:nvPr>
        </p:nvSpPr>
        <p:spPr/>
        <p:txBody>
          <a:bodyPr>
            <a:normAutofit fontScale="92500" lnSpcReduction="20000"/>
          </a:bodyPr>
          <a:lstStyle/>
          <a:p>
            <a:pPr lvl="0"/>
            <a:r>
              <a:rPr lang="cs-CZ" dirty="0"/>
              <a:t>v ČR možné od 1.6.2000, kdy vstoupila v platnost Úmluva o ochraně dětí a spolupráci při mezinárodním osvojení</a:t>
            </a:r>
          </a:p>
          <a:p>
            <a:pPr lvl="0"/>
            <a:r>
              <a:rPr lang="cs-CZ" dirty="0"/>
              <a:t>umožňuje osvojení dětí z ciziny a do ciziny v případech, kdy se pro dítě nepodaří najít rodinu v zemi jeho původu</a:t>
            </a:r>
          </a:p>
          <a:p>
            <a:r>
              <a:rPr lang="cs-CZ" dirty="0"/>
              <a:t>každý smluvní stát povinen určit si na svém území jeden ústřední orgán, který bude za osvojení dětí do zahraničí odpovědný. U nás tuto funkci zprostředkovatele plní nově zřízený Úřad pro mezinárodně právní ochranu dětí v Brně</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0277676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Pěstounská péče</a:t>
            </a:r>
            <a:endParaRPr lang="cs-CZ" dirty="0"/>
          </a:p>
        </p:txBody>
      </p:sp>
      <p:sp>
        <p:nvSpPr>
          <p:cNvPr id="3" name="Zástupný symbol pro obsah 2"/>
          <p:cNvSpPr>
            <a:spLocks noGrp="1"/>
          </p:cNvSpPr>
          <p:nvPr>
            <p:ph idx="1"/>
          </p:nvPr>
        </p:nvSpPr>
        <p:spPr/>
        <p:txBody>
          <a:bodyPr>
            <a:normAutofit fontScale="62500" lnSpcReduction="20000"/>
          </a:bodyPr>
          <a:lstStyle/>
          <a:p>
            <a:pPr lvl="0"/>
            <a:r>
              <a:rPr lang="cs-CZ" dirty="0"/>
              <a:t>Je to druh státem garantované a kontrolované formy náhradní rodinné péče. </a:t>
            </a:r>
          </a:p>
          <a:p>
            <a:pPr lvl="0"/>
            <a:r>
              <a:rPr lang="cs-CZ" dirty="0"/>
              <a:t>Pěstounskou péčí nevzniká příbuzenský vztah dítěte s pěstouny a jejich příbuznými.</a:t>
            </a:r>
          </a:p>
          <a:p>
            <a:pPr lvl="0"/>
            <a:r>
              <a:rPr lang="cs-CZ" dirty="0"/>
              <a:t>Pěstounská péče vzniká rozhodnutím soudu</a:t>
            </a:r>
          </a:p>
          <a:p>
            <a:pPr lvl="0"/>
            <a:r>
              <a:rPr lang="cs-CZ" dirty="0"/>
              <a:t>Pěstoun nemá vyživovací povinnost k dítěti</a:t>
            </a:r>
          </a:p>
          <a:p>
            <a:pPr lvl="0"/>
            <a:r>
              <a:rPr lang="cs-CZ" dirty="0"/>
              <a:t>Dítěti v pěstounské péči zůstává příjmení po vlastních rodičích</a:t>
            </a:r>
          </a:p>
          <a:p>
            <a:pPr lvl="0"/>
            <a:r>
              <a:rPr lang="cs-CZ" dirty="0"/>
              <a:t>Pěstounská péče se vykonává buď v domácnosti pěstouna (pěstounů), nebo se k výkonu pěstounské péče zřizují zařízení pro výkon pěstounské péče. Tato zařízení mohou zřizovat obce a kraje a nestátní subjekty, jako např. SOS sdružení dětských vesniček</a:t>
            </a:r>
          </a:p>
          <a:p>
            <a:pPr lvl="0"/>
            <a:r>
              <a:rPr lang="cs-CZ" dirty="0"/>
              <a:t>Pěstounská péče zaniká dosažením zletilosti dítěte, tj. v 18 letech. Může být ovšem také z důležitých důvodů rozhodnutím soudu zrušena. Pěstounská péče je zrušena vždy, jestliže o to požádá pěstoun</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1096575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Poručenství</a:t>
            </a:r>
            <a:endParaRPr lang="cs-CZ" dirty="0"/>
          </a:p>
        </p:txBody>
      </p:sp>
      <p:sp>
        <p:nvSpPr>
          <p:cNvPr id="3" name="Zástupný symbol pro obsah 2"/>
          <p:cNvSpPr>
            <a:spLocks noGrp="1"/>
          </p:cNvSpPr>
          <p:nvPr>
            <p:ph idx="1"/>
          </p:nvPr>
        </p:nvSpPr>
        <p:spPr/>
        <p:txBody>
          <a:bodyPr>
            <a:normAutofit fontScale="77500" lnSpcReduction="20000"/>
          </a:bodyPr>
          <a:lstStyle/>
          <a:p>
            <a:pPr lvl="0"/>
            <a:r>
              <a:rPr lang="cs-CZ" dirty="0"/>
              <a:t>podle novely zákona o rodině z roku 1998.</a:t>
            </a:r>
          </a:p>
          <a:p>
            <a:pPr lvl="0"/>
            <a:r>
              <a:rPr lang="cs-CZ" dirty="0"/>
              <a:t>hlavním společenským účelem tohoto institutu je ochrana nezletilého dítěte pro jeho specifické postavení, kdy nemá plnou způsobilost k právním úkonům s ohledem na svůj věk</a:t>
            </a:r>
          </a:p>
          <a:p>
            <a:pPr lvl="0"/>
            <a:r>
              <a:rPr lang="cs-CZ" dirty="0"/>
              <a:t>soud rozhodne, pokud:</a:t>
            </a:r>
          </a:p>
          <a:p>
            <a:pPr lvl="1"/>
            <a:r>
              <a:rPr lang="cs-CZ" sz="2400" dirty="0"/>
              <a:t>rodiče dítěte zemřeli,</a:t>
            </a:r>
          </a:p>
          <a:p>
            <a:pPr lvl="1"/>
            <a:r>
              <a:rPr lang="cs-CZ" sz="2400" dirty="0"/>
              <a:t>byli zbaveni rodičovské zodpovědnosti</a:t>
            </a:r>
          </a:p>
          <a:p>
            <a:pPr lvl="1"/>
            <a:r>
              <a:rPr lang="cs-CZ" sz="2400" dirty="0"/>
              <a:t>byl pozastaven výkon jejich rodičovské zodpovědnosti</a:t>
            </a:r>
          </a:p>
          <a:p>
            <a:pPr lvl="1"/>
            <a:r>
              <a:rPr lang="cs-CZ" sz="2400" dirty="0"/>
              <a:t>nemají způsobilost k právním úkonům v plném rozsahu (a proto nejsou nositeli rodičovské zodpovědnosti).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388846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043492" y="1196752"/>
            <a:ext cx="6777317" cy="5184576"/>
          </a:xfrm>
        </p:spPr>
        <p:txBody>
          <a:bodyPr>
            <a:normAutofit fontScale="70000" lnSpcReduction="20000"/>
          </a:bodyPr>
          <a:lstStyle/>
          <a:p>
            <a:pPr lvl="0"/>
            <a:r>
              <a:rPr lang="cs-CZ" dirty="0"/>
              <a:t>poručník tak vykonává všechna práva a povinnosti, která jinak náleží rodičům. Jde tedy vlastně o výkon rodičovské zodpovědnosti.</a:t>
            </a:r>
          </a:p>
          <a:p>
            <a:pPr lvl="0"/>
            <a:r>
              <a:rPr lang="cs-CZ" dirty="0"/>
              <a:t>poručník však nemá k dítěti vyživovací povinnost a je pod pravidelným dohledem soudu</a:t>
            </a:r>
          </a:p>
          <a:p>
            <a:pPr lvl="0"/>
            <a:r>
              <a:rPr lang="cs-CZ" dirty="0"/>
              <a:t>jakékoli rozhodnutí poručníka v podstatné věci týkající se dítěte vyžaduje schválení soudem (vzdělávání, souhlas k lékařskému zákroku, dlouhodobější vycestování, nakládání s majetkem poručence) </a:t>
            </a:r>
          </a:p>
          <a:p>
            <a:pPr lvl="0"/>
            <a:r>
              <a:rPr lang="cs-CZ" dirty="0"/>
              <a:t>poručník se považuje z důvodu vyplácení dávek státní sociální podpory za pěstouna a má tak nárok na stejné hmotné zabezpečení, jako by šlo o pěstounskou péči </a:t>
            </a:r>
          </a:p>
          <a:p>
            <a:pPr lvl="0"/>
            <a:r>
              <a:rPr lang="cs-CZ" dirty="0"/>
              <a:t>poručenství zaniká ze zákona, jakmile poručenec dosáhne zletilosti</a:t>
            </a:r>
          </a:p>
          <a:p>
            <a:pPr lvl="0"/>
            <a:r>
              <a:rPr lang="cs-CZ" dirty="0"/>
              <a:t>laicky řečeno - poručenství je zjednodušeně o něco "nadřazeno" pěstounské péči, kdy poručník na rozdíl od pěstouna je zákonným zástupcem dítěte. To sebou nese i výhody vyloučení možného rizika zásahů biologického rodiče dítěte. Poručník však nedosahuje postavení osvojitele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889064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Hostitelská péče</a:t>
            </a:r>
            <a:endParaRPr lang="cs-CZ" dirty="0"/>
          </a:p>
        </p:txBody>
      </p:sp>
      <p:sp>
        <p:nvSpPr>
          <p:cNvPr id="3" name="Zástupný symbol pro obsah 2"/>
          <p:cNvSpPr>
            <a:spLocks noGrp="1"/>
          </p:cNvSpPr>
          <p:nvPr>
            <p:ph idx="1"/>
          </p:nvPr>
        </p:nvSpPr>
        <p:spPr/>
        <p:txBody>
          <a:bodyPr/>
          <a:lstStyle/>
          <a:p>
            <a:r>
              <a:rPr lang="cs-CZ" dirty="0"/>
              <a:t>hostitelská péče je zvláštní forma pěstounské péče, kdy děti z dětských domovů jezdí na návštěvy do rodin</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0996665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43608" y="2132856"/>
            <a:ext cx="7024744" cy="1143000"/>
          </a:xfrm>
        </p:spPr>
        <p:txBody>
          <a:bodyPr/>
          <a:lstStyle/>
          <a:p>
            <a:r>
              <a:rPr lang="cs-CZ" dirty="0" smtClean="0"/>
              <a:t>3) Smrt</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4866583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043492" y="1628800"/>
            <a:ext cx="6777317" cy="4203829"/>
          </a:xfrm>
        </p:spPr>
        <p:txBody>
          <a:bodyPr>
            <a:normAutofit fontScale="92500"/>
          </a:bodyPr>
          <a:lstStyle/>
          <a:p>
            <a:r>
              <a:rPr lang="cs-CZ" dirty="0"/>
              <a:t>Úmrtí uživatele i rodinného příslušníka se stává sociální událostí v souvislosti s ekonomickým ohrožením </a:t>
            </a:r>
            <a:r>
              <a:rPr lang="cs-CZ" dirty="0" smtClean="0"/>
              <a:t>pozůstalých</a:t>
            </a:r>
          </a:p>
          <a:p>
            <a:r>
              <a:rPr lang="cs-CZ" dirty="0"/>
              <a:t>Je to hluboký zásah do běžného způsobu života rodiny. Velmi často je nutné přistoupit k různým změnám a úpravám, což bývá spojeno s mimořádnými finančními náklady, např. na přestěhování. Velmi často je pro rodinu mimořádně obtížné vypořádat se s touto svízelnou ekonomickou situací vlastními silami. Ohrožení ekonomické funkce rodiny může vést až k jejímu rozpadu.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3373641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Ekonomické ohrožení rozlišujeme na</a:t>
            </a:r>
            <a:endParaRPr lang="cs-CZ" dirty="0"/>
          </a:p>
        </p:txBody>
      </p:sp>
      <p:sp>
        <p:nvSpPr>
          <p:cNvPr id="3" name="Zástupný symbol pro obsah 2"/>
          <p:cNvSpPr>
            <a:spLocks noGrp="1"/>
          </p:cNvSpPr>
          <p:nvPr>
            <p:ph idx="1"/>
          </p:nvPr>
        </p:nvSpPr>
        <p:spPr/>
        <p:txBody>
          <a:bodyPr>
            <a:normAutofit fontScale="92500"/>
          </a:bodyPr>
          <a:lstStyle/>
          <a:p>
            <a:pPr lvl="0"/>
            <a:r>
              <a:rPr lang="cs-CZ" b="1" dirty="0"/>
              <a:t>Jednorázové</a:t>
            </a:r>
            <a:r>
              <a:rPr lang="cs-CZ" dirty="0"/>
              <a:t> (je spojeno s vypravením pohřbu)</a:t>
            </a:r>
          </a:p>
          <a:p>
            <a:pPr lvl="0"/>
            <a:r>
              <a:rPr lang="cs-CZ" b="1" dirty="0"/>
              <a:t>Krátkodobé </a:t>
            </a:r>
            <a:r>
              <a:rPr lang="cs-CZ" dirty="0"/>
              <a:t>(spojené s nezbytnou adaptací rodinného rozpočtu na ztrátu jednoho příjmu)</a:t>
            </a:r>
          </a:p>
          <a:p>
            <a:pPr lvl="0"/>
            <a:r>
              <a:rPr lang="cs-CZ" b="1" dirty="0"/>
              <a:t>Dlouhodobé</a:t>
            </a:r>
            <a:r>
              <a:rPr lang="cs-CZ" dirty="0"/>
              <a:t> (spojené s ohrožením sociální existence pozůstalých – zpravidla vdovy a sirotků – způsobených jejich neschopností nahradit ztrátu příjmů v rodinném rozpočtu)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3290075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Pozůstalostní důchody, pohřebné</a:t>
            </a:r>
            <a:endParaRPr lang="cs-CZ" dirty="0"/>
          </a:p>
        </p:txBody>
      </p:sp>
      <p:sp>
        <p:nvSpPr>
          <p:cNvPr id="3" name="Zástupný symbol pro obsah 2"/>
          <p:cNvSpPr>
            <a:spLocks noGrp="1"/>
          </p:cNvSpPr>
          <p:nvPr>
            <p:ph idx="1"/>
          </p:nvPr>
        </p:nvSpPr>
        <p:spPr/>
        <p:txBody>
          <a:bodyPr/>
          <a:lstStyle/>
          <a:p>
            <a:r>
              <a:rPr lang="cs-CZ" dirty="0"/>
              <a:t>Úmrtí rodinného příslušníka je považováno za sociální událost, která zakládá nárok nejbližších pozůstalých na hmotné zabezpečení, tj. </a:t>
            </a:r>
            <a:r>
              <a:rPr lang="cs-CZ" b="1" dirty="0"/>
              <a:t>na pozůstalostní důchody </a:t>
            </a:r>
            <a:r>
              <a:rPr lang="cs-CZ" dirty="0"/>
              <a:t>(vdovský, vdovecký, sirotčí</a:t>
            </a:r>
            <a:r>
              <a:rPr lang="cs-CZ" dirty="0" smtClean="0"/>
              <a:t>) – systém sociálního pojištění, </a:t>
            </a:r>
            <a:r>
              <a:rPr lang="cs-CZ" dirty="0"/>
              <a:t>také </a:t>
            </a:r>
            <a:r>
              <a:rPr lang="cs-CZ" b="1" dirty="0"/>
              <a:t>na </a:t>
            </a:r>
            <a:r>
              <a:rPr lang="cs-CZ" b="1" dirty="0" smtClean="0"/>
              <a:t>pohřebné </a:t>
            </a:r>
            <a:r>
              <a:rPr lang="cs-CZ" dirty="0" smtClean="0"/>
              <a:t>– systém státní sociální podpory (konkrétní podmínky).</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5024425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Rodinné poradenství</a:t>
            </a:r>
            <a:endParaRPr lang="cs-CZ" dirty="0"/>
          </a:p>
        </p:txBody>
      </p:sp>
      <p:sp>
        <p:nvSpPr>
          <p:cNvPr id="3" name="Zástupný symbol pro obsah 2"/>
          <p:cNvSpPr>
            <a:spLocks noGrp="1"/>
          </p:cNvSpPr>
          <p:nvPr>
            <p:ph idx="1"/>
          </p:nvPr>
        </p:nvSpPr>
        <p:spPr/>
        <p:txBody>
          <a:bodyPr>
            <a:normAutofit fontScale="62500" lnSpcReduction="20000"/>
          </a:bodyPr>
          <a:lstStyle/>
          <a:p>
            <a:r>
              <a:rPr lang="cs-CZ" dirty="0"/>
              <a:t>Manželské a rodinné poradenství je specializačním oborem psychologie. Zabývá se problémy v mezilidských vztazích, zejména pak problémy rodinnými a manželskými</a:t>
            </a:r>
            <a:r>
              <a:rPr lang="cs-CZ" dirty="0" smtClean="0"/>
              <a:t>.</a:t>
            </a:r>
          </a:p>
          <a:p>
            <a:pPr marL="68580" indent="0">
              <a:buNone/>
            </a:pPr>
            <a:r>
              <a:rPr lang="cs-CZ" dirty="0"/>
              <a:t> </a:t>
            </a:r>
          </a:p>
          <a:p>
            <a:r>
              <a:rPr lang="cs-CZ" dirty="0"/>
              <a:t>Manželský a rodinný poradce poskytuje psychologické, psychosociální a sociálně právní poradenství jednotlivcům, partnerským párům, snoubencům, manželům a rodinám, které se nacházejí v náročném životním období. </a:t>
            </a:r>
          </a:p>
          <a:p>
            <a:endParaRPr lang="cs-CZ" dirty="0"/>
          </a:p>
          <a:p>
            <a:r>
              <a:rPr lang="cs-CZ" dirty="0"/>
              <a:t>Poradenství je zaměřeno na zvládání potíží v mezilidských vztazích, osobních a rodinných problémů, generačních sporů, rozvodu a porozvodových těžkostí, styku s dětmi, žárlivosti, nevěry, závislostí v rodině a obtíží v intimním soužití. </a:t>
            </a:r>
          </a:p>
          <a:p>
            <a:endParaRPr lang="cs-CZ" dirty="0"/>
          </a:p>
          <a:p>
            <a:r>
              <a:rPr lang="cs-CZ" dirty="0"/>
              <a:t>Důležitou součástí práce je i mediace dohod, a to především o výchově dětí a  uspořádání vzájemných vztahů.</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13845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Služby, které manželští a rodinní poradci poskytují</a:t>
            </a:r>
            <a:endParaRPr lang="cs-CZ" dirty="0"/>
          </a:p>
        </p:txBody>
      </p:sp>
      <p:sp>
        <p:nvSpPr>
          <p:cNvPr id="3" name="Zástupný symbol pro obsah 2"/>
          <p:cNvSpPr>
            <a:spLocks noGrp="1"/>
          </p:cNvSpPr>
          <p:nvPr>
            <p:ph idx="1"/>
          </p:nvPr>
        </p:nvSpPr>
        <p:spPr/>
        <p:txBody>
          <a:bodyPr>
            <a:normAutofit fontScale="77500" lnSpcReduction="20000"/>
          </a:bodyPr>
          <a:lstStyle/>
          <a:p>
            <a:pPr lvl="0"/>
            <a:r>
              <a:rPr lang="cs-CZ" dirty="0"/>
              <a:t>Poradenská a psychoterapeutická pomoc jednotlivcům, párům, manželům a rodinám</a:t>
            </a:r>
          </a:p>
          <a:p>
            <a:pPr lvl="0"/>
            <a:r>
              <a:rPr lang="cs-CZ" dirty="0"/>
              <a:t>Rozvodové poradenství a porozvodové vedení (především v zájmu nezletilých dětí)</a:t>
            </a:r>
          </a:p>
          <a:p>
            <a:pPr lvl="0"/>
            <a:r>
              <a:rPr lang="cs-CZ" dirty="0"/>
              <a:t>psychologická pomoc osobám osamělým</a:t>
            </a:r>
          </a:p>
          <a:p>
            <a:pPr lvl="0"/>
            <a:r>
              <a:rPr lang="cs-CZ" dirty="0"/>
              <a:t>předmanželské poradenství</a:t>
            </a:r>
          </a:p>
          <a:p>
            <a:pPr lvl="0"/>
            <a:r>
              <a:rPr lang="cs-CZ" dirty="0"/>
              <a:t>psychologická pomoc občanům v životních krizích</a:t>
            </a:r>
          </a:p>
          <a:p>
            <a:pPr lvl="0"/>
            <a:r>
              <a:rPr lang="cs-CZ" dirty="0"/>
              <a:t>osvětová, výchovná, vzdělávací a publikační činnost</a:t>
            </a:r>
          </a:p>
          <a:p>
            <a:pPr lvl="0"/>
            <a:r>
              <a:rPr lang="cs-CZ" dirty="0"/>
              <a:t>psychologická pomoc rodinám i jednotlivcům zasaženým nezaměstnaností</a:t>
            </a:r>
          </a:p>
          <a:p>
            <a:pPr lvl="0"/>
            <a:r>
              <a:rPr lang="cs-CZ" dirty="0"/>
              <a:t>psychologická pomoc rodinám s fyzicky, sociálně či jinak handicapovaným člověkem</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9184462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r>
              <a:rPr lang="cs-CZ" dirty="0"/>
              <a:t>Služby jsou poskytovány v poradnách pro rodinu, manželství a mezilidské vztahy.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0526042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Finanční podpora rodiny</a:t>
            </a:r>
            <a:endParaRPr lang="cs-CZ" dirty="0"/>
          </a:p>
        </p:txBody>
      </p:sp>
      <p:sp>
        <p:nvSpPr>
          <p:cNvPr id="3" name="Zástupný symbol pro obsah 2"/>
          <p:cNvSpPr>
            <a:spLocks noGrp="1"/>
          </p:cNvSpPr>
          <p:nvPr>
            <p:ph idx="1"/>
          </p:nvPr>
        </p:nvSpPr>
        <p:spPr/>
        <p:txBody>
          <a:bodyPr/>
          <a:lstStyle/>
          <a:p>
            <a:endParaRPr lang="cs-CZ" dirty="0" smtClean="0"/>
          </a:p>
          <a:p>
            <a:r>
              <a:rPr lang="cs-CZ" dirty="0" smtClean="0"/>
              <a:t>Finanční </a:t>
            </a:r>
            <a:r>
              <a:rPr lang="cs-CZ" dirty="0"/>
              <a:t>pomoc rodinám je poskytována ve dvou hlavních oblastech:</a:t>
            </a:r>
          </a:p>
          <a:p>
            <a:pPr lvl="1"/>
            <a:r>
              <a:rPr lang="cs-CZ" dirty="0"/>
              <a:t>v oblasti daňových opatření</a:t>
            </a:r>
          </a:p>
          <a:p>
            <a:pPr lvl="1"/>
            <a:r>
              <a:rPr lang="cs-CZ" dirty="0"/>
              <a:t>v oblasti systému sociálního zabezpečení.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9498638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Daňová opatření</a:t>
            </a:r>
            <a:endParaRPr lang="cs-CZ" dirty="0"/>
          </a:p>
        </p:txBody>
      </p:sp>
      <p:sp>
        <p:nvSpPr>
          <p:cNvPr id="3" name="Zástupný symbol pro obsah 2"/>
          <p:cNvSpPr>
            <a:spLocks noGrp="1"/>
          </p:cNvSpPr>
          <p:nvPr>
            <p:ph idx="1"/>
          </p:nvPr>
        </p:nvSpPr>
        <p:spPr/>
        <p:txBody>
          <a:bodyPr>
            <a:normAutofit fontScale="85000" lnSpcReduction="20000"/>
          </a:bodyPr>
          <a:lstStyle/>
          <a:p>
            <a:r>
              <a:rPr lang="cs-CZ" dirty="0"/>
              <a:t>Nepřímo jsou rodiny finančně podporovány prostřednictvím daňových opatření.</a:t>
            </a:r>
          </a:p>
          <a:p>
            <a:pPr lvl="0"/>
            <a:r>
              <a:rPr lang="cs-CZ" dirty="0"/>
              <a:t>daňové zvýhodnění na vyživované dítě žijící s poplatníkem v domácnosti (poskytované formou slevy na dani, formou daňového bonusu, případně kombinací obou forem)</a:t>
            </a:r>
          </a:p>
          <a:p>
            <a:pPr lvl="0"/>
            <a:r>
              <a:rPr lang="cs-CZ" dirty="0"/>
              <a:t>odpočet na manžela či manželku (sleva na dani) - na manželku/manžela žijící/ho s poplatníkem v domácnosti, která/ý nemá vlastní příjmy vyšší než 68 000 Kč za kalendářní rok, lze žádat odpočet daně, tj. uplatnit slevu na dani, která činí ročně 24 840,- Kč na vyživovanou/</a:t>
            </a:r>
            <a:r>
              <a:rPr lang="cs-CZ" dirty="0" err="1"/>
              <a:t>ného</a:t>
            </a:r>
            <a:r>
              <a:rPr lang="cs-CZ" dirty="0"/>
              <a:t> manželku/manžela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0056807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Systém sociálního zabezpečení</a:t>
            </a:r>
            <a:endParaRPr lang="cs-CZ" dirty="0"/>
          </a:p>
        </p:txBody>
      </p:sp>
      <p:sp>
        <p:nvSpPr>
          <p:cNvPr id="3" name="Zástupný symbol pro obsah 2"/>
          <p:cNvSpPr>
            <a:spLocks noGrp="1"/>
          </p:cNvSpPr>
          <p:nvPr>
            <p:ph idx="1"/>
          </p:nvPr>
        </p:nvSpPr>
        <p:spPr/>
        <p:txBody>
          <a:bodyPr/>
          <a:lstStyle/>
          <a:p>
            <a:r>
              <a:rPr lang="cs-CZ" dirty="0" smtClean="0"/>
              <a:t>Podrobněji viz. sociální zabezpečení ČR</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0511979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Sociální pojištění</a:t>
            </a:r>
            <a:endParaRPr lang="cs-CZ" dirty="0"/>
          </a:p>
        </p:txBody>
      </p:sp>
      <p:sp>
        <p:nvSpPr>
          <p:cNvPr id="3" name="Zástupný symbol pro obsah 2"/>
          <p:cNvSpPr>
            <a:spLocks noGrp="1"/>
          </p:cNvSpPr>
          <p:nvPr>
            <p:ph idx="1"/>
          </p:nvPr>
        </p:nvSpPr>
        <p:spPr/>
        <p:txBody>
          <a:bodyPr>
            <a:normAutofit fontScale="70000" lnSpcReduction="20000"/>
          </a:bodyPr>
          <a:lstStyle/>
          <a:p>
            <a:r>
              <a:rPr lang="cs-CZ" dirty="0"/>
              <a:t>Sociální pojištění zahrnuje nemocenské pojištění (upraveno zákonem č. 187/2006 Sb., o nemocenském pojištění) a základní důchodové pojištění (upraveno zákonem č. 155/1995 Sb., o důchodovém pojištění).</a:t>
            </a:r>
          </a:p>
          <a:p>
            <a:r>
              <a:rPr lang="cs-CZ" dirty="0"/>
              <a:t>Prostřednictvím systému sociálního pojištění se občan (rodinný příslušník) zajišťuje pro případ budoucí pojistné události jako je nemoc, mateřství, stáří, invalidita či ztráta živitele, kdy je ohrožen či ztracen jeho příjem. V těchto předvídatelných nepříznivých sociálních situacích má nárok na dávky plynoucí buď ze systému nemocenského pojištění: nemocenské, peněžitou pomoc v mateřství, vyrovnávací příspěvek v těhotenství a mateřství, ošetřovné, nebo dávky plynoucí ze systému důchodového pojištění: starobní důchod včetně tzv. předčasného starobního důchodu, invalidní důchod, vdovský, vdovecký a sirotčí důchod.</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7131471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Státní sociální podpora</a:t>
            </a:r>
            <a:endParaRPr lang="cs-CZ" dirty="0"/>
          </a:p>
        </p:txBody>
      </p:sp>
      <p:sp>
        <p:nvSpPr>
          <p:cNvPr id="3" name="Zástupný symbol pro obsah 2"/>
          <p:cNvSpPr>
            <a:spLocks noGrp="1"/>
          </p:cNvSpPr>
          <p:nvPr>
            <p:ph idx="1"/>
          </p:nvPr>
        </p:nvSpPr>
        <p:spPr/>
        <p:txBody>
          <a:bodyPr>
            <a:normAutofit fontScale="85000" lnSpcReduction="10000"/>
          </a:bodyPr>
          <a:lstStyle/>
          <a:p>
            <a:r>
              <a:rPr lang="cs-CZ" dirty="0"/>
              <a:t>Systém státní sociální podpory je upraven zákonem č.117/1995 Sb., o státní soc. podpoře, ve znění pozdějších předpisů.</a:t>
            </a:r>
          </a:p>
          <a:p>
            <a:r>
              <a:rPr lang="cs-CZ" dirty="0"/>
              <a:t>Pojem státní sociální podpory označuje dávky, poskytované osobám (rodinným příslušníkům) ve společensky uznaných sociálních situacích, kdy stát skrze jejich vyplácení z části přebírá spoluzodpovědnost za vzniklou sociální situaci. V rámci systému státní sociální podpory je poskytován: </a:t>
            </a:r>
            <a:r>
              <a:rPr lang="cs-CZ" b="1" dirty="0"/>
              <a:t>přídavek na dítě, rodičovský příspěvek, sociální příplatek</a:t>
            </a:r>
            <a:r>
              <a:rPr lang="cs-CZ" dirty="0"/>
              <a:t>, příspěvek na bydlení, </a:t>
            </a:r>
            <a:r>
              <a:rPr lang="cs-CZ" b="1" dirty="0"/>
              <a:t>porodné</a:t>
            </a:r>
            <a:r>
              <a:rPr lang="cs-CZ" dirty="0"/>
              <a:t>, pohřebné a </a:t>
            </a:r>
            <a:r>
              <a:rPr lang="cs-CZ" b="1" dirty="0"/>
              <a:t>dávky pěstounské péče</a:t>
            </a:r>
            <a:r>
              <a:rPr lang="cs-CZ" dirty="0"/>
              <a:t>.</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2705389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Systém sociální pomoci</a:t>
            </a:r>
            <a:endParaRPr lang="cs-CZ" dirty="0"/>
          </a:p>
        </p:txBody>
      </p:sp>
      <p:sp>
        <p:nvSpPr>
          <p:cNvPr id="3" name="Zástupný symbol pro obsah 2"/>
          <p:cNvSpPr>
            <a:spLocks noGrp="1"/>
          </p:cNvSpPr>
          <p:nvPr>
            <p:ph idx="1"/>
          </p:nvPr>
        </p:nvSpPr>
        <p:spPr/>
        <p:txBody>
          <a:bodyPr>
            <a:normAutofit fontScale="92500" lnSpcReduction="20000"/>
          </a:bodyPr>
          <a:lstStyle/>
          <a:p>
            <a:r>
              <a:rPr lang="cs-CZ" b="1" dirty="0"/>
              <a:t>Pomoc v hmotné nouzi </a:t>
            </a:r>
            <a:r>
              <a:rPr lang="cs-CZ" dirty="0"/>
              <a:t>upravuje zákon č. 111/2006 Sb., o pomoci v hmotné nouzi. Podle zákona o pomoci v hmotné nouzi se poskytuje pomoc rodině, pokud rodina nemá dostatečné příjmy a její celkové sociální a majetkové poměry neumožňují uspokojení základních životních potřeb jejích členů (současně nemůže být příjem z objektivních důvodů zvýšen). Zákon o pomoci v hmotné nouzi zároveň napomáhá řešení některých nárazových životních situací, které nelze vyřešit jinak než okamžitou pomocí.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3886770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43608" y="980728"/>
            <a:ext cx="7024744" cy="1143000"/>
          </a:xfrm>
        </p:spPr>
        <p:txBody>
          <a:bodyPr>
            <a:normAutofit fontScale="90000"/>
          </a:bodyPr>
          <a:lstStyle/>
          <a:p>
            <a:r>
              <a:rPr lang="cs-CZ" sz="2700" dirty="0" smtClean="0"/>
              <a:t/>
            </a:r>
            <a:br>
              <a:rPr lang="cs-CZ" sz="2700" dirty="0" smtClean="0"/>
            </a:br>
            <a:r>
              <a:rPr lang="cs-CZ" sz="2700" dirty="0"/>
              <a:t/>
            </a:r>
            <a:br>
              <a:rPr lang="cs-CZ" sz="2700" dirty="0"/>
            </a:br>
            <a:r>
              <a:rPr lang="cs-CZ" sz="2700" dirty="0" smtClean="0"/>
              <a:t/>
            </a:r>
            <a:br>
              <a:rPr lang="cs-CZ" sz="2700" dirty="0" smtClean="0"/>
            </a:br>
            <a:r>
              <a:rPr lang="cs-CZ" sz="2700" dirty="0"/>
              <a:t/>
            </a:r>
            <a:br>
              <a:rPr lang="cs-CZ" sz="2700" dirty="0"/>
            </a:br>
            <a:r>
              <a:rPr lang="cs-CZ" sz="2700" dirty="0" smtClean="0"/>
              <a:t/>
            </a:r>
            <a:br>
              <a:rPr lang="cs-CZ" sz="2700" dirty="0" smtClean="0"/>
            </a:br>
            <a:r>
              <a:rPr lang="cs-CZ" sz="2700" dirty="0"/>
              <a:t/>
            </a:r>
            <a:br>
              <a:rPr lang="cs-CZ" sz="2700" dirty="0"/>
            </a:br>
            <a:r>
              <a:rPr lang="cs-CZ" sz="2700" dirty="0" smtClean="0"/>
              <a:t/>
            </a:r>
            <a:br>
              <a:rPr lang="cs-CZ" sz="2700" dirty="0" smtClean="0"/>
            </a:br>
            <a:r>
              <a:rPr lang="cs-CZ" sz="2700" dirty="0"/>
              <a:t/>
            </a:r>
            <a:br>
              <a:rPr lang="cs-CZ" sz="2700" dirty="0"/>
            </a:br>
            <a:r>
              <a:rPr lang="cs-CZ" sz="2700" dirty="0" smtClean="0"/>
              <a:t/>
            </a:r>
            <a:br>
              <a:rPr lang="cs-CZ" sz="2700" dirty="0" smtClean="0"/>
            </a:br>
            <a:r>
              <a:rPr lang="cs-CZ" sz="2700" dirty="0"/>
              <a:t/>
            </a:r>
            <a:br>
              <a:rPr lang="cs-CZ" sz="2700" dirty="0"/>
            </a:br>
            <a:r>
              <a:rPr lang="cs-CZ" sz="2700" dirty="0" smtClean="0"/>
              <a:t/>
            </a:r>
            <a:br>
              <a:rPr lang="cs-CZ" sz="2700" dirty="0" smtClean="0"/>
            </a:br>
            <a:r>
              <a:rPr lang="cs-CZ" sz="2700" dirty="0"/>
              <a:t/>
            </a:r>
            <a:br>
              <a:rPr lang="cs-CZ" sz="2700" dirty="0"/>
            </a:br>
            <a:r>
              <a:rPr lang="cs-CZ" sz="2700" dirty="0" smtClean="0"/>
              <a:t/>
            </a:r>
            <a:br>
              <a:rPr lang="cs-CZ" sz="2700" dirty="0" smtClean="0"/>
            </a:br>
            <a:r>
              <a:rPr lang="cs-CZ" sz="2700" dirty="0"/>
              <a:t/>
            </a:r>
            <a:br>
              <a:rPr lang="cs-CZ" sz="2700" dirty="0"/>
            </a:br>
            <a:r>
              <a:rPr lang="cs-CZ" sz="2700" dirty="0" smtClean="0"/>
              <a:t/>
            </a:r>
            <a:br>
              <a:rPr lang="cs-CZ" sz="2700" dirty="0" smtClean="0"/>
            </a:br>
            <a:r>
              <a:rPr lang="cs-CZ" sz="2700" dirty="0"/>
              <a:t/>
            </a:r>
            <a:br>
              <a:rPr lang="cs-CZ" sz="2700" dirty="0"/>
            </a:br>
            <a:r>
              <a:rPr lang="cs-CZ" sz="2700" dirty="0" smtClean="0"/>
              <a:t/>
            </a:r>
            <a:br>
              <a:rPr lang="cs-CZ" sz="2700" dirty="0" smtClean="0"/>
            </a:br>
            <a:r>
              <a:rPr lang="cs-CZ" sz="2700" dirty="0"/>
              <a:t/>
            </a:r>
            <a:br>
              <a:rPr lang="cs-CZ" sz="2700" dirty="0"/>
            </a:br>
            <a:r>
              <a:rPr lang="cs-CZ" sz="2700" dirty="0" smtClean="0"/>
              <a:t/>
            </a:r>
            <a:br>
              <a:rPr lang="cs-CZ" sz="2700" dirty="0" smtClean="0"/>
            </a:br>
            <a:r>
              <a:rPr lang="cs-CZ" sz="2700" dirty="0"/>
              <a:t/>
            </a:r>
            <a:br>
              <a:rPr lang="cs-CZ" sz="2700" dirty="0"/>
            </a:br>
            <a:r>
              <a:rPr lang="cs-CZ" sz="2700" dirty="0" smtClean="0"/>
              <a:t/>
            </a:r>
            <a:br>
              <a:rPr lang="cs-CZ" sz="2700" dirty="0" smtClean="0"/>
            </a:br>
            <a:r>
              <a:rPr lang="cs-CZ" sz="2700" dirty="0" smtClean="0"/>
              <a:t>Systém sociální pomoci - dávky </a:t>
            </a:r>
            <a:r>
              <a:rPr lang="cs-CZ" sz="2700" dirty="0"/>
              <a:t>sociální péče pro osoby se zdravotním </a:t>
            </a:r>
            <a:r>
              <a:rPr lang="cs-CZ" sz="2700" dirty="0" smtClean="0"/>
              <a:t>postižením</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a:t>Vyhláška Ministerstva práce a sociálních věcí ČR č. 182/1991 Sb., kterou se provádí zákon o sociálním zabezpečení a zákon o působnosti orgánů ČR v sociálním zabezpečení, ve znění pozdějších předpisů, upravuje poskytování dávek sociální péče osobám se zdravotním postižením, jejichž prostřednictvím je pomáháno uspokojovat některé specifické potřeby vyplývající z nepříznivého zdravotního stavu osob (mobilita, bydlení apod.).</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8009032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Aktivity k podpoře rodiny</a:t>
            </a:r>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0406202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Aktivity k podpoře rodiny</a:t>
            </a:r>
            <a:endParaRPr lang="cs-CZ" dirty="0"/>
          </a:p>
        </p:txBody>
      </p:sp>
      <p:sp>
        <p:nvSpPr>
          <p:cNvPr id="3" name="Zástupný symbol pro obsah 2"/>
          <p:cNvSpPr>
            <a:spLocks noGrp="1"/>
          </p:cNvSpPr>
          <p:nvPr>
            <p:ph idx="1"/>
          </p:nvPr>
        </p:nvSpPr>
        <p:spPr/>
        <p:txBody>
          <a:bodyPr>
            <a:normAutofit fontScale="70000" lnSpcReduction="20000"/>
          </a:bodyPr>
          <a:lstStyle/>
          <a:p>
            <a:pPr lvl="0"/>
            <a:r>
              <a:rPr lang="cs-CZ" dirty="0"/>
              <a:t>MPSV navrhuje nová opatření k efektivnějšímu sladění profesního, rodinného a osobního života</a:t>
            </a:r>
          </a:p>
          <a:p>
            <a:pPr lvl="0"/>
            <a:r>
              <a:rPr lang="cs-CZ" dirty="0"/>
              <a:t>jedná se především o zavedení nových institutů – </a:t>
            </a:r>
            <a:r>
              <a:rPr lang="cs-CZ" b="1" dirty="0"/>
              <a:t>vzájemné rodičovské výpomoci, úpravu služeb péče o děti poskytovaných na nekomerčním základě, revizi provozních (hygienických a kvalifikačních) podmínek živností</a:t>
            </a:r>
            <a:r>
              <a:rPr lang="cs-CZ" dirty="0"/>
              <a:t> týkajících se péče o malé děti, zakotvení </a:t>
            </a:r>
            <a:r>
              <a:rPr lang="cs-CZ" b="1" dirty="0"/>
              <a:t>daňového zvýhodnění zaměstnavatelů</a:t>
            </a:r>
            <a:r>
              <a:rPr lang="cs-CZ" dirty="0"/>
              <a:t> v souvislosti se zřizováním a poskytováním služeb péče o děti svých zaměstnanců</a:t>
            </a:r>
          </a:p>
          <a:p>
            <a:pPr lvl="0"/>
            <a:r>
              <a:rPr lang="cs-CZ" dirty="0"/>
              <a:t>výše zmíněná opatření jsou v současné době připravována ve spolupráci s ostatními resorty a v roce 2011 by měla projít standardním legislativním procesem, s předpokládanou dobou účinnosti od 1. 1. 2012</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9365956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pPr marL="68580" indent="0">
              <a:buNone/>
            </a:pPr>
            <a:r>
              <a:rPr lang="cs-CZ" dirty="0"/>
              <a:t>Z pohledu rodinné politiky lze rozlišit tři typy aktivit zaměřených na podporu rodiny: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7491309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A) Sociální služby</a:t>
            </a:r>
            <a:endParaRPr lang="cs-CZ" dirty="0"/>
          </a:p>
        </p:txBody>
      </p:sp>
      <p:sp>
        <p:nvSpPr>
          <p:cNvPr id="3" name="Zástupný symbol pro obsah 2"/>
          <p:cNvSpPr>
            <a:spLocks noGrp="1"/>
          </p:cNvSpPr>
          <p:nvPr>
            <p:ph idx="1"/>
          </p:nvPr>
        </p:nvSpPr>
        <p:spPr/>
        <p:txBody>
          <a:bodyPr/>
          <a:lstStyle/>
          <a:p>
            <a:r>
              <a:rPr lang="cs-CZ" dirty="0"/>
              <a:t>které jsou zaměřeny na pomoc a podporu jednotlivým členům rodiny a/nebo rodině jako celku nacházejícím se v nepříznivé sociální situaci za účelem prevence sociálního vyloučení. </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9443625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Základními druhy sociálních služeb jsou</a:t>
            </a:r>
          </a:p>
        </p:txBody>
      </p:sp>
      <p:sp>
        <p:nvSpPr>
          <p:cNvPr id="3" name="Zástupný symbol pro obsah 2"/>
          <p:cNvSpPr>
            <a:spLocks noGrp="1"/>
          </p:cNvSpPr>
          <p:nvPr>
            <p:ph idx="1"/>
          </p:nvPr>
        </p:nvSpPr>
        <p:spPr/>
        <p:txBody>
          <a:bodyPr>
            <a:normAutofit fontScale="92500" lnSpcReduction="20000"/>
          </a:bodyPr>
          <a:lstStyle/>
          <a:p>
            <a:pPr lvl="1"/>
            <a:r>
              <a:rPr lang="cs-CZ" sz="2400" dirty="0"/>
              <a:t>sociální poradenství (např. manželské a rodinné poradenství, poradny pro seniory, poradny pro osoby se zdravotním postižením, poradny pro oběti trestných činů a domácího násilí) </a:t>
            </a:r>
          </a:p>
          <a:p>
            <a:pPr lvl="1"/>
            <a:r>
              <a:rPr lang="cs-CZ" sz="2400" dirty="0"/>
              <a:t>služby sociální péče (např. osobní asistence, pečovatelská služba, odlehčovací služby, centra denních služeb) </a:t>
            </a:r>
          </a:p>
          <a:p>
            <a:pPr lvl="1"/>
            <a:r>
              <a:rPr lang="cs-CZ" sz="2400" dirty="0"/>
              <a:t>služby sociální prevence (raná péče, telefonická krizová pomoc, azylové domy, domy na půl cesty, sociálně aktivizační služby pro rodiny s dětmi, terénní programy)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2837553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B) Služby na podporu fungující rodiny</a:t>
            </a:r>
            <a:endParaRPr lang="cs-CZ" dirty="0"/>
          </a:p>
        </p:txBody>
      </p:sp>
      <p:sp>
        <p:nvSpPr>
          <p:cNvPr id="3" name="Zástupný symbol pro obsah 2"/>
          <p:cNvSpPr>
            <a:spLocks noGrp="1"/>
          </p:cNvSpPr>
          <p:nvPr>
            <p:ph idx="1"/>
          </p:nvPr>
        </p:nvSpPr>
        <p:spPr/>
        <p:txBody>
          <a:bodyPr/>
          <a:lstStyle/>
          <a:p>
            <a:r>
              <a:rPr lang="cs-CZ" dirty="0"/>
              <a:t>které mají preventivní a podpůrný charakter. Jejich účelem je usnadňovat a posilovat partnerské a manželské soužití a rodičovství, podporovat rodiny v péči o děti a při harmonizaci práce a rodiny</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732841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Rozlišujeme:</a:t>
            </a:r>
            <a:endParaRPr lang="cs-CZ" dirty="0"/>
          </a:p>
        </p:txBody>
      </p:sp>
      <p:sp>
        <p:nvSpPr>
          <p:cNvPr id="5" name="Zástupný symbol pro obsah 4"/>
          <p:cNvSpPr>
            <a:spLocks noGrp="1"/>
          </p:cNvSpPr>
          <p:nvPr>
            <p:ph sz="quarter" idx="13"/>
          </p:nvPr>
        </p:nvSpPr>
        <p:spPr>
          <a:xfrm>
            <a:off x="1042416" y="2313432"/>
            <a:ext cx="3419856" cy="3851872"/>
          </a:xfrm>
        </p:spPr>
        <p:txBody>
          <a:bodyPr>
            <a:normAutofit fontScale="62500" lnSpcReduction="20000"/>
          </a:bodyPr>
          <a:lstStyle/>
          <a:p>
            <a:r>
              <a:rPr lang="cs-CZ" b="1" dirty="0"/>
              <a:t>Komerčně poskytované služby na podporu fungující rodiny:</a:t>
            </a:r>
            <a:r>
              <a:rPr lang="cs-CZ" dirty="0"/>
              <a:t> </a:t>
            </a:r>
          </a:p>
          <a:p>
            <a:pPr lvl="0"/>
            <a:r>
              <a:rPr lang="cs-CZ" dirty="0"/>
              <a:t>hlídání dětí do tří let věku a nad tři roky věku </a:t>
            </a:r>
            <a:r>
              <a:rPr lang="cs-CZ" dirty="0" err="1"/>
              <a:t>nerodičovskou</a:t>
            </a:r>
            <a:r>
              <a:rPr lang="cs-CZ" dirty="0"/>
              <a:t> osobou (provozováno v režimu </a:t>
            </a:r>
            <a:r>
              <a:rPr lang="cs-CZ" dirty="0" err="1"/>
              <a:t>z.č</a:t>
            </a:r>
            <a:r>
              <a:rPr lang="cs-CZ" dirty="0"/>
              <a:t>. 455/1991 Sb., o živnostenském podnikání) </a:t>
            </a:r>
          </a:p>
          <a:p>
            <a:pPr lvl="0"/>
            <a:r>
              <a:rPr lang="cs-CZ" dirty="0"/>
              <a:t>pomoc s vedením domácnosti (např. údržba domácnosti, rodinné zásobování - provozováno v režimu </a:t>
            </a:r>
            <a:r>
              <a:rPr lang="cs-CZ" dirty="0" err="1"/>
              <a:t>z.č</a:t>
            </a:r>
            <a:r>
              <a:rPr lang="cs-CZ" dirty="0"/>
              <a:t>. 455/1991 Sb., o živnostenském podnikání)</a:t>
            </a:r>
          </a:p>
          <a:p>
            <a:pPr lvl="0"/>
            <a:r>
              <a:rPr lang="cs-CZ" dirty="0"/>
              <a:t>volnočasové a vzdělávací aktivity pro děti (provozováno v režimu </a:t>
            </a:r>
            <a:r>
              <a:rPr lang="cs-CZ" dirty="0" err="1"/>
              <a:t>z.č</a:t>
            </a:r>
            <a:r>
              <a:rPr lang="cs-CZ" dirty="0"/>
              <a:t>. 455/1991 Sb., o živnostenském podnikání)</a:t>
            </a:r>
          </a:p>
          <a:p>
            <a:endParaRPr lang="cs-CZ" dirty="0"/>
          </a:p>
        </p:txBody>
      </p:sp>
      <p:sp>
        <p:nvSpPr>
          <p:cNvPr id="6" name="Zástupný symbol pro obsah 5"/>
          <p:cNvSpPr>
            <a:spLocks noGrp="1"/>
          </p:cNvSpPr>
          <p:nvPr>
            <p:ph sz="quarter" idx="14"/>
          </p:nvPr>
        </p:nvSpPr>
        <p:spPr>
          <a:xfrm>
            <a:off x="4645152" y="2313430"/>
            <a:ext cx="3419856" cy="3995889"/>
          </a:xfrm>
        </p:spPr>
        <p:txBody>
          <a:bodyPr>
            <a:normAutofit fontScale="62500" lnSpcReduction="20000"/>
          </a:bodyPr>
          <a:lstStyle/>
          <a:p>
            <a:r>
              <a:rPr lang="cs-CZ" b="1" dirty="0"/>
              <a:t>Nekomerčně poskytované služby na podporu fungující rodiny:</a:t>
            </a:r>
            <a:r>
              <a:rPr lang="cs-CZ" dirty="0"/>
              <a:t> </a:t>
            </a:r>
          </a:p>
          <a:p>
            <a:pPr lvl="0"/>
            <a:r>
              <a:rPr lang="cs-CZ" dirty="0"/>
              <a:t>mateřská centra </a:t>
            </a:r>
          </a:p>
          <a:p>
            <a:pPr lvl="0"/>
            <a:r>
              <a:rPr lang="cs-CZ" dirty="0"/>
              <a:t>poskytování volnočasových aktivit pro děti nebo pro rodiny s dětmi (např. centra pro rodinu, družiny) </a:t>
            </a:r>
          </a:p>
          <a:p>
            <a:pPr lvl="0"/>
            <a:r>
              <a:rPr lang="cs-CZ" dirty="0"/>
              <a:t>podpora v oblasti slučitelnosti profesních a rodinných rolí (zejména přednášková činnost a poradenství) </a:t>
            </a:r>
          </a:p>
          <a:p>
            <a:pPr lvl="0"/>
            <a:r>
              <a:rPr lang="cs-CZ" dirty="0"/>
              <a:t>podpora a výchova k harmonickému partnerství, manželství a odpovědnému rodičovství (zejména přednášková činnost a kurzy) </a:t>
            </a:r>
          </a:p>
          <a:p>
            <a:r>
              <a:rPr lang="cs-CZ" dirty="0"/>
              <a:t>ostatní druhy aktivit k podpoře fungující rodiny </a:t>
            </a:r>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0184911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p:txBody>
          <a:bodyPr>
            <a:normAutofit/>
          </a:bodyPr>
          <a:lstStyle/>
          <a:p>
            <a:r>
              <a:rPr lang="cs-CZ" sz="3200" dirty="0" smtClean="0"/>
              <a:t>C) Činnosti </a:t>
            </a:r>
            <a:r>
              <a:rPr lang="cs-CZ" sz="3200" dirty="0"/>
              <a:t>poskytované v rámci sociálně-právní ochrany dětí</a:t>
            </a:r>
          </a:p>
        </p:txBody>
      </p:sp>
      <p:sp>
        <p:nvSpPr>
          <p:cNvPr id="6" name="Zástupný symbol pro obsah 5"/>
          <p:cNvSpPr>
            <a:spLocks noGrp="1"/>
          </p:cNvSpPr>
          <p:nvPr>
            <p:ph idx="1"/>
          </p:nvPr>
        </p:nvSpPr>
        <p:spPr/>
        <p:txBody>
          <a:bodyPr>
            <a:normAutofit fontScale="92500"/>
          </a:bodyPr>
          <a:lstStyle/>
          <a:p>
            <a:pPr lvl="0"/>
            <a:r>
              <a:rPr lang="cs-CZ" dirty="0"/>
              <a:t>preventivní činnost v rámci sociálně-právní ochrany dětí </a:t>
            </a:r>
          </a:p>
          <a:p>
            <a:pPr lvl="0"/>
            <a:r>
              <a:rPr lang="cs-CZ" dirty="0"/>
              <a:t>poradenská činnost v rámci sociálně-právní ochrany dětí </a:t>
            </a:r>
          </a:p>
          <a:p>
            <a:pPr lvl="0"/>
            <a:r>
              <a:rPr lang="cs-CZ" dirty="0"/>
              <a:t>činnost v rámci sociálně-právní ochrany dětí v náhradní rodinné péči </a:t>
            </a:r>
          </a:p>
          <a:p>
            <a:pPr lvl="0"/>
            <a:r>
              <a:rPr lang="cs-CZ" dirty="0"/>
              <a:t>práce s dětmi vyžadující zvýšenou pozornost v rámci sociálně-právní ochrany dětí </a:t>
            </a:r>
          </a:p>
          <a:p>
            <a:pPr lvl="0"/>
            <a:r>
              <a:rPr lang="cs-CZ" dirty="0"/>
              <a:t>zřizování zařízení sociálně-právní ochrany dětí </a:t>
            </a:r>
          </a:p>
          <a:p>
            <a:endParaRPr lang="cs-CZ" dirty="0"/>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6860746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Profesní a rodičovská role</a:t>
            </a:r>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3880948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Profesní a rodičovské role</a:t>
            </a:r>
            <a:endParaRPr lang="cs-CZ" dirty="0"/>
          </a:p>
        </p:txBody>
      </p:sp>
      <p:sp>
        <p:nvSpPr>
          <p:cNvPr id="3" name="Zástupný symbol pro obsah 2"/>
          <p:cNvSpPr>
            <a:spLocks noGrp="1"/>
          </p:cNvSpPr>
          <p:nvPr>
            <p:ph idx="1"/>
          </p:nvPr>
        </p:nvSpPr>
        <p:spPr/>
        <p:txBody>
          <a:bodyPr>
            <a:normAutofit fontScale="85000" lnSpcReduction="10000"/>
          </a:bodyPr>
          <a:lstStyle/>
          <a:p>
            <a:r>
              <a:rPr lang="cs-CZ" dirty="0"/>
              <a:t>Cílem rodinné politiky ČR je umožnit rodičům lepší slučitelnost jejich rodičovské a profesní role v případě, že nechtějí rezignovat ani na své rodičovství a ani na svou profesní realizaci. </a:t>
            </a:r>
          </a:p>
          <a:p>
            <a:r>
              <a:rPr lang="cs-CZ" dirty="0"/>
              <a:t>Při vytváření podmínek k lepší slučitelnosti profesních a rodinných rolí je nutné zohlednit nejen zájmy rodičů, ale také zájmy dětí.</a:t>
            </a:r>
          </a:p>
          <a:p>
            <a:r>
              <a:rPr lang="cs-CZ" dirty="0"/>
              <a:t>V souvislosti s těhotenstvím, porodem a následnou péčí o dítě existuje v České republice řada opatření směřujících ke zvýšené ochraně a zvýhodnění žen-matek a mužů-otců v pracovněprávních vztazích.</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344625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43608" y="2708920"/>
            <a:ext cx="7024744" cy="1143000"/>
          </a:xfrm>
        </p:spPr>
        <p:txBody>
          <a:bodyPr/>
          <a:lstStyle/>
          <a:p>
            <a:r>
              <a:rPr lang="cs-CZ" dirty="0" smtClean="0"/>
              <a:t>Různá opatření jsou např.:</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3164473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43608" y="620688"/>
            <a:ext cx="7024744" cy="792088"/>
          </a:xfrm>
        </p:spPr>
        <p:txBody>
          <a:bodyPr/>
          <a:lstStyle/>
          <a:p>
            <a:r>
              <a:rPr lang="cs-CZ" dirty="0" smtClean="0"/>
              <a:t>1) Mateřská dovolená (MD)</a:t>
            </a:r>
            <a:endParaRPr lang="cs-CZ" dirty="0"/>
          </a:p>
        </p:txBody>
      </p:sp>
      <p:sp>
        <p:nvSpPr>
          <p:cNvPr id="3" name="Zástupný symbol pro obsah 2"/>
          <p:cNvSpPr>
            <a:spLocks noGrp="1"/>
          </p:cNvSpPr>
          <p:nvPr>
            <p:ph idx="1"/>
          </p:nvPr>
        </p:nvSpPr>
        <p:spPr>
          <a:xfrm>
            <a:off x="1043608" y="1484784"/>
            <a:ext cx="6777317" cy="3508977"/>
          </a:xfrm>
        </p:spPr>
        <p:txBody>
          <a:bodyPr>
            <a:noAutofit/>
          </a:bodyPr>
          <a:lstStyle/>
          <a:p>
            <a:pPr lvl="0"/>
            <a:r>
              <a:rPr lang="cs-CZ" sz="1600" b="1" dirty="0"/>
              <a:t>Zaměstnankyni (matce)</a:t>
            </a:r>
            <a:r>
              <a:rPr lang="cs-CZ" sz="1600" dirty="0"/>
              <a:t> náleží v souvislosti s porodem a péčí o narozené dítě </a:t>
            </a:r>
            <a:r>
              <a:rPr lang="cs-CZ" sz="1600" dirty="0" smtClean="0"/>
              <a:t>MD po </a:t>
            </a:r>
            <a:r>
              <a:rPr lang="cs-CZ" sz="1600" dirty="0"/>
              <a:t>dobu </a:t>
            </a:r>
            <a:r>
              <a:rPr lang="cs-CZ" sz="1600" b="1" dirty="0"/>
              <a:t>28 týdnů</a:t>
            </a:r>
            <a:r>
              <a:rPr lang="cs-CZ" sz="1600" dirty="0"/>
              <a:t>; </a:t>
            </a:r>
            <a:r>
              <a:rPr lang="cs-CZ" sz="1600" dirty="0" smtClean="0"/>
              <a:t>(více dětí - 37 týdnů)</a:t>
            </a:r>
            <a:endParaRPr lang="cs-CZ" sz="1600" dirty="0"/>
          </a:p>
          <a:p>
            <a:pPr lvl="0"/>
            <a:r>
              <a:rPr lang="cs-CZ" sz="1600" dirty="0" smtClean="0"/>
              <a:t>MD </a:t>
            </a:r>
            <a:r>
              <a:rPr lang="cs-CZ" sz="1600" dirty="0"/>
              <a:t>zaměstnankyně </a:t>
            </a:r>
            <a:r>
              <a:rPr lang="cs-CZ" sz="1600" b="1" dirty="0"/>
              <a:t>nastupuje zpravidla od počátku </a:t>
            </a:r>
            <a:r>
              <a:rPr lang="cs-CZ" sz="1600" b="1" dirty="0" smtClean="0"/>
              <a:t>6 </a:t>
            </a:r>
            <a:r>
              <a:rPr lang="cs-CZ" sz="1600" b="1" dirty="0"/>
              <a:t>týdne</a:t>
            </a:r>
            <a:r>
              <a:rPr lang="cs-CZ" sz="1600" dirty="0"/>
              <a:t> před očekávaným dnem porodu, nejdříve však </a:t>
            </a:r>
            <a:r>
              <a:rPr lang="cs-CZ" sz="1600" b="1" dirty="0"/>
              <a:t>od počátku </a:t>
            </a:r>
            <a:r>
              <a:rPr lang="cs-CZ" sz="1600" b="1" dirty="0" smtClean="0"/>
              <a:t>8 týdne</a:t>
            </a:r>
            <a:r>
              <a:rPr lang="cs-CZ" sz="1600" dirty="0" smtClean="0"/>
              <a:t> </a:t>
            </a:r>
            <a:r>
              <a:rPr lang="cs-CZ" sz="1600" dirty="0"/>
              <a:t>před tímto dnem.</a:t>
            </a:r>
          </a:p>
          <a:p>
            <a:pPr lvl="0"/>
            <a:r>
              <a:rPr lang="cs-CZ" sz="1600" dirty="0"/>
              <a:t>Jestliže se dítě narodilo mrtvé, náleží zaměstnankyni </a:t>
            </a:r>
            <a:r>
              <a:rPr lang="cs-CZ" sz="1600" dirty="0" smtClean="0"/>
              <a:t>MD po </a:t>
            </a:r>
            <a:r>
              <a:rPr lang="cs-CZ" sz="1600" dirty="0"/>
              <a:t>dobu 14 týdnů.</a:t>
            </a:r>
          </a:p>
          <a:p>
            <a:pPr lvl="0"/>
            <a:r>
              <a:rPr lang="cs-CZ" sz="1600" b="1" dirty="0" smtClean="0"/>
              <a:t>MD </a:t>
            </a:r>
            <a:r>
              <a:rPr lang="cs-CZ" sz="1600" dirty="0" smtClean="0"/>
              <a:t>v</a:t>
            </a:r>
            <a:r>
              <a:rPr lang="cs-CZ" sz="1600" dirty="0"/>
              <a:t> souvislosti s porodem </a:t>
            </a:r>
            <a:r>
              <a:rPr lang="cs-CZ" sz="1600" b="1" dirty="0"/>
              <a:t>nesmí být</a:t>
            </a:r>
            <a:r>
              <a:rPr lang="cs-CZ" sz="1600" dirty="0"/>
              <a:t> nikdy </a:t>
            </a:r>
            <a:r>
              <a:rPr lang="cs-CZ" sz="1600" b="1" dirty="0"/>
              <a:t>kratší než 14 týdnů</a:t>
            </a:r>
            <a:r>
              <a:rPr lang="cs-CZ" sz="1600" dirty="0"/>
              <a:t> a nemůže v žádném případě skončit ani být přerušena před uplynutím šesti týdnů ode dne porodu.</a:t>
            </a:r>
          </a:p>
          <a:p>
            <a:pPr lvl="0"/>
            <a:r>
              <a:rPr lang="cs-CZ" sz="1600" dirty="0"/>
              <a:t>O poskytnutí mateřské dovolené nemusí zaměstnankyně zvlášť žádat. Stačí, aby zaměstnavateli oznámila nástup na </a:t>
            </a:r>
            <a:r>
              <a:rPr lang="cs-CZ" sz="1600" dirty="0" smtClean="0"/>
              <a:t>MD na </a:t>
            </a:r>
            <a:r>
              <a:rPr lang="cs-CZ" sz="1600" dirty="0"/>
              <a:t>předepsaném tiskopise podepsaném příslušným lékařem.</a:t>
            </a:r>
          </a:p>
          <a:p>
            <a:pPr lvl="0"/>
            <a:r>
              <a:rPr lang="cs-CZ" sz="1600" dirty="0"/>
              <a:t>Doba, kdy zaměstnankyně čerpá </a:t>
            </a:r>
            <a:r>
              <a:rPr lang="cs-CZ" sz="1600" dirty="0" smtClean="0"/>
              <a:t>MD nebo rodičovskou dovolenou - zaměstnanec/zaměstnankyně je </a:t>
            </a:r>
            <a:r>
              <a:rPr lang="cs-CZ" sz="1600" b="1" dirty="0" smtClean="0"/>
              <a:t>omluven/a </a:t>
            </a:r>
            <a:r>
              <a:rPr lang="cs-CZ" sz="1600" b="1" dirty="0"/>
              <a:t>pro nepřítomnosti v </a:t>
            </a:r>
            <a:r>
              <a:rPr lang="cs-CZ" sz="1600" b="1" dirty="0" smtClean="0"/>
              <a:t>práci</a:t>
            </a:r>
          </a:p>
          <a:p>
            <a:endParaRPr lang="cs-CZ" sz="3600"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794410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43490" y="1027664"/>
            <a:ext cx="7024744" cy="745152"/>
          </a:xfrm>
        </p:spPr>
        <p:txBody>
          <a:bodyPr/>
          <a:lstStyle/>
          <a:p>
            <a:r>
              <a:rPr lang="cs-CZ" dirty="0"/>
              <a:t>Mateřská dovolená (MD)</a:t>
            </a:r>
          </a:p>
        </p:txBody>
      </p:sp>
      <p:sp>
        <p:nvSpPr>
          <p:cNvPr id="3" name="Zástupný symbol pro obsah 2"/>
          <p:cNvSpPr>
            <a:spLocks noGrp="1"/>
          </p:cNvSpPr>
          <p:nvPr>
            <p:ph idx="1"/>
          </p:nvPr>
        </p:nvSpPr>
        <p:spPr>
          <a:xfrm>
            <a:off x="1043608" y="1988840"/>
            <a:ext cx="6777317" cy="4129684"/>
          </a:xfrm>
        </p:spPr>
        <p:txBody>
          <a:bodyPr>
            <a:normAutofit fontScale="55000" lnSpcReduction="20000"/>
          </a:bodyPr>
          <a:lstStyle/>
          <a:p>
            <a:pPr lvl="0"/>
            <a:r>
              <a:rPr lang="cs-CZ" sz="2900" dirty="0"/>
              <a:t>MD a rodičovská </a:t>
            </a:r>
            <a:r>
              <a:rPr lang="cs-CZ" sz="2900" dirty="0" err="1"/>
              <a:t>dov</a:t>
            </a:r>
            <a:r>
              <a:rPr lang="cs-CZ" sz="2900" dirty="0"/>
              <a:t>. muže poskytovaná po dobu, po kterou je žena oprávněna čerpat MD, se vždy </a:t>
            </a:r>
            <a:r>
              <a:rPr lang="cs-CZ" sz="2900" b="1" dirty="0"/>
              <a:t>posuzuje jako výkon práce</a:t>
            </a:r>
            <a:r>
              <a:rPr lang="cs-CZ" sz="2900" dirty="0"/>
              <a:t>, a to i pro účely dovolené na zotavenou.</a:t>
            </a:r>
          </a:p>
          <a:p>
            <a:pPr lvl="0"/>
            <a:r>
              <a:rPr lang="cs-CZ" sz="2900" dirty="0"/>
              <a:t>Vrátí-li se zaměstnankyně do práce po skončení MD nebo zaměstnanec po skončení rodičovské dovolené v rozsahu doby, po kterou je žena oprávněna čerpat mateřskou dovolenou (28 a 37 týdnů), je zaměstnavatel povinen </a:t>
            </a:r>
            <a:r>
              <a:rPr lang="cs-CZ" sz="2900" b="1" dirty="0"/>
              <a:t>zařadit</a:t>
            </a:r>
            <a:r>
              <a:rPr lang="cs-CZ" sz="2900" dirty="0"/>
              <a:t> je </a:t>
            </a:r>
            <a:r>
              <a:rPr lang="cs-CZ" sz="2900" b="1" dirty="0"/>
              <a:t>na jejich původní práci a pracoviště</a:t>
            </a:r>
            <a:r>
              <a:rPr lang="cs-CZ" sz="2900" dirty="0"/>
              <a:t>. </a:t>
            </a:r>
            <a:r>
              <a:rPr lang="cs-CZ" sz="2900" b="1" dirty="0"/>
              <a:t>Není-li to možné</a:t>
            </a:r>
            <a:r>
              <a:rPr lang="cs-CZ" sz="2900" dirty="0"/>
              <a:t> proto, že tato práce odpadla nebo pracoviště bylo zrušeno, musí je zaměstnavatel </a:t>
            </a:r>
            <a:r>
              <a:rPr lang="cs-CZ" sz="2900" b="1" dirty="0"/>
              <a:t>zařadit podle pracovní smlouvy</a:t>
            </a:r>
            <a:r>
              <a:rPr lang="cs-CZ" sz="2900" dirty="0"/>
              <a:t>.</a:t>
            </a:r>
          </a:p>
          <a:p>
            <a:pPr lvl="0"/>
            <a:r>
              <a:rPr lang="cs-CZ" sz="2900" dirty="0"/>
              <a:t>Požádá-li zaměstnankyně zaměstnavatele o poskytnutí dovolené tak, aby navazovala bezprostředně na skončení MD, a zaměstnanec zaměstnavatele o poskytnutí dovolené tak, aby navazovala bezprostředně na skončení rodičovské dovolené do doby, po kterou je zaměstnankyně oprávněna čerpat MD, je zaměstnavatel povinen jejich žádosti vyhovět. Takto poskytnutou dovolenou před nástupem rodičovské dovolené nelze z důvodu rodičovské dovolené krátit.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347567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2) Rodičovská </a:t>
            </a:r>
            <a:r>
              <a:rPr lang="cs-CZ" dirty="0"/>
              <a:t>dovolená, rodičovský </a:t>
            </a:r>
            <a:r>
              <a:rPr lang="cs-CZ" dirty="0" smtClean="0"/>
              <a:t>příspěvek</a:t>
            </a:r>
            <a:endParaRPr lang="cs-CZ" dirty="0"/>
          </a:p>
        </p:txBody>
      </p:sp>
      <p:sp>
        <p:nvSpPr>
          <p:cNvPr id="3" name="Zástupný symbol pro obsah 2"/>
          <p:cNvSpPr>
            <a:spLocks noGrp="1"/>
          </p:cNvSpPr>
          <p:nvPr>
            <p:ph idx="1"/>
          </p:nvPr>
        </p:nvSpPr>
        <p:spPr>
          <a:xfrm>
            <a:off x="1043492" y="2323652"/>
            <a:ext cx="6777317" cy="4057676"/>
          </a:xfrm>
        </p:spPr>
        <p:txBody>
          <a:bodyPr>
            <a:normAutofit fontScale="77500" lnSpcReduction="20000"/>
          </a:bodyPr>
          <a:lstStyle/>
          <a:p>
            <a:r>
              <a:rPr lang="cs-CZ" dirty="0"/>
              <a:t>Rodič si může zvolit čerpání rodičovského příspěvku po dobu </a:t>
            </a:r>
            <a:r>
              <a:rPr lang="cs-CZ" b="1" dirty="0"/>
              <a:t>dvou, tří nebo čtyř let</a:t>
            </a:r>
            <a:r>
              <a:rPr lang="cs-CZ" dirty="0"/>
              <a:t>. Volbou doby čerpání si rodič zároveň volí i k ní příslušnou výši příspěvku, a to:</a:t>
            </a:r>
          </a:p>
          <a:p>
            <a:pPr lvl="1"/>
            <a:r>
              <a:rPr lang="cs-CZ" b="1" dirty="0"/>
              <a:t>rychlejší čerpání</a:t>
            </a:r>
            <a:r>
              <a:rPr lang="cs-CZ" dirty="0"/>
              <a:t> rodičovského příspěvku – po peněžité pomoci v mateřství (dále jen PPM) ve zvýšené výměře (11 400 Kč) do 24 měsíců věku dítěte; o tuto formu čerpání však může požádat pouze rodič, který má nárok na PPM ve výši alespoň 380 Kč za kalendářní den;</a:t>
            </a:r>
          </a:p>
          <a:p>
            <a:pPr lvl="1"/>
            <a:r>
              <a:rPr lang="cs-CZ" b="1" dirty="0"/>
              <a:t>klasické čerpání</a:t>
            </a:r>
            <a:r>
              <a:rPr lang="cs-CZ" dirty="0"/>
              <a:t> - po PPM v základní výměře (7 600 Kč) do 36 měsíců věku dítěte; o tuto formu čerpání může požádat pouze rodič, který má nárok na PPM;</a:t>
            </a:r>
          </a:p>
          <a:p>
            <a:pPr lvl="1"/>
            <a:r>
              <a:rPr lang="cs-CZ" b="1" dirty="0"/>
              <a:t>pomalejší čerpání</a:t>
            </a:r>
            <a:r>
              <a:rPr lang="cs-CZ" dirty="0"/>
              <a:t> - po PPM nebo od narození dítěte (nevznikl-li nárok na PPM) v základní výměře (7 600 Kč) </a:t>
            </a:r>
            <a:r>
              <a:rPr lang="cs-CZ" b="1" dirty="0"/>
              <a:t>do 9 měsíců věku dítěte</a:t>
            </a:r>
            <a:r>
              <a:rPr lang="cs-CZ" dirty="0"/>
              <a:t> a dále ve snížené výměře (3 800 Kč) do 48 měsíců věku dítěte.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9716984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Rodičovská dovolená, rodičovský příspěvek</a:t>
            </a:r>
          </a:p>
        </p:txBody>
      </p:sp>
      <p:sp>
        <p:nvSpPr>
          <p:cNvPr id="3" name="Zástupný symbol pro obsah 2"/>
          <p:cNvSpPr>
            <a:spLocks noGrp="1"/>
          </p:cNvSpPr>
          <p:nvPr>
            <p:ph idx="1"/>
          </p:nvPr>
        </p:nvSpPr>
        <p:spPr>
          <a:xfrm>
            <a:off x="1043492" y="2323652"/>
            <a:ext cx="6777317" cy="4057676"/>
          </a:xfrm>
        </p:spPr>
        <p:txBody>
          <a:bodyPr>
            <a:normAutofit fontScale="70000" lnSpcReduction="20000"/>
          </a:bodyPr>
          <a:lstStyle/>
          <a:p>
            <a:r>
              <a:rPr lang="cs-CZ" dirty="0"/>
              <a:t>O vybranou dobu a výši čerpání rodičovského příspěvku musí rodič písemně požádat příslušný úřad státní sociální podpory na předepsaném formuláři. O rychlejší čerpání musí rodič požádat nejpozději ve druhém kalendářním měsíci následujícím po měsíci, ve kterém nejmladší dítě dosáhne </a:t>
            </a:r>
            <a:r>
              <a:rPr lang="cs-CZ" b="1" dirty="0"/>
              <a:t>22 týdnů života</a:t>
            </a:r>
            <a:r>
              <a:rPr lang="cs-CZ" dirty="0"/>
              <a:t>, resp. ve kterém současně narozené nejmladší děti dosáhnou věku 31 týdnů života. O klasické čerpání musí rodič požádat nejpozději v kalendářním měsíci, ve kterém nejmladší dítě dosáhne </a:t>
            </a:r>
            <a:r>
              <a:rPr lang="cs-CZ" b="1" dirty="0"/>
              <a:t>9 měsíců věku. Pokud rodič nepožádá</a:t>
            </a:r>
            <a:r>
              <a:rPr lang="cs-CZ" dirty="0"/>
              <a:t> o rychlejší či klasické čerpání rodičovského příspěvku, je mu po 9. měsíci věku dítěte vyplácen rodičovský příspěvek v režimu pomalejšího čerpání, tzn. ve snížené výměře. Dobu a výši čerpání rodičovského příspěvku je možné zvolit pouze v rozhodných obdobích. Po učiněném rozhodnutí je vybraná možnost čerpání již </a:t>
            </a:r>
            <a:r>
              <a:rPr lang="cs-CZ" b="1" dirty="0"/>
              <a:t>nezměnitelná</a:t>
            </a:r>
            <a:r>
              <a:rPr lang="cs-CZ" dirty="0"/>
              <a:t> a nelze ji uplatňovat zpětně, a to ani při střídání rodičů v pobírání rodičovského příspěvku.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7549262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Rodičovská dovolená, rodičovský </a:t>
            </a:r>
            <a:r>
              <a:rPr lang="cs-CZ" dirty="0" smtClean="0"/>
              <a:t>příspěvek - OZP</a:t>
            </a:r>
            <a:endParaRPr lang="cs-CZ" dirty="0"/>
          </a:p>
        </p:txBody>
      </p:sp>
      <p:sp>
        <p:nvSpPr>
          <p:cNvPr id="3" name="Zástupný symbol pro obsah 2"/>
          <p:cNvSpPr>
            <a:spLocks noGrp="1"/>
          </p:cNvSpPr>
          <p:nvPr>
            <p:ph idx="1"/>
          </p:nvPr>
        </p:nvSpPr>
        <p:spPr/>
        <p:txBody>
          <a:bodyPr>
            <a:normAutofit fontScale="70000" lnSpcReduction="20000"/>
          </a:bodyPr>
          <a:lstStyle/>
          <a:p>
            <a:r>
              <a:rPr lang="cs-CZ" i="1" dirty="0"/>
              <a:t>U </a:t>
            </a:r>
            <a:r>
              <a:rPr lang="cs-CZ" b="1" i="1" dirty="0"/>
              <a:t>zdravotně postižených dětí</a:t>
            </a:r>
            <a:r>
              <a:rPr lang="cs-CZ" i="1" dirty="0"/>
              <a:t> má rodič nárok ode dne posouzení dítěte jako dítěte dlouhodobě zdravotně postiženého nebo dlouhodobě těžce zdravotně postiženého na rodičovský příspěvek v základní výměře (7 600 Kč) do 7 let věku dítěte, a to bez ohledu na dříve zvolenou možnost čerpání rodičovského příspěvku (před posouzením zdravotního stavu dítěte). Pokud tomuto dítěti náleží příspěvek na péči (podle zákona o sociálních službách), má rodič nárok na rodičovský příspěvek v poloviční výši. Pokud rodič pečuje o dítě dlouhodobě zdravotně postižené nebo dlouhodobě těžce zdravotně postižené a toto dítě nepobírá příspěvek na péči, náleží rodičovský příspěvek v nižší výměře (3 000 Kč) od 7 do 15 let věku dítěte.</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7269105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Rodičovská dovolená, rodičovský příspěvek</a:t>
            </a:r>
          </a:p>
        </p:txBody>
      </p:sp>
      <p:sp>
        <p:nvSpPr>
          <p:cNvPr id="3" name="Zástupný symbol pro obsah 2"/>
          <p:cNvSpPr>
            <a:spLocks noGrp="1"/>
          </p:cNvSpPr>
          <p:nvPr>
            <p:ph idx="1"/>
          </p:nvPr>
        </p:nvSpPr>
        <p:spPr/>
        <p:txBody>
          <a:bodyPr/>
          <a:lstStyle/>
          <a:p>
            <a:endParaRPr lang="cs-CZ" dirty="0" smtClean="0"/>
          </a:p>
          <a:p>
            <a:endParaRPr lang="cs-CZ" dirty="0"/>
          </a:p>
          <a:p>
            <a:r>
              <a:rPr lang="cs-CZ" dirty="0" smtClean="0"/>
              <a:t>Příjmy </a:t>
            </a:r>
            <a:r>
              <a:rPr lang="cs-CZ" dirty="0"/>
              <a:t>rodiče nejsou sledovány. Rodič může při nároku na výplatu rodičovského příspěvku zlepšovat sociální situaci rodiny výdělečnou činností, ale musí v této době zajistit péči o dítě jinou zletilou osobou.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3160309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43608" y="836712"/>
            <a:ext cx="7024744" cy="817160"/>
          </a:xfrm>
        </p:spPr>
        <p:txBody>
          <a:bodyPr>
            <a:normAutofit/>
          </a:bodyPr>
          <a:lstStyle/>
          <a:p>
            <a:r>
              <a:rPr lang="cs-CZ" dirty="0" smtClean="0"/>
              <a:t>3) Pracovní volno</a:t>
            </a:r>
            <a:endParaRPr lang="cs-CZ" dirty="0"/>
          </a:p>
        </p:txBody>
      </p:sp>
      <p:sp>
        <p:nvSpPr>
          <p:cNvPr id="3" name="Zástupný symbol pro obsah 2"/>
          <p:cNvSpPr>
            <a:spLocks noGrp="1"/>
          </p:cNvSpPr>
          <p:nvPr>
            <p:ph idx="1"/>
          </p:nvPr>
        </p:nvSpPr>
        <p:spPr>
          <a:xfrm>
            <a:off x="1043608" y="1719567"/>
            <a:ext cx="6777317" cy="4248472"/>
          </a:xfrm>
        </p:spPr>
        <p:txBody>
          <a:bodyPr>
            <a:normAutofit fontScale="70000" lnSpcReduction="20000"/>
          </a:bodyPr>
          <a:lstStyle/>
          <a:p>
            <a:pPr lvl="0"/>
            <a:r>
              <a:rPr lang="cs-CZ" dirty="0"/>
              <a:t>Zaměstnavatel je povinen omluvit nepřítomnost zaměstnance/zaměstnankyně v práci </a:t>
            </a:r>
            <a:r>
              <a:rPr lang="cs-CZ" b="1" dirty="0"/>
              <a:t>po dobu ošetřování dítěte mladšího než deset let nebo jiného člena domácnosti a po dobu péče o dítě mladší než deset let</a:t>
            </a:r>
            <a:r>
              <a:rPr lang="cs-CZ" dirty="0"/>
              <a:t>, které nemůže být z důležitých důvodů v péči dětského výchovného zařízení nebo školy, v jejichž péči dítě jinak je, nebo jestliže osoba, jež jinak o dítě pečuje, onemocněla nebo jí byla nařízena karanténa (karanténní opatření), popřípadě se podrobila vyšetření nebo ošetření ve zdravotnickém zařízení, které nebylo možno zabezpečit mimo pracovní dobu zaměstnance/zaměstnankyně. Po tuto dobu </a:t>
            </a:r>
            <a:r>
              <a:rPr lang="cs-CZ" b="1" dirty="0"/>
              <a:t>nepřísluší</a:t>
            </a:r>
            <a:r>
              <a:rPr lang="cs-CZ" dirty="0"/>
              <a:t> zaměstnanci/ zaměstnankyni </a:t>
            </a:r>
            <a:r>
              <a:rPr lang="cs-CZ" b="1" dirty="0"/>
              <a:t>náhrada mzdy nebo platu</a:t>
            </a:r>
            <a:r>
              <a:rPr lang="cs-CZ" dirty="0"/>
              <a:t>, ale má nárok </a:t>
            </a:r>
            <a:r>
              <a:rPr lang="cs-CZ" dirty="0" smtClean="0"/>
              <a:t>na dávku nemocenského pojištění </a:t>
            </a:r>
            <a:r>
              <a:rPr lang="cs-CZ" dirty="0"/>
              <a:t>upravenou zvláštními předpisy - </a:t>
            </a:r>
            <a:r>
              <a:rPr lang="cs-CZ" b="1" dirty="0"/>
              <a:t>ošetřovné</a:t>
            </a:r>
            <a:r>
              <a:rPr lang="cs-CZ" dirty="0"/>
              <a:t>.</a:t>
            </a:r>
          </a:p>
          <a:p>
            <a:pPr lvl="0"/>
            <a:r>
              <a:rPr lang="cs-CZ" b="1" dirty="0" smtClean="0"/>
              <a:t>Při </a:t>
            </a:r>
            <a:r>
              <a:rPr lang="cs-CZ" b="1" dirty="0"/>
              <a:t>narození dítěte</a:t>
            </a:r>
            <a:r>
              <a:rPr lang="cs-CZ" dirty="0"/>
              <a:t> se pracovní volno </a:t>
            </a:r>
            <a:r>
              <a:rPr lang="cs-CZ" b="1" dirty="0"/>
              <a:t>s náhradou mzdy nebo platu</a:t>
            </a:r>
            <a:r>
              <a:rPr lang="cs-CZ" dirty="0"/>
              <a:t> takto poskytne manželovi nebo druhovi </a:t>
            </a:r>
            <a:r>
              <a:rPr lang="cs-CZ" b="1" dirty="0"/>
              <a:t>na nezbytně nutnou dobu</a:t>
            </a:r>
            <a:r>
              <a:rPr lang="cs-CZ" dirty="0"/>
              <a:t> k převozu manželky (družky) do zdravotnického zařízení a zpět a dále bez náhrady mzdy nebo platu k účasti při porodu manželky (družky).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413198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Pracovní volno</a:t>
            </a:r>
          </a:p>
        </p:txBody>
      </p:sp>
      <p:sp>
        <p:nvSpPr>
          <p:cNvPr id="3" name="Zástupný symbol pro obsah 2"/>
          <p:cNvSpPr>
            <a:spLocks noGrp="1"/>
          </p:cNvSpPr>
          <p:nvPr>
            <p:ph idx="1"/>
          </p:nvPr>
        </p:nvSpPr>
        <p:spPr/>
        <p:txBody>
          <a:bodyPr>
            <a:normAutofit fontScale="70000" lnSpcReduction="20000"/>
          </a:bodyPr>
          <a:lstStyle/>
          <a:p>
            <a:pPr lvl="0"/>
            <a:r>
              <a:rPr lang="cs-CZ" b="1" dirty="0"/>
              <a:t>K doprovodu rodinného příslušníka do zdravotnického zařízení</a:t>
            </a:r>
            <a:r>
              <a:rPr lang="cs-CZ" dirty="0"/>
              <a:t> k vyšetření nebo ošetření při náhlém onemocnění nebo úrazu a k předem stanovenému vyšetření, ošetření nebo léčení se pracovní volno na </a:t>
            </a:r>
            <a:r>
              <a:rPr lang="cs-CZ" b="1" dirty="0"/>
              <a:t>nezbytně nutnou dobu, nejvýše však na jeden den, s náhradou mzdy nebo platu</a:t>
            </a:r>
            <a:r>
              <a:rPr lang="cs-CZ" dirty="0"/>
              <a:t> poskytne jen jednomu z rodinných příslušníků, a to byl-li doprovod nezbytný a uvedené úkony nebylo možno provést mimo pracovní dobu. Pokud má však zaměstnanec nárok na podporu při ošetřování člena rodiny z nemocenského pojištění, náhrada mzdy nebo platu mu nepřísluší.</a:t>
            </a:r>
          </a:p>
          <a:p>
            <a:pPr lvl="0"/>
            <a:r>
              <a:rPr lang="cs-CZ" dirty="0"/>
              <a:t>Pracovní volno </a:t>
            </a:r>
            <a:r>
              <a:rPr lang="cs-CZ" b="1" dirty="0"/>
              <a:t>k doprovodu dítěte do školského poradenského zařízení ke zjištění speciálních vzdělávacích potřeb</a:t>
            </a:r>
            <a:r>
              <a:rPr lang="cs-CZ" dirty="0"/>
              <a:t> dítěte se poskytne jen jednomu z rodinných příslušníků </a:t>
            </a:r>
            <a:r>
              <a:rPr lang="cs-CZ" b="1" dirty="0"/>
              <a:t>na nezbytně nutnou dobu</a:t>
            </a:r>
            <a:r>
              <a:rPr lang="cs-CZ" dirty="0"/>
              <a:t>, avšak </a:t>
            </a:r>
            <a:r>
              <a:rPr lang="cs-CZ" b="1" dirty="0"/>
              <a:t>bez náhrady mzdy nebo platu</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5848524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Pracovní volno</a:t>
            </a:r>
          </a:p>
        </p:txBody>
      </p:sp>
      <p:sp>
        <p:nvSpPr>
          <p:cNvPr id="3" name="Zástupný symbol pro obsah 2"/>
          <p:cNvSpPr>
            <a:spLocks noGrp="1"/>
          </p:cNvSpPr>
          <p:nvPr>
            <p:ph idx="1"/>
          </p:nvPr>
        </p:nvSpPr>
        <p:spPr/>
        <p:txBody>
          <a:bodyPr>
            <a:normAutofit fontScale="62500" lnSpcReduction="20000"/>
          </a:bodyPr>
          <a:lstStyle/>
          <a:p>
            <a:pPr lvl="0"/>
            <a:r>
              <a:rPr lang="cs-CZ" b="1" dirty="0"/>
              <a:t>Při úmrtí</a:t>
            </a:r>
            <a:r>
              <a:rPr lang="cs-CZ" dirty="0"/>
              <a:t> manžela, druha nebo dítěte se pracovní volno </a:t>
            </a:r>
            <a:r>
              <a:rPr lang="cs-CZ" b="1" dirty="0"/>
              <a:t>s náhradou mzdy nebo platu</a:t>
            </a:r>
            <a:r>
              <a:rPr lang="cs-CZ" dirty="0"/>
              <a:t> poskytne v rozsahu </a:t>
            </a:r>
            <a:r>
              <a:rPr lang="cs-CZ" b="1" dirty="0"/>
              <a:t>dvou dnů a na další den k účasti na pohřbu</a:t>
            </a:r>
            <a:r>
              <a:rPr lang="cs-CZ" dirty="0"/>
              <a:t> těchto osob.</a:t>
            </a:r>
          </a:p>
          <a:p>
            <a:pPr lvl="0"/>
            <a:r>
              <a:rPr lang="cs-CZ" b="1" dirty="0"/>
              <a:t>K účasti na pohřbu rodiče a sourozence zaměstnance, rodiče a sourozence jeho manžela, jakož i manžela dítěte nebo manžela sourozence zaměstnance</a:t>
            </a:r>
            <a:r>
              <a:rPr lang="cs-CZ" dirty="0"/>
              <a:t> se pracovní volno </a:t>
            </a:r>
            <a:r>
              <a:rPr lang="cs-CZ" b="1" dirty="0"/>
              <a:t>s náhradou mzdy nebo platu</a:t>
            </a:r>
            <a:r>
              <a:rPr lang="cs-CZ" dirty="0"/>
              <a:t> poskytne </a:t>
            </a:r>
            <a:r>
              <a:rPr lang="cs-CZ" b="1" dirty="0"/>
              <a:t>v rozsahu jednoho dnu a na další den</a:t>
            </a:r>
            <a:r>
              <a:rPr lang="cs-CZ" dirty="0"/>
              <a:t>, jestliže zaměstnanec </a:t>
            </a:r>
            <a:r>
              <a:rPr lang="cs-CZ" b="1" dirty="0"/>
              <a:t>obstarává pohřeb</a:t>
            </a:r>
            <a:r>
              <a:rPr lang="cs-CZ" dirty="0"/>
              <a:t> těchto osob.</a:t>
            </a:r>
          </a:p>
          <a:p>
            <a:pPr lvl="0"/>
            <a:r>
              <a:rPr lang="cs-CZ" b="1" dirty="0"/>
              <a:t>K účasti na pohřbu prarodiče nebo vnuka zaměstnance nebo prarodiče jeho manžela nebo jiné osoby, která sice nepatří k uvedeným nejbližším příbuzným, ale žila se zaměstnancem v době úmrtí v domácnosti</a:t>
            </a:r>
            <a:r>
              <a:rPr lang="cs-CZ" dirty="0"/>
              <a:t>, se pracovní volno </a:t>
            </a:r>
            <a:r>
              <a:rPr lang="cs-CZ" b="1" dirty="0"/>
              <a:t>s náhradou mzdy nebo platu</a:t>
            </a:r>
            <a:r>
              <a:rPr lang="cs-CZ" dirty="0"/>
              <a:t> poskytne na </a:t>
            </a:r>
            <a:r>
              <a:rPr lang="cs-CZ" b="1" dirty="0"/>
              <a:t>nezbytně nutnou dobu, nejvýše na jeden den</a:t>
            </a:r>
            <a:r>
              <a:rPr lang="cs-CZ" dirty="0"/>
              <a:t> a na </a:t>
            </a:r>
            <a:r>
              <a:rPr lang="cs-CZ" b="1" dirty="0"/>
              <a:t>další den, jestliže zaměstnanec obstarává pohřeb</a:t>
            </a:r>
            <a:r>
              <a:rPr lang="cs-CZ" dirty="0"/>
              <a:t> těchto osob.</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4088301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Pracovní volno</a:t>
            </a:r>
          </a:p>
        </p:txBody>
      </p:sp>
      <p:sp>
        <p:nvSpPr>
          <p:cNvPr id="3" name="Zástupný symbol pro obsah 2"/>
          <p:cNvSpPr>
            <a:spLocks noGrp="1"/>
          </p:cNvSpPr>
          <p:nvPr>
            <p:ph idx="1"/>
          </p:nvPr>
        </p:nvSpPr>
        <p:spPr/>
        <p:txBody>
          <a:bodyPr>
            <a:normAutofit fontScale="85000" lnSpcReduction="10000"/>
          </a:bodyPr>
          <a:lstStyle/>
          <a:p>
            <a:pPr lvl="0"/>
            <a:r>
              <a:rPr lang="cs-CZ" b="1" dirty="0"/>
              <a:t>Na vlastní svatbu</a:t>
            </a:r>
            <a:r>
              <a:rPr lang="cs-CZ" dirty="0"/>
              <a:t> se poskytne pracovní volno </a:t>
            </a:r>
            <a:r>
              <a:rPr lang="cs-CZ" b="1" dirty="0"/>
              <a:t>na dva dny</a:t>
            </a:r>
            <a:r>
              <a:rPr lang="cs-CZ" dirty="0"/>
              <a:t>, z toho </a:t>
            </a:r>
            <a:r>
              <a:rPr lang="cs-CZ" b="1" dirty="0"/>
              <a:t>jeden den k účasti na svatebním obřadu; náhrada mzdy nebo platu však přísluší pouze za jeden den</a:t>
            </a:r>
            <a:r>
              <a:rPr lang="cs-CZ" dirty="0"/>
              <a:t>. Pracovní volno s náhradou mzdy nebo platu se poskytne rodiči na jeden den k účasti na svatebním obřadu </a:t>
            </a:r>
            <a:r>
              <a:rPr lang="cs-CZ" b="1" dirty="0"/>
              <a:t>při svatbě dítěte</a:t>
            </a:r>
            <a:r>
              <a:rPr lang="cs-CZ" dirty="0"/>
              <a:t> a ve stejném rozsahu se poskytne pracovní volno bez náhrady mzdy nebo platu </a:t>
            </a:r>
            <a:r>
              <a:rPr lang="cs-CZ" b="1" dirty="0"/>
              <a:t>při svatbě rodiče</a:t>
            </a:r>
            <a:r>
              <a:rPr lang="cs-CZ" dirty="0"/>
              <a:t>.</a:t>
            </a:r>
          </a:p>
          <a:p>
            <a:pPr lvl="0"/>
            <a:r>
              <a:rPr lang="cs-CZ" dirty="0"/>
              <a:t>Výše uvedené důležité osobní překážky v práci se pro účely dovolené na zotavenou </a:t>
            </a:r>
            <a:r>
              <a:rPr lang="cs-CZ" b="1" dirty="0"/>
              <a:t>posuzují jako výkon práce</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0474818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Pracovní volno</a:t>
            </a:r>
          </a:p>
        </p:txBody>
      </p:sp>
      <p:sp>
        <p:nvSpPr>
          <p:cNvPr id="3" name="Zástupný symbol pro obsah 2"/>
          <p:cNvSpPr>
            <a:spLocks noGrp="1"/>
          </p:cNvSpPr>
          <p:nvPr>
            <p:ph idx="1"/>
          </p:nvPr>
        </p:nvSpPr>
        <p:spPr/>
        <p:txBody>
          <a:bodyPr>
            <a:normAutofit fontScale="77500" lnSpcReduction="20000"/>
          </a:bodyPr>
          <a:lstStyle/>
          <a:p>
            <a:r>
              <a:rPr lang="cs-CZ" dirty="0"/>
              <a:t>Zaměstnavatel dále </a:t>
            </a:r>
            <a:r>
              <a:rPr lang="cs-CZ" b="1" dirty="0"/>
              <a:t>může poskytnout zaměstnanci pracovní volno i z jiných vážných</a:t>
            </a:r>
            <a:r>
              <a:rPr lang="cs-CZ" dirty="0"/>
              <a:t> důvodů, zejména k zařízení důležitých osobních, rodinných a majetkových záležitostí, které zaměstnanec nemůže vyřídit mimo pracovní dobu. Délka takto poskytnutého pracovního volna není právními předpisy omezena; záleží pouze na rozhodnutí zaměstnavatele, zda žádosti zaměstnance o pracovní volno vyhoví a v jakém rozsahu mu pracovní volno poskytne. Je možné se se zaměstnavatelem dohodnout, že si zaměstnanec takto zameškanou pracovní dobu napracuje. Zaměstnavatel však nemá právní povinnost umožnit zaměstnanci napracování zameškané doby</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2802806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Pracovní volno</a:t>
            </a:r>
          </a:p>
        </p:txBody>
      </p:sp>
      <p:sp>
        <p:nvSpPr>
          <p:cNvPr id="3" name="Zástupný symbol pro obsah 2"/>
          <p:cNvSpPr>
            <a:spLocks noGrp="1"/>
          </p:cNvSpPr>
          <p:nvPr>
            <p:ph idx="1"/>
          </p:nvPr>
        </p:nvSpPr>
        <p:spPr/>
        <p:txBody>
          <a:bodyPr>
            <a:normAutofit fontScale="70000" lnSpcReduction="20000"/>
          </a:bodyPr>
          <a:lstStyle/>
          <a:p>
            <a:pPr lvl="0"/>
            <a:r>
              <a:rPr lang="cs-CZ" dirty="0"/>
              <a:t>Vždy platí, že je-li překážka v práci zaměstnanci předem známa, požádá včas zaměstnavatele o poskytnutí pracovního volna. Jinak uvědomí zaměstnanec zaměstnavatele o překážce a o předpokládaném jejím trvání bez zbytečného průtahu. Překážku v práci je zaměstnanec povinen prokázat.</a:t>
            </a:r>
          </a:p>
          <a:p>
            <a:pPr lvl="0"/>
            <a:r>
              <a:rPr lang="cs-CZ" dirty="0"/>
              <a:t>V kolektivních nebo individuálních smlouvách nebo ve vnitřních předpisech lze rozšířit právo zaměstnanců/zaměstnankyň na pracovní volno, popřípadě náhradu mzdy nebo platu nad rozsah výše stanovený, popřípadě rozšířit jejich okruh o další případy, kdy zaměstnanci/zaměstnankyni vznikne právo na pracovní volno, popřípadě na náhradu mzdy nebo platu.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545511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4) Úprava pracovní doby</a:t>
            </a:r>
            <a:endParaRPr lang="cs-CZ" dirty="0"/>
          </a:p>
        </p:txBody>
      </p:sp>
      <p:sp>
        <p:nvSpPr>
          <p:cNvPr id="3" name="Zástupný symbol pro obsah 2"/>
          <p:cNvSpPr>
            <a:spLocks noGrp="1"/>
          </p:cNvSpPr>
          <p:nvPr>
            <p:ph idx="1"/>
          </p:nvPr>
        </p:nvSpPr>
        <p:spPr/>
        <p:txBody>
          <a:bodyPr>
            <a:normAutofit fontScale="62500" lnSpcReduction="20000"/>
          </a:bodyPr>
          <a:lstStyle/>
          <a:p>
            <a:pPr lvl="0"/>
            <a:r>
              <a:rPr lang="cs-CZ" dirty="0"/>
              <a:t>Zaměstnavatel je povinen </a:t>
            </a:r>
            <a:r>
              <a:rPr lang="cs-CZ" b="1" dirty="0"/>
              <a:t>přihlížet při zařazování</a:t>
            </a:r>
            <a:r>
              <a:rPr lang="cs-CZ" dirty="0"/>
              <a:t> zaměstnanců/zaměstnankyň </a:t>
            </a:r>
            <a:r>
              <a:rPr lang="cs-CZ" b="1" dirty="0"/>
              <a:t>do směn</a:t>
            </a:r>
            <a:r>
              <a:rPr lang="cs-CZ" dirty="0"/>
              <a:t> též </a:t>
            </a:r>
            <a:r>
              <a:rPr lang="cs-CZ" b="1" dirty="0"/>
              <a:t>k potřebám zaměstnankyň/zaměstnanců pečujících o děti</a:t>
            </a:r>
            <a:r>
              <a:rPr lang="cs-CZ" dirty="0"/>
              <a:t>.</a:t>
            </a:r>
          </a:p>
          <a:p>
            <a:pPr lvl="0"/>
            <a:r>
              <a:rPr lang="cs-CZ" b="1" dirty="0"/>
              <a:t>Požádá-li zaměstnankyně/zaměstnanec</a:t>
            </a:r>
            <a:r>
              <a:rPr lang="cs-CZ" dirty="0"/>
              <a:t> pečující o dítě mladší než 15 let nebo těhotná zaměstnankyně nebo zaměstnankyně/zaměstnanec, která/ý prokáže, že převážně sama/sám dlouhodobě soustavně pečuje o převážně nebo úplně bezmocnou fyzickou osobu, </a:t>
            </a:r>
            <a:r>
              <a:rPr lang="cs-CZ" b="1" dirty="0"/>
              <a:t>o kratší pracovní dobu nebo o jinou vhodnou úpravu</a:t>
            </a:r>
            <a:r>
              <a:rPr lang="cs-CZ" dirty="0"/>
              <a:t> stanovené týdenní pracovní doby, </a:t>
            </a:r>
            <a:r>
              <a:rPr lang="cs-CZ" b="1" dirty="0"/>
              <a:t>je zaměstnavatel povinen vyhovět jejich žádosti</a:t>
            </a:r>
            <a:r>
              <a:rPr lang="cs-CZ" dirty="0"/>
              <a:t>, nebrání-li tomu vážné provozní důvody. Zaměstnavatel je přitom povinen vytvářet takové podmínky, aby takovým žádostem mohlo být vyhověno. Mzda nebo plat, které zaměstnankyním/zaměstnancům přísluší při kratší pracovní době, odpovídají této kratší pracovní době.</a:t>
            </a:r>
          </a:p>
          <a:p>
            <a:pPr lvl="0"/>
            <a:r>
              <a:rPr lang="cs-CZ" dirty="0"/>
              <a:t>Zaměstnavatel </a:t>
            </a:r>
            <a:r>
              <a:rPr lang="cs-CZ" b="1" dirty="0"/>
              <a:t>nesmí zaměstnávat</a:t>
            </a:r>
            <a:r>
              <a:rPr lang="cs-CZ" dirty="0"/>
              <a:t> těhotné ženy a ženy, které pečují o dítě mladší než jeden rok, </a:t>
            </a:r>
            <a:r>
              <a:rPr lang="cs-CZ" b="1" dirty="0"/>
              <a:t>prací přesčas</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1401083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5) Pružná pracovní doba</a:t>
            </a:r>
            <a:endParaRPr lang="cs-CZ" dirty="0"/>
          </a:p>
        </p:txBody>
      </p:sp>
      <p:sp>
        <p:nvSpPr>
          <p:cNvPr id="3" name="Zástupný symbol pro obsah 2"/>
          <p:cNvSpPr>
            <a:spLocks noGrp="1"/>
          </p:cNvSpPr>
          <p:nvPr>
            <p:ph idx="1"/>
          </p:nvPr>
        </p:nvSpPr>
        <p:spPr/>
        <p:txBody>
          <a:bodyPr>
            <a:normAutofit fontScale="85000" lnSpcReduction="20000"/>
          </a:bodyPr>
          <a:lstStyle/>
          <a:p>
            <a:pPr lvl="0"/>
            <a:r>
              <a:rPr lang="cs-CZ" dirty="0"/>
              <a:t>V zájmu lepšího využívání pracovní doby a </a:t>
            </a:r>
            <a:r>
              <a:rPr lang="cs-CZ" b="1" dirty="0"/>
              <a:t>uspokojování osobních potřeb</a:t>
            </a:r>
            <a:r>
              <a:rPr lang="cs-CZ" dirty="0"/>
              <a:t> zaměstnanců/zaměstnankyň může zaměstnavatel </a:t>
            </a:r>
            <a:r>
              <a:rPr lang="cs-CZ" b="1" dirty="0"/>
              <a:t>uplatňovat pružnou pracovní dobu</a:t>
            </a:r>
            <a:r>
              <a:rPr lang="cs-CZ" dirty="0"/>
              <a:t>, a to také pouze na některých pracovištích, popřípadě u některých zaměstnanců. Při uplatňování pružné pracovní doby si zaměstnanec volí sám začátek, popřípadě i konec pracovní doby v jednotlivých dnech v rámci časových úseků stanovených zaměstnavatelem. Mezi tyto dva časové úseky stanovené zaměstnavatelem je vložen časový úsek, v němž je zaměstnanec povinen být na svém pracovišti. Na zavedení pružné pracovní doby nevzniká právní nárok.</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8812032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6) Převedení na jinou práci</a:t>
            </a:r>
            <a:endParaRPr lang="cs-CZ" dirty="0"/>
          </a:p>
        </p:txBody>
      </p:sp>
      <p:sp>
        <p:nvSpPr>
          <p:cNvPr id="3" name="Zástupný symbol pro obsah 2"/>
          <p:cNvSpPr>
            <a:spLocks noGrp="1"/>
          </p:cNvSpPr>
          <p:nvPr>
            <p:ph idx="1"/>
          </p:nvPr>
        </p:nvSpPr>
        <p:spPr/>
        <p:txBody>
          <a:bodyPr>
            <a:normAutofit fontScale="70000" lnSpcReduction="20000"/>
          </a:bodyPr>
          <a:lstStyle/>
          <a:p>
            <a:pPr lvl="0"/>
            <a:r>
              <a:rPr lang="cs-CZ" dirty="0"/>
              <a:t>Koná-li těhotná zaměstnankyně nebo zaměstnankyně-matka do konce devátého měsíce po porodu nebo kojící zaměstnankyně práci, která je jí zakázána nebo která podle lékařského posudku ohrožuje její těhotenství anebo mateřství, je zaměstnavatel </a:t>
            </a:r>
            <a:r>
              <a:rPr lang="cs-CZ" b="1" dirty="0"/>
              <a:t>povinen převést ji dočasně na práci, která je pro ni vhodná</a:t>
            </a:r>
            <a:r>
              <a:rPr lang="cs-CZ" dirty="0"/>
              <a:t> a při níž může dosahovat stejného výdělku jako na dosavadní práci. Požádá-li těhotná zaměstnankyně, zaměstnankyně-matka do konce devátého měsíce po porodu nebo kojící zaměstnankyně </a:t>
            </a:r>
            <a:r>
              <a:rPr lang="cs-CZ" b="1" dirty="0"/>
              <a:t>pracující v noci o zařazení na denní práci</a:t>
            </a:r>
            <a:r>
              <a:rPr lang="cs-CZ" dirty="0"/>
              <a:t>, je zaměstnavatel </a:t>
            </a:r>
            <a:r>
              <a:rPr lang="cs-CZ" b="1" dirty="0"/>
              <a:t>povinen</a:t>
            </a:r>
            <a:r>
              <a:rPr lang="cs-CZ" dirty="0"/>
              <a:t> její žádosti </a:t>
            </a:r>
            <a:r>
              <a:rPr lang="cs-CZ" b="1" dirty="0"/>
              <a:t>vyhovět</a:t>
            </a:r>
            <a:r>
              <a:rPr lang="cs-CZ" dirty="0"/>
              <a:t>.</a:t>
            </a:r>
          </a:p>
          <a:p>
            <a:pPr lvl="0"/>
            <a:r>
              <a:rPr lang="cs-CZ" dirty="0"/>
              <a:t>Pokud taková zaměstnankyně dosahuje při práci, na niž byla převedena, bez svého zavinění nižšího výdělku než na dosavadní práci, poskytuje se jí na vyrovnání tohoto rozdílu vyrovnávací příspěvek v těhotenství a mateřství podle předpisů </a:t>
            </a:r>
            <a:r>
              <a:rPr lang="cs-CZ" dirty="0" smtClean="0"/>
              <a:t>o nemocenském pojištění</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4363148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7) Pracovní cesty a přeložení</a:t>
            </a:r>
            <a:endParaRPr lang="cs-CZ" dirty="0"/>
          </a:p>
        </p:txBody>
      </p:sp>
      <p:sp>
        <p:nvSpPr>
          <p:cNvPr id="3" name="Zástupný symbol pro obsah 2"/>
          <p:cNvSpPr>
            <a:spLocks noGrp="1"/>
          </p:cNvSpPr>
          <p:nvPr>
            <p:ph idx="1"/>
          </p:nvPr>
        </p:nvSpPr>
        <p:spPr/>
        <p:txBody>
          <a:bodyPr>
            <a:normAutofit fontScale="92500" lnSpcReduction="20000"/>
          </a:bodyPr>
          <a:lstStyle/>
          <a:p>
            <a:pPr lvl="0"/>
            <a:r>
              <a:rPr lang="cs-CZ" dirty="0"/>
              <a:t>Těhotné zaměstnankyně, zaměstnankyně a zaměstnanci pečující o děti do věku osmi let a osamělé zaměstnankyně/zaměstnanci pečující o dítě, dokud dítě nedosáhlo věku 15 let a zaměstnanci/zaměstnankyně, kteří prokáží, že převážně sami dlouhodobě soustavně pečují o převážně nebo úplně bezmocnou fyzickou osobu, </a:t>
            </a:r>
            <a:r>
              <a:rPr lang="cs-CZ" b="1" dirty="0"/>
              <a:t>smějí být vysíláni na pracovní cestu</a:t>
            </a:r>
            <a:r>
              <a:rPr lang="cs-CZ" dirty="0"/>
              <a:t> mimo obvod obce svého pracoviště nebo bydliště jen </a:t>
            </a:r>
            <a:r>
              <a:rPr lang="cs-CZ" b="1" dirty="0"/>
              <a:t>se</a:t>
            </a:r>
            <a:r>
              <a:rPr lang="cs-CZ" dirty="0"/>
              <a:t> svým </a:t>
            </a:r>
            <a:r>
              <a:rPr lang="cs-CZ" b="1" dirty="0"/>
              <a:t>souhlasem</a:t>
            </a:r>
            <a:r>
              <a:rPr lang="cs-CZ" dirty="0"/>
              <a:t>; </a:t>
            </a:r>
            <a:r>
              <a:rPr lang="cs-CZ" b="1" dirty="0"/>
              <a:t>přeložit</a:t>
            </a:r>
            <a:r>
              <a:rPr lang="cs-CZ" dirty="0"/>
              <a:t> je může zaměstnavatel jen </a:t>
            </a:r>
            <a:r>
              <a:rPr lang="cs-CZ" b="1" dirty="0"/>
              <a:t>na</a:t>
            </a:r>
            <a:r>
              <a:rPr lang="cs-CZ" dirty="0"/>
              <a:t> jejich </a:t>
            </a:r>
            <a:r>
              <a:rPr lang="cs-CZ" b="1" dirty="0"/>
              <a:t>žádost</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8906328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8) Práce konaná doma</a:t>
            </a:r>
            <a:endParaRPr lang="cs-CZ" dirty="0"/>
          </a:p>
        </p:txBody>
      </p:sp>
      <p:sp>
        <p:nvSpPr>
          <p:cNvPr id="3" name="Zástupný symbol pro obsah 2"/>
          <p:cNvSpPr>
            <a:spLocks noGrp="1"/>
          </p:cNvSpPr>
          <p:nvPr>
            <p:ph idx="1"/>
          </p:nvPr>
        </p:nvSpPr>
        <p:spPr/>
        <p:txBody>
          <a:bodyPr>
            <a:normAutofit fontScale="70000" lnSpcReduction="20000"/>
          </a:bodyPr>
          <a:lstStyle/>
          <a:p>
            <a:pPr lvl="0"/>
            <a:r>
              <a:rPr lang="cs-CZ" dirty="0"/>
              <a:t>V pracovní smlouvě lze sjednat, že pracovník nebude </a:t>
            </a:r>
            <a:r>
              <a:rPr lang="cs-CZ" b="1" dirty="0"/>
              <a:t>konat</a:t>
            </a:r>
            <a:r>
              <a:rPr lang="cs-CZ" dirty="0"/>
              <a:t> pro zaměstnavatele </a:t>
            </a:r>
            <a:r>
              <a:rPr lang="cs-CZ" b="1" dirty="0"/>
              <a:t>práci</a:t>
            </a:r>
            <a:r>
              <a:rPr lang="cs-CZ" dirty="0"/>
              <a:t> na pracovišti zaměstnavatele, ale za podmínek stanovených v pracovní smlouvě </a:t>
            </a:r>
            <a:r>
              <a:rPr lang="cs-CZ" b="1" dirty="0"/>
              <a:t>doma v pracovní době, kterou si zaměstnanec sám rozvrhne</a:t>
            </a:r>
            <a:r>
              <a:rPr lang="cs-CZ" dirty="0"/>
              <a:t>. Pracovní poměry takových zaměstnanců (tzv. "domáčtí zaměstnanci") se řídí ustanoveními zákoníku práce s těmito odchylkami: </a:t>
            </a:r>
          </a:p>
          <a:p>
            <a:pPr lvl="1"/>
            <a:r>
              <a:rPr lang="cs-CZ" sz="2400" dirty="0"/>
              <a:t>na tyto zaměstnance se nevztahují úprava rozvržení pracovní doby, prostojů ani přerušení práce způsobené nepříznivými povětrnostními vlivy,</a:t>
            </a:r>
          </a:p>
          <a:p>
            <a:pPr lvl="1"/>
            <a:r>
              <a:rPr lang="cs-CZ" sz="2400" dirty="0"/>
              <a:t>při důležitých osobních překážkách v práci jim nenáleží od zaměstnavatele náhrada mzdy,</a:t>
            </a:r>
          </a:p>
          <a:p>
            <a:pPr lvl="1"/>
            <a:r>
              <a:rPr lang="cs-CZ" sz="2400" dirty="0"/>
              <a:t>nenáleží jim mzda nebo plat nebo náhradní volno za práci přesčas ani náhradní volno nebo náhrada mzdy anebo příplatek za práci ve svátek.</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709312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9) Zákazy některých prací</a:t>
            </a:r>
            <a:endParaRPr lang="cs-CZ" dirty="0"/>
          </a:p>
        </p:txBody>
      </p:sp>
      <p:sp>
        <p:nvSpPr>
          <p:cNvPr id="3" name="Zástupný symbol pro obsah 2"/>
          <p:cNvSpPr>
            <a:spLocks noGrp="1"/>
          </p:cNvSpPr>
          <p:nvPr>
            <p:ph idx="1"/>
          </p:nvPr>
        </p:nvSpPr>
        <p:spPr/>
        <p:txBody>
          <a:bodyPr>
            <a:normAutofit fontScale="92500" lnSpcReduction="20000"/>
          </a:bodyPr>
          <a:lstStyle/>
          <a:p>
            <a:pPr lvl="0"/>
            <a:r>
              <a:rPr lang="cs-CZ" b="1" dirty="0"/>
              <a:t>Ženy nesmějí být zaměstnávány pracemi, které ohrožují jejich mateřství</a:t>
            </a:r>
            <a:r>
              <a:rPr lang="cs-CZ" dirty="0"/>
              <a:t>, přičemž Ministerstvo zdravotnictví stanoví vyhláškou práce a pracoviště, které jsou zakázány ženám, které kojí, těhotným ženám a matkám do konce devátého měsíce po porodu.</a:t>
            </a:r>
          </a:p>
          <a:p>
            <a:pPr lvl="0"/>
            <a:r>
              <a:rPr lang="cs-CZ" dirty="0"/>
              <a:t>Těhotná žena nesmí být zaměstnávána též pracemi, které podle lékařského posudku ohrožují její těhotenství ze zdravotních příčin tkvících v její osobě. To platí obdobně o ženě, která kojí a matce do konce devátého měsíce po porodu.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3660900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10) Přestávky ke kojení</a:t>
            </a:r>
            <a:endParaRPr lang="cs-CZ" dirty="0"/>
          </a:p>
        </p:txBody>
      </p:sp>
      <p:sp>
        <p:nvSpPr>
          <p:cNvPr id="3" name="Zástupný symbol pro obsah 2"/>
          <p:cNvSpPr>
            <a:spLocks noGrp="1"/>
          </p:cNvSpPr>
          <p:nvPr>
            <p:ph idx="1"/>
          </p:nvPr>
        </p:nvSpPr>
        <p:spPr/>
        <p:txBody>
          <a:bodyPr>
            <a:normAutofit fontScale="70000" lnSpcReduction="20000"/>
          </a:bodyPr>
          <a:lstStyle/>
          <a:p>
            <a:pPr lvl="0"/>
            <a:r>
              <a:rPr lang="cs-CZ" dirty="0"/>
              <a:t>Zaměstnankyni, která kojí své dítě, je zaměstnavatel povinen poskytnout kromě přestávek v práci zvláštní přestávky ke kojení.</a:t>
            </a:r>
          </a:p>
          <a:p>
            <a:pPr lvl="0"/>
            <a:r>
              <a:rPr lang="cs-CZ" dirty="0"/>
              <a:t>Zaměstnankyni, která pracuje po stanovenou týdenní pracovní dobu, přísluší na každé dítě do konce jednoho roku jeho věku dvě půlhodinové přestávky a v dalších třech měsících jedna půlhodinová přestávka za směnu. Pracuje-li po kratší pracovní dobu, avšak alespoň polovinu stanovené týdenní pracovní doby, přísluší jí pouze jedna půlhodinová přestávka, a to na každé dítě do konce jednoho roku jeho věku.</a:t>
            </a:r>
          </a:p>
          <a:p>
            <a:pPr lvl="0"/>
            <a:r>
              <a:rPr lang="cs-CZ" dirty="0"/>
              <a:t>Přestávky ke kojení se započítávají do pracovní doby a poskytuje se za ně náhrada mzdy nebo platu ve výši průměrného výdělku.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9000589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43490" y="1027664"/>
            <a:ext cx="7024744" cy="1609248"/>
          </a:xfrm>
        </p:spPr>
        <p:txBody>
          <a:bodyPr>
            <a:normAutofit fontScale="90000"/>
          </a:bodyPr>
          <a:lstStyle/>
          <a:p>
            <a:r>
              <a:rPr lang="cs-CZ" dirty="0" smtClean="0"/>
              <a:t>11) Rozvázání pracovního poměru v těhotenství, mateřství apod. </a:t>
            </a:r>
            <a:endParaRPr lang="cs-CZ" dirty="0"/>
          </a:p>
        </p:txBody>
      </p:sp>
      <p:sp>
        <p:nvSpPr>
          <p:cNvPr id="3" name="Zástupný symbol pro obsah 2"/>
          <p:cNvSpPr>
            <a:spLocks noGrp="1"/>
          </p:cNvSpPr>
          <p:nvPr>
            <p:ph idx="1"/>
          </p:nvPr>
        </p:nvSpPr>
        <p:spPr/>
        <p:txBody>
          <a:bodyPr/>
          <a:lstStyle/>
          <a:p>
            <a:endParaRPr lang="cs-CZ" dirty="0" smtClean="0"/>
          </a:p>
          <a:p>
            <a:endParaRPr lang="cs-CZ" dirty="0"/>
          </a:p>
          <a:p>
            <a:r>
              <a:rPr lang="cs-CZ" dirty="0" smtClean="0"/>
              <a:t>Výpovědí </a:t>
            </a:r>
            <a:r>
              <a:rPr lang="cs-CZ" dirty="0"/>
              <a:t>může zaměstnavatel </a:t>
            </a:r>
            <a:r>
              <a:rPr lang="cs-CZ" b="1" dirty="0"/>
              <a:t>rozvázat pracovní poměr</a:t>
            </a:r>
            <a:r>
              <a:rPr lang="cs-CZ" dirty="0"/>
              <a:t> s těhotnou zaměstnankyní, zaměstnankyní na mateřské nebo rodičovské dovolené a se zaměstnancem na rodičovské dovolené </a:t>
            </a:r>
            <a:r>
              <a:rPr lang="cs-CZ" b="1" dirty="0"/>
              <a:t>jen zcela výjimečně</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5180778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
            </a:r>
            <a:br>
              <a:rPr lang="cs-CZ" dirty="0" smtClean="0"/>
            </a:br>
            <a:r>
              <a:rPr lang="cs-CZ" dirty="0"/>
              <a:t/>
            </a:r>
            <a:br>
              <a:rPr lang="cs-CZ" dirty="0"/>
            </a:br>
            <a:r>
              <a:rPr lang="cs-CZ" dirty="0" smtClean="0"/>
              <a:t>Služby </a:t>
            </a:r>
            <a:r>
              <a:rPr lang="cs-CZ" dirty="0"/>
              <a:t>péče o děti, které podporují lepší slučitelnost profesních a rodinných </a:t>
            </a:r>
            <a:r>
              <a:rPr lang="cs-CZ" dirty="0" smtClean="0"/>
              <a:t>rolí</a:t>
            </a:r>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1744501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ro obsah 4"/>
          <p:cNvSpPr>
            <a:spLocks noGrp="1"/>
          </p:cNvSpPr>
          <p:nvPr>
            <p:ph idx="1"/>
          </p:nvPr>
        </p:nvSpPr>
        <p:spPr>
          <a:xfrm>
            <a:off x="1043608" y="736839"/>
            <a:ext cx="6777317" cy="5544616"/>
          </a:xfrm>
        </p:spPr>
        <p:txBody>
          <a:bodyPr>
            <a:normAutofit fontScale="62500" lnSpcReduction="20000"/>
          </a:bodyPr>
          <a:lstStyle/>
          <a:p>
            <a:r>
              <a:rPr lang="cs-CZ" b="1" dirty="0"/>
              <a:t>Existence finančně a teritoriálně dostupných služeb péče o děti</a:t>
            </a:r>
            <a:r>
              <a:rPr lang="cs-CZ" dirty="0"/>
              <a:t> (zejména </a:t>
            </a:r>
            <a:r>
              <a:rPr lang="cs-CZ" b="1" dirty="0"/>
              <a:t>Do 3 let věku:</a:t>
            </a:r>
            <a:endParaRPr lang="cs-CZ" dirty="0"/>
          </a:p>
          <a:p>
            <a:pPr lvl="1"/>
            <a:r>
              <a:rPr lang="cs-CZ" dirty="0"/>
              <a:t>zdravotnická zařízení typu jesle</a:t>
            </a:r>
          </a:p>
          <a:p>
            <a:pPr lvl="1"/>
            <a:r>
              <a:rPr lang="cs-CZ" dirty="0"/>
              <a:t>Soukromá zařízení - Péče o dítě do tří let v denním režimu dle živnostenského zákona</a:t>
            </a:r>
          </a:p>
          <a:p>
            <a:pPr lvl="1"/>
            <a:r>
              <a:rPr lang="cs-CZ" dirty="0"/>
              <a:t>Služby typu "baby-</a:t>
            </a:r>
            <a:r>
              <a:rPr lang="cs-CZ" dirty="0" err="1"/>
              <a:t>sitting</a:t>
            </a:r>
            <a:r>
              <a:rPr lang="cs-CZ" dirty="0"/>
              <a:t>" – není to ale celodenní péče o dítě, jde o příležitostné krátkodobé pohlídání, jde o zajišťování chodu domácnosti, nákupy, žehlení, úklid, praní, péče o zahradu apod.</a:t>
            </a:r>
          </a:p>
          <a:p>
            <a:endParaRPr lang="cs-CZ" dirty="0"/>
          </a:p>
          <a:p>
            <a:r>
              <a:rPr lang="cs-CZ" b="1" dirty="0"/>
              <a:t>Předškolní výchova</a:t>
            </a:r>
            <a:endParaRPr lang="cs-CZ" dirty="0"/>
          </a:p>
          <a:p>
            <a:pPr lvl="1"/>
            <a:r>
              <a:rPr lang="cs-CZ" dirty="0"/>
              <a:t>Mateřskými školami zřízenými státem, obcí, krajem, svazkem obcí (dle školského zákona)</a:t>
            </a:r>
          </a:p>
          <a:p>
            <a:pPr lvl="1"/>
            <a:r>
              <a:rPr lang="cs-CZ" dirty="0"/>
              <a:t>Mateřskými školami "soukromými", tj. zřízenými církevními právnickými osobami či jinými právnickými osobami, jejichž předmětem činnosti je poskytování vzdělávání nebo školských služeb podle školského zákona</a:t>
            </a:r>
          </a:p>
          <a:p>
            <a:pPr lvl="1"/>
            <a:r>
              <a:rPr lang="cs-CZ" dirty="0"/>
              <a:t>Baby-</a:t>
            </a:r>
            <a:r>
              <a:rPr lang="cs-CZ" dirty="0" err="1"/>
              <a:t>sitting</a:t>
            </a:r>
            <a:endParaRPr lang="cs-CZ" dirty="0"/>
          </a:p>
          <a:p>
            <a:endParaRPr lang="cs-CZ" dirty="0"/>
          </a:p>
          <a:p>
            <a:r>
              <a:rPr lang="cs-CZ" b="1" dirty="0"/>
              <a:t>Děti mladšího školního věku</a:t>
            </a:r>
            <a:endParaRPr lang="cs-CZ" dirty="0"/>
          </a:p>
          <a:p>
            <a:pPr lvl="1"/>
            <a:r>
              <a:rPr lang="cs-CZ" dirty="0"/>
              <a:t>zejména školní družiny a kluby, které rovněž napomáhají zejména rodičům dětí mladšího školního věku skloubit práci a rodinu.</a:t>
            </a:r>
          </a:p>
          <a:p>
            <a:pPr lvl="1"/>
            <a:r>
              <a:rPr lang="cs-CZ" dirty="0"/>
              <a:t>Jiná mimoškolní výchova a vzdělávání, doučování žáků a studentů, výchovně vzdělávací činnost na dětských táborech a jiných zotavovacích akcích, zejména vedení těchto akcí, zajišťování výchovných, relaxačních a vzdělávacích programů pro účastníky těchto akcí, dohled nad dětmi a podobně.</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0785521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1259632" y="2492896"/>
            <a:ext cx="6637468" cy="1362075"/>
          </a:xfrm>
        </p:spPr>
        <p:txBody>
          <a:bodyPr/>
          <a:lstStyle/>
          <a:p>
            <a:r>
              <a:rPr lang="cs-CZ" dirty="0" smtClean="0"/>
              <a:t>Populační politika</a:t>
            </a:r>
            <a:endParaRPr lang="cs-CZ" dirty="0"/>
          </a:p>
        </p:txBody>
      </p:sp>
      <p:sp>
        <p:nvSpPr>
          <p:cNvPr id="5" name="Zástupný symbol pro text 4"/>
          <p:cNvSpPr>
            <a:spLocks noGrp="1"/>
          </p:cNvSpPr>
          <p:nvPr>
            <p:ph type="body" idx="1"/>
          </p:nvPr>
        </p:nvSpPr>
        <p:spPr>
          <a:xfrm>
            <a:off x="1259632" y="3861048"/>
            <a:ext cx="6637467" cy="1898104"/>
          </a:xfrm>
        </p:spPr>
        <p:txBody>
          <a:bodyPr>
            <a:normAutofit fontScale="92500" lnSpcReduction="20000"/>
          </a:bodyPr>
          <a:lstStyle/>
          <a:p>
            <a:endParaRPr lang="cs-CZ" dirty="0" smtClean="0"/>
          </a:p>
          <a:p>
            <a:r>
              <a:rPr lang="cs-CZ" dirty="0" smtClean="0"/>
              <a:t>Jsou </a:t>
            </a:r>
            <a:r>
              <a:rPr lang="cs-CZ" dirty="0"/>
              <a:t>to opatření, kterými státy ovlivňují strukturu populace a její velikost. </a:t>
            </a:r>
          </a:p>
          <a:p>
            <a:r>
              <a:rPr lang="cs-CZ" dirty="0"/>
              <a:t> </a:t>
            </a:r>
          </a:p>
          <a:p>
            <a:r>
              <a:rPr lang="cs-CZ" dirty="0"/>
              <a:t>V užším pojetí se za populační politiku považuje jen natalitní politika čili usměrňování chování lidí, které souvisí s plozením dětí. </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771945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normAutofit fontScale="90000"/>
          </a:bodyPr>
          <a:lstStyle/>
          <a:p>
            <a:r>
              <a:rPr lang="cs-CZ" dirty="0" err="1" smtClean="0"/>
              <a:t>Pronatalitní</a:t>
            </a:r>
            <a:r>
              <a:rPr lang="cs-CZ" dirty="0" smtClean="0"/>
              <a:t> x </a:t>
            </a:r>
            <a:r>
              <a:rPr lang="cs-CZ" dirty="0" err="1" smtClean="0"/>
              <a:t>Protinatalitní</a:t>
            </a:r>
            <a:r>
              <a:rPr lang="cs-CZ" dirty="0" smtClean="0"/>
              <a:t> opatření</a:t>
            </a:r>
            <a:endParaRPr lang="cs-CZ" dirty="0"/>
          </a:p>
        </p:txBody>
      </p:sp>
      <p:sp>
        <p:nvSpPr>
          <p:cNvPr id="5" name="Zástupný symbol pro obsah 4"/>
          <p:cNvSpPr>
            <a:spLocks noGrp="1"/>
          </p:cNvSpPr>
          <p:nvPr>
            <p:ph sz="quarter" idx="13"/>
          </p:nvPr>
        </p:nvSpPr>
        <p:spPr>
          <a:xfrm>
            <a:off x="1042416" y="2313432"/>
            <a:ext cx="3419856" cy="4067896"/>
          </a:xfrm>
        </p:spPr>
        <p:txBody>
          <a:bodyPr>
            <a:normAutofit fontScale="70000" lnSpcReduction="20000"/>
          </a:bodyPr>
          <a:lstStyle/>
          <a:p>
            <a:pPr marL="68580" indent="0">
              <a:buNone/>
            </a:pPr>
            <a:r>
              <a:rPr lang="cs-CZ" b="1" dirty="0" err="1"/>
              <a:t>Pronatalitními</a:t>
            </a:r>
            <a:r>
              <a:rPr lang="cs-CZ" b="1" dirty="0"/>
              <a:t> opatřeními jsou:</a:t>
            </a:r>
            <a:endParaRPr lang="cs-CZ" dirty="0"/>
          </a:p>
          <a:p>
            <a:pPr lvl="0"/>
            <a:r>
              <a:rPr lang="cs-CZ" dirty="0"/>
              <a:t>finanční dávky poskytované matkám v době od těhotenství až do určitého věku dítěte, finanční dávky a půjčky poskytované rodinám s dětmi, bytová politika zvýhodňující rodiny a osoby pečující o děti, slevy na daních, podpora zařízení pro děti (jesle, MŠ), výhodné pracovní podmínky pro osoby pečující o děti, omezování interrupcí (umělého přerušení těhotenství, potratů) aj. </a:t>
            </a:r>
          </a:p>
        </p:txBody>
      </p:sp>
      <p:sp>
        <p:nvSpPr>
          <p:cNvPr id="6" name="Zástupný symbol pro obsah 5"/>
          <p:cNvSpPr>
            <a:spLocks noGrp="1"/>
          </p:cNvSpPr>
          <p:nvPr>
            <p:ph sz="quarter" idx="14"/>
          </p:nvPr>
        </p:nvSpPr>
        <p:spPr/>
        <p:txBody>
          <a:bodyPr>
            <a:normAutofit fontScale="85000" lnSpcReduction="10000"/>
          </a:bodyPr>
          <a:lstStyle/>
          <a:p>
            <a:pPr marL="68580" indent="0">
              <a:buNone/>
            </a:pPr>
            <a:r>
              <a:rPr lang="cs-CZ" b="1" dirty="0" err="1"/>
              <a:t>Protinatalitní</a:t>
            </a:r>
            <a:r>
              <a:rPr lang="cs-CZ" b="1" dirty="0"/>
              <a:t> opatření spočívají v:</a:t>
            </a:r>
            <a:endParaRPr lang="cs-CZ" dirty="0"/>
          </a:p>
          <a:p>
            <a:pPr lvl="0"/>
            <a:r>
              <a:rPr lang="cs-CZ" dirty="0"/>
              <a:t>odstraňování bariér při interrupcích, v omezování dávek spojených s mateřstvím a výchovou dětí, zvyšováním věkové hranice možného sňatku, ztěžováním opakovaných sňatků aj. </a:t>
            </a:r>
          </a:p>
          <a:p>
            <a:endParaRPr lang="cs-CZ" dirty="0"/>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6021288"/>
            <a:ext cx="2967939" cy="648000"/>
          </a:xfrm>
          <a:prstGeom prst="rect">
            <a:avLst/>
          </a:prstGeom>
        </p:spPr>
      </p:pic>
    </p:spTree>
    <p:extLst>
      <p:ext uri="{BB962C8B-B14F-4D97-AF65-F5344CB8AC3E}">
        <p14:creationId xmlns:p14="http://schemas.microsoft.com/office/powerpoint/2010/main" val="42429355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p:txBody>
          <a:bodyPr/>
          <a:lstStyle/>
          <a:p>
            <a:r>
              <a:rPr lang="cs-CZ" dirty="0" smtClean="0"/>
              <a:t>Porodnost, plodivost</a:t>
            </a:r>
            <a:endParaRPr lang="cs-CZ" dirty="0"/>
          </a:p>
        </p:txBody>
      </p:sp>
      <p:sp>
        <p:nvSpPr>
          <p:cNvPr id="6" name="Zástupný symbol pro obsah 5"/>
          <p:cNvSpPr>
            <a:spLocks noGrp="1"/>
          </p:cNvSpPr>
          <p:nvPr>
            <p:ph idx="1"/>
          </p:nvPr>
        </p:nvSpPr>
        <p:spPr/>
        <p:txBody>
          <a:bodyPr>
            <a:normAutofit fontScale="62500" lnSpcReduction="20000"/>
          </a:bodyPr>
          <a:lstStyle/>
          <a:p>
            <a:r>
              <a:rPr lang="cs-CZ" b="1" dirty="0"/>
              <a:t>Porodnost</a:t>
            </a:r>
            <a:r>
              <a:rPr lang="cs-CZ" dirty="0"/>
              <a:t> je jedním z klíčových demografických procesů, spolu s úmrtností představuje základní </a:t>
            </a:r>
            <a:r>
              <a:rPr lang="cs-CZ" dirty="0" smtClean="0"/>
              <a:t>složku demografické reprodukce </a:t>
            </a:r>
            <a:r>
              <a:rPr lang="cs-CZ" dirty="0"/>
              <a:t>populací.</a:t>
            </a:r>
          </a:p>
          <a:p>
            <a:pPr marL="68580" indent="0">
              <a:buNone/>
            </a:pPr>
            <a:endParaRPr lang="cs-CZ" dirty="0"/>
          </a:p>
          <a:p>
            <a:r>
              <a:rPr lang="cs-CZ" dirty="0"/>
              <a:t>Úroveň porodnosti závisí na </a:t>
            </a:r>
            <a:r>
              <a:rPr lang="cs-CZ" b="1" dirty="0"/>
              <a:t>plodivosti. Plodivost</a:t>
            </a:r>
            <a:r>
              <a:rPr lang="cs-CZ" dirty="0"/>
              <a:t> je schopnost muže a ženy rodit děti. Jejím výsledným efektem, který se vyjadřuje počtem narozených dětí, je </a:t>
            </a:r>
            <a:r>
              <a:rPr lang="cs-CZ" b="1" dirty="0"/>
              <a:t>plodnost</a:t>
            </a:r>
            <a:r>
              <a:rPr lang="cs-CZ" dirty="0"/>
              <a:t> neboli fertilita. Úroveň porodnosti je také ovlivněna vnějšími "nebiologickými" faktory jako např. populační politika státu, bytová situace partnerů, uplatnění na trhu práce, hodnotový systém partnerů, náboženské vyznání apod.</a:t>
            </a:r>
          </a:p>
          <a:p>
            <a:endParaRPr lang="cs-CZ" dirty="0" smtClean="0"/>
          </a:p>
          <a:p>
            <a:r>
              <a:rPr lang="cs-CZ" dirty="0" smtClean="0"/>
              <a:t>Při </a:t>
            </a:r>
            <a:r>
              <a:rPr lang="cs-CZ" dirty="0"/>
              <a:t>analýze procesu porodnosti se vychází ze statistiky počtu narozených dětí (nestuduje se událost porodu). Porody  se totiž dělí na základě počtu narozených dětí na jednočetné a vícečetné.</a:t>
            </a:r>
          </a:p>
          <a:p>
            <a:endParaRPr lang="cs-CZ" dirty="0"/>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917704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ástupný symbol pro obsah 5"/>
          <p:cNvSpPr>
            <a:spLocks noGrp="1"/>
          </p:cNvSpPr>
          <p:nvPr>
            <p:ph idx="1"/>
          </p:nvPr>
        </p:nvSpPr>
        <p:spPr>
          <a:xfrm>
            <a:off x="1043492" y="1412776"/>
            <a:ext cx="6777317" cy="4419853"/>
          </a:xfrm>
        </p:spPr>
        <p:txBody>
          <a:bodyPr>
            <a:normAutofit fontScale="85000" lnSpcReduction="20000"/>
          </a:bodyPr>
          <a:lstStyle/>
          <a:p>
            <a:r>
              <a:rPr lang="cs-CZ" dirty="0"/>
              <a:t>Statistika porodnosti je založena na </a:t>
            </a:r>
            <a:r>
              <a:rPr lang="cs-CZ" dirty="0" smtClean="0"/>
              <a:t> </a:t>
            </a:r>
            <a:r>
              <a:rPr lang="cs-CZ" b="1" u="sng" dirty="0" smtClean="0"/>
              <a:t>Hlášení o narození</a:t>
            </a:r>
            <a:r>
              <a:rPr lang="cs-CZ" b="1" dirty="0" smtClean="0"/>
              <a:t>,</a:t>
            </a:r>
            <a:r>
              <a:rPr lang="cs-CZ" dirty="0" smtClean="0"/>
              <a:t> </a:t>
            </a:r>
            <a:r>
              <a:rPr lang="cs-CZ" dirty="0"/>
              <a:t>které obsahuje údaje o  narozeném dítěti, rodičích a údaje vztahující se k porodu. Údaje pro toto hlášení jsou na matrice sbírány na základě podkladů zdravotnických zařízení, matrika dále předává hlášení </a:t>
            </a:r>
            <a:r>
              <a:rPr lang="cs-CZ" dirty="0" smtClean="0"/>
              <a:t>Českému statistickému úřadu pro </a:t>
            </a:r>
            <a:r>
              <a:rPr lang="cs-CZ" dirty="0"/>
              <a:t>další zpracování.</a:t>
            </a:r>
          </a:p>
          <a:p>
            <a:pPr marL="68580" indent="0">
              <a:buNone/>
            </a:pPr>
            <a:endParaRPr lang="cs-CZ" dirty="0"/>
          </a:p>
          <a:p>
            <a:r>
              <a:rPr lang="cs-CZ" dirty="0"/>
              <a:t>Narozené děti se rozlišují podle několika faktorů:</a:t>
            </a:r>
          </a:p>
          <a:p>
            <a:pPr lvl="1"/>
            <a:r>
              <a:rPr lang="cs-CZ" dirty="0"/>
              <a:t>dle </a:t>
            </a:r>
            <a:r>
              <a:rPr lang="cs-CZ" b="1" dirty="0"/>
              <a:t>rodinného stavu matky</a:t>
            </a:r>
            <a:r>
              <a:rPr lang="cs-CZ" dirty="0"/>
              <a:t> v době porodu - manželské a nemanželské</a:t>
            </a:r>
          </a:p>
          <a:p>
            <a:pPr lvl="1"/>
            <a:r>
              <a:rPr lang="cs-CZ" dirty="0"/>
              <a:t>dle </a:t>
            </a:r>
            <a:r>
              <a:rPr lang="cs-CZ" b="1" dirty="0"/>
              <a:t>projevu</a:t>
            </a:r>
            <a:r>
              <a:rPr lang="cs-CZ" dirty="0"/>
              <a:t>, resp. neexistence známek života - živě a mrtvě narozené</a:t>
            </a:r>
          </a:p>
          <a:p>
            <a:pPr lvl="1"/>
            <a:r>
              <a:rPr lang="cs-CZ" dirty="0"/>
              <a:t>dle </a:t>
            </a:r>
            <a:r>
              <a:rPr lang="cs-CZ" b="1" dirty="0"/>
              <a:t>věku matky</a:t>
            </a:r>
            <a:r>
              <a:rPr lang="cs-CZ" dirty="0"/>
              <a:t> při porodu</a:t>
            </a:r>
          </a:p>
          <a:p>
            <a:pPr lvl="1"/>
            <a:r>
              <a:rPr lang="cs-CZ" dirty="0"/>
              <a:t>dle </a:t>
            </a:r>
            <a:r>
              <a:rPr lang="cs-CZ" b="1" dirty="0"/>
              <a:t>pořadí</a:t>
            </a:r>
            <a:r>
              <a:rPr lang="cs-CZ" dirty="0"/>
              <a:t> - tzn. kolikáté dítě matky to je, biologické a v manželství</a:t>
            </a:r>
          </a:p>
          <a:p>
            <a:endParaRPr lang="cs-CZ" dirty="0"/>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7750831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043608" y="1484784"/>
            <a:ext cx="6777317" cy="3508977"/>
          </a:xfrm>
        </p:spPr>
        <p:txBody>
          <a:bodyPr>
            <a:normAutofit fontScale="85000" lnSpcReduction="10000"/>
          </a:bodyPr>
          <a:lstStyle/>
          <a:p>
            <a:r>
              <a:rPr lang="cs-CZ" dirty="0"/>
              <a:t>Při studiu porodů v manželství se zjišťují porodní intervaly, tj. doba mezi předchozím porodem a narozením dítěte určitého pořadí (tzv. </a:t>
            </a:r>
            <a:r>
              <a:rPr lang="cs-CZ" dirty="0" err="1"/>
              <a:t>meziporodní</a:t>
            </a:r>
            <a:r>
              <a:rPr lang="cs-CZ" dirty="0"/>
              <a:t> interval). Plodivost ženy se vztahuje k tzv. </a:t>
            </a:r>
            <a:r>
              <a:rPr lang="cs-CZ" b="1" dirty="0"/>
              <a:t>reprodukčnímu období,</a:t>
            </a:r>
            <a:r>
              <a:rPr lang="cs-CZ" dirty="0"/>
              <a:t> které je vymezeno věkovým rozpětím 15 - 49 let. </a:t>
            </a:r>
            <a:r>
              <a:rPr lang="cs-CZ" i="1" dirty="0"/>
              <a:t>Demografická statistika se zajímá i o tzv. diferenční plodnost, tj. plodnost různých sociálních skupin, subpopulací, městského a venkovského obyvatelstva apod. Úroveň plodnosti se dále zkoumá ve vztahu s ekonomickou situací žen či s jejich úrovní vzdělání.</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882300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Potratovost</a:t>
            </a:r>
            <a:endParaRPr lang="cs-CZ" dirty="0"/>
          </a:p>
        </p:txBody>
      </p:sp>
      <p:sp>
        <p:nvSpPr>
          <p:cNvPr id="3" name="Zástupný symbol pro obsah 2"/>
          <p:cNvSpPr>
            <a:spLocks noGrp="1"/>
          </p:cNvSpPr>
          <p:nvPr>
            <p:ph idx="1"/>
          </p:nvPr>
        </p:nvSpPr>
        <p:spPr/>
        <p:txBody>
          <a:bodyPr>
            <a:normAutofit fontScale="92500" lnSpcReduction="20000"/>
          </a:bodyPr>
          <a:lstStyle/>
          <a:p>
            <a:pPr marL="68580" indent="0">
              <a:buNone/>
            </a:pPr>
            <a:r>
              <a:rPr lang="cs-CZ" b="1" dirty="0"/>
              <a:t>Potratovost</a:t>
            </a:r>
            <a:r>
              <a:rPr lang="cs-CZ" dirty="0"/>
              <a:t> je demografický proces, který se váže k oběma základním procesům lidské reprodukce - k porodnosti i k úmrtnosti.</a:t>
            </a:r>
          </a:p>
          <a:p>
            <a:pPr marL="68580" indent="0">
              <a:buNone/>
            </a:pPr>
            <a:r>
              <a:rPr lang="cs-CZ" dirty="0"/>
              <a:t/>
            </a:r>
            <a:br>
              <a:rPr lang="cs-CZ" dirty="0"/>
            </a:br>
            <a:r>
              <a:rPr lang="cs-CZ" b="1" dirty="0"/>
              <a:t>Hlavní faktory</a:t>
            </a:r>
            <a:r>
              <a:rPr lang="cs-CZ" dirty="0"/>
              <a:t> ovlivňující úroveň potratovosti: </a:t>
            </a:r>
          </a:p>
          <a:p>
            <a:pPr lvl="1"/>
            <a:r>
              <a:rPr lang="cs-CZ" dirty="0"/>
              <a:t>legislativní ustanovení </a:t>
            </a:r>
          </a:p>
          <a:p>
            <a:pPr lvl="1"/>
            <a:r>
              <a:rPr lang="cs-CZ" dirty="0"/>
              <a:t>antikoncepce (</a:t>
            </a:r>
            <a:r>
              <a:rPr lang="cs-CZ" i="1" dirty="0"/>
              <a:t>dostupnost, rozšíření, metody</a:t>
            </a:r>
            <a:r>
              <a:rPr lang="cs-CZ" dirty="0"/>
              <a:t>) </a:t>
            </a:r>
          </a:p>
          <a:p>
            <a:pPr lvl="1"/>
            <a:r>
              <a:rPr lang="cs-CZ" dirty="0"/>
              <a:t>společenské klima </a:t>
            </a:r>
          </a:p>
          <a:p>
            <a:pPr lvl="1"/>
            <a:r>
              <a:rPr lang="cs-CZ" dirty="0"/>
              <a:t>individuální vlivy (</a:t>
            </a:r>
            <a:r>
              <a:rPr lang="cs-CZ" i="1" dirty="0"/>
              <a:t>náboženské přesvědčení, úroveň vzdělání, ekonomická situace</a:t>
            </a:r>
            <a:r>
              <a:rPr lang="cs-CZ" dirty="0"/>
              <a:t>) </a:t>
            </a:r>
          </a:p>
          <a:p>
            <a:pPr lvl="1"/>
            <a:r>
              <a:rPr lang="cs-CZ" dirty="0"/>
              <a:t>reprodukční zdraví populace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716680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normAutofit/>
          </a:bodyPr>
          <a:lstStyle/>
          <a:p>
            <a:r>
              <a:rPr lang="cs-CZ" dirty="0"/>
              <a:t>Grafy, přehledy k populační politice </a:t>
            </a:r>
            <a:endParaRPr lang="cs-CZ" dirty="0"/>
          </a:p>
        </p:txBody>
      </p:sp>
      <p:sp>
        <p:nvSpPr>
          <p:cNvPr id="5" name="Zástupný symbol pro text 4"/>
          <p:cNvSpPr>
            <a:spLocks noGrp="1"/>
          </p:cNvSpPr>
          <p:nvPr>
            <p:ph type="body" idx="1"/>
          </p:nvPr>
        </p:nvSpPr>
        <p:spPr/>
        <p:txBody>
          <a:bodyPr/>
          <a:lstStyle/>
          <a:p>
            <a:endParaRPr lang="cs-CZ" dirty="0" smtClean="0"/>
          </a:p>
          <a:p>
            <a:r>
              <a:rPr lang="cs-CZ" dirty="0" smtClean="0"/>
              <a:t>(</a:t>
            </a:r>
            <a:r>
              <a:rPr lang="cs-CZ" dirty="0"/>
              <a:t>Čerpáno z: </a:t>
            </a:r>
            <a:r>
              <a:rPr lang="cs-CZ" u="sng" dirty="0">
                <a:hlinkClick r:id="rId2"/>
              </a:rPr>
              <a:t>http://czso.cz/csu/redakce.nsf/i/grafy_populacniho_vyvoje_1950_2009</a:t>
            </a:r>
            <a:r>
              <a:rPr lang="cs-CZ" dirty="0"/>
              <a:t> dne 6.2.2011</a:t>
            </a:r>
            <a:r>
              <a:rPr lang="cs-CZ" dirty="0" smtClean="0"/>
              <a:t>)</a:t>
            </a:r>
            <a:endParaRPr lang="cs-CZ" dirty="0"/>
          </a:p>
        </p:txBody>
      </p:sp>
      <p:pic>
        <p:nvPicPr>
          <p:cNvPr id="6" name="Obráze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2481787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b="1" dirty="0"/>
              <a:t>Úhrnná plodnost v letech </a:t>
            </a:r>
            <a:r>
              <a:rPr lang="cs-CZ" b="1" dirty="0" smtClean="0"/>
              <a:t>1950-2009</a:t>
            </a:r>
            <a:endParaRPr lang="cs-CZ"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136" y="2084466"/>
            <a:ext cx="5784168" cy="4008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514473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a:t>Podíl obyvatel ve věkové skupině 0-14 a 65 a více let v letech </a:t>
            </a:r>
            <a:r>
              <a:rPr lang="cs-CZ" sz="2800" dirty="0" smtClean="0"/>
              <a:t>1950-2009</a:t>
            </a:r>
            <a:endParaRPr lang="cs-CZ" sz="28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2279966"/>
            <a:ext cx="6192688" cy="4172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Obrázek 5" descr="http://www.jedensvetnaskolach.cz/graphics/logos/OPVK_logolink.png"/>
          <p:cNvPicPr/>
          <p:nvPr/>
        </p:nvPicPr>
        <p:blipFill>
          <a:blip r:embed="rId3">
            <a:extLst>
              <a:ext uri="{28A0092B-C50C-407E-A947-70E740481C1C}">
                <a14:useLocalDpi xmlns:a14="http://schemas.microsoft.com/office/drawing/2010/main" val="0"/>
              </a:ext>
            </a:extLst>
          </a:blip>
          <a:srcRect/>
          <a:stretch>
            <a:fillRect/>
          </a:stretch>
        </p:blipFill>
        <p:spPr bwMode="auto">
          <a:xfrm>
            <a:off x="7740352" y="2186419"/>
            <a:ext cx="809625" cy="2524125"/>
          </a:xfrm>
          <a:prstGeom prst="rect">
            <a:avLst/>
          </a:prstGeom>
          <a:noFill/>
          <a:ln>
            <a:noFill/>
          </a:ln>
        </p:spPr>
      </p:pic>
    </p:spTree>
    <p:extLst>
      <p:ext uri="{BB962C8B-B14F-4D97-AF65-F5344CB8AC3E}">
        <p14:creationId xmlns:p14="http://schemas.microsoft.com/office/powerpoint/2010/main" val="17110616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Průměrný věk žen při narození 1. dítěte v letech </a:t>
            </a:r>
            <a:r>
              <a:rPr lang="cs-CZ" dirty="0" smtClean="0"/>
              <a:t>1950-2009</a:t>
            </a:r>
            <a:endParaRPr lang="cs-CZ"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91680" y="2204864"/>
            <a:ext cx="6030211" cy="4153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Obrázek 5" descr="http://www.jedensvetnaskolach.cz/graphics/logos/OPVK_logolink.png"/>
          <p:cNvPicPr/>
          <p:nvPr/>
        </p:nvPicPr>
        <p:blipFill>
          <a:blip r:embed="rId3">
            <a:extLst>
              <a:ext uri="{28A0092B-C50C-407E-A947-70E740481C1C}">
                <a14:useLocalDpi xmlns:a14="http://schemas.microsoft.com/office/drawing/2010/main" val="0"/>
              </a:ext>
            </a:extLst>
          </a:blip>
          <a:srcRect/>
          <a:stretch>
            <a:fillRect/>
          </a:stretch>
        </p:blipFill>
        <p:spPr bwMode="auto">
          <a:xfrm>
            <a:off x="7740352" y="2060848"/>
            <a:ext cx="809625" cy="2524125"/>
          </a:xfrm>
          <a:prstGeom prst="rect">
            <a:avLst/>
          </a:prstGeom>
          <a:noFill/>
          <a:ln>
            <a:noFill/>
          </a:ln>
        </p:spPr>
      </p:pic>
    </p:spTree>
    <p:extLst>
      <p:ext uri="{BB962C8B-B14F-4D97-AF65-F5344CB8AC3E}">
        <p14:creationId xmlns:p14="http://schemas.microsoft.com/office/powerpoint/2010/main" val="3658911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Průměrný věk žen při narození dítěte letech </a:t>
            </a:r>
            <a:r>
              <a:rPr lang="cs-CZ" dirty="0" smtClean="0"/>
              <a:t>1950-2009</a:t>
            </a:r>
            <a:endParaRPr lang="cs-CZ"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648" y="2204864"/>
            <a:ext cx="6559337"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Obrázek 4" descr="http://www.jedensvetnaskolach.cz/graphics/logos/OPVK_logolink.png"/>
          <p:cNvPicPr/>
          <p:nvPr/>
        </p:nvPicPr>
        <p:blipFill>
          <a:blip r:embed="rId3">
            <a:extLst>
              <a:ext uri="{28A0092B-C50C-407E-A947-70E740481C1C}">
                <a14:useLocalDpi xmlns:a14="http://schemas.microsoft.com/office/drawing/2010/main" val="0"/>
              </a:ext>
            </a:extLst>
          </a:blip>
          <a:srcRect/>
          <a:stretch>
            <a:fillRect/>
          </a:stretch>
        </p:blipFill>
        <p:spPr bwMode="auto">
          <a:xfrm>
            <a:off x="467544" y="2708920"/>
            <a:ext cx="809625" cy="2524125"/>
          </a:xfrm>
          <a:prstGeom prst="rect">
            <a:avLst/>
          </a:prstGeom>
          <a:noFill/>
          <a:ln>
            <a:noFill/>
          </a:ln>
        </p:spPr>
      </p:pic>
    </p:spTree>
    <p:extLst>
      <p:ext uri="{BB962C8B-B14F-4D97-AF65-F5344CB8AC3E}">
        <p14:creationId xmlns:p14="http://schemas.microsoft.com/office/powerpoint/2010/main" val="36079476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Struktura přírůstku obyvatel v letech </a:t>
            </a:r>
            <a:r>
              <a:rPr lang="cs-CZ" dirty="0" smtClean="0"/>
              <a:t>1950-2009</a:t>
            </a:r>
            <a:endParaRPr lang="cs-CZ"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91680" y="2204864"/>
            <a:ext cx="5352036" cy="402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Obrázek 4" descr="http://www.jedensvetnaskolach.cz/graphics/logos/OPVK_logolink.png"/>
          <p:cNvPicPr/>
          <p:nvPr/>
        </p:nvPicPr>
        <p:blipFill>
          <a:blip r:embed="rId3">
            <a:extLst>
              <a:ext uri="{28A0092B-C50C-407E-A947-70E740481C1C}">
                <a14:useLocalDpi xmlns:a14="http://schemas.microsoft.com/office/drawing/2010/main" val="0"/>
              </a:ext>
            </a:extLst>
          </a:blip>
          <a:srcRect/>
          <a:stretch>
            <a:fillRect/>
          </a:stretch>
        </p:blipFill>
        <p:spPr bwMode="auto">
          <a:xfrm>
            <a:off x="7812360" y="2172565"/>
            <a:ext cx="809625" cy="2524125"/>
          </a:xfrm>
          <a:prstGeom prst="rect">
            <a:avLst/>
          </a:prstGeom>
          <a:noFill/>
          <a:ln>
            <a:noFill/>
          </a:ln>
        </p:spPr>
      </p:pic>
    </p:spTree>
    <p:extLst>
      <p:ext uri="{BB962C8B-B14F-4D97-AF65-F5344CB8AC3E}">
        <p14:creationId xmlns:p14="http://schemas.microsoft.com/office/powerpoint/2010/main" val="19650510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Narození a zemřelí v letech </a:t>
            </a:r>
            <a:r>
              <a:rPr lang="cs-CZ" dirty="0" smtClean="0"/>
              <a:t>1950-2009</a:t>
            </a:r>
            <a:endParaRPr lang="cs-CZ"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91680" y="2204864"/>
            <a:ext cx="5720465" cy="3950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Obrázek 4" descr="http://www.jedensvetnaskolach.cz/graphics/logos/OPVK_logolink.png"/>
          <p:cNvPicPr/>
          <p:nvPr/>
        </p:nvPicPr>
        <p:blipFill>
          <a:blip r:embed="rId3">
            <a:extLst>
              <a:ext uri="{28A0092B-C50C-407E-A947-70E740481C1C}">
                <a14:useLocalDpi xmlns:a14="http://schemas.microsoft.com/office/drawing/2010/main" val="0"/>
              </a:ext>
            </a:extLst>
          </a:blip>
          <a:srcRect/>
          <a:stretch>
            <a:fillRect/>
          </a:stretch>
        </p:blipFill>
        <p:spPr bwMode="auto">
          <a:xfrm>
            <a:off x="7668344" y="2348880"/>
            <a:ext cx="809625" cy="2524125"/>
          </a:xfrm>
          <a:prstGeom prst="rect">
            <a:avLst/>
          </a:prstGeom>
          <a:noFill/>
          <a:ln>
            <a:noFill/>
          </a:ln>
        </p:spPr>
      </p:pic>
    </p:spTree>
    <p:extLst>
      <p:ext uri="{BB962C8B-B14F-4D97-AF65-F5344CB8AC3E}">
        <p14:creationId xmlns:p14="http://schemas.microsoft.com/office/powerpoint/2010/main" val="26416198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Podíl dětí narozených mimo manželství v letech </a:t>
            </a:r>
            <a:r>
              <a:rPr lang="cs-CZ" dirty="0" smtClean="0"/>
              <a:t>1950-2009</a:t>
            </a:r>
            <a:endParaRPr lang="cs-CZ"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64839" y="2397335"/>
            <a:ext cx="4733334" cy="336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45920961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Kojenecká úmrtnost v letech </a:t>
            </a:r>
            <a:r>
              <a:rPr lang="cs-CZ" dirty="0" smtClean="0"/>
              <a:t>1950-2009</a:t>
            </a:r>
            <a:endParaRPr lang="cs-CZ"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28317" y="2324100"/>
            <a:ext cx="4806379" cy="350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612247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Umělá přerušení těhotenství v letech </a:t>
            </a:r>
            <a:r>
              <a:rPr lang="cs-CZ" dirty="0" smtClean="0"/>
              <a:t>1958-2009</a:t>
            </a:r>
            <a:endParaRPr lang="cs-CZ"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3887" y="2387811"/>
            <a:ext cx="4895238" cy="3380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9461421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Sňatky a rozvody </a:t>
            </a:r>
            <a:r>
              <a:rPr lang="cs-CZ" dirty="0" smtClean="0"/>
              <a:t>1950-2009</a:t>
            </a:r>
            <a:endParaRPr lang="cs-CZ"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33703" y="2324100"/>
            <a:ext cx="4595606" cy="350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15028932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Sňatečnost svobodných žen v letech </a:t>
            </a:r>
            <a:r>
              <a:rPr lang="cs-CZ" dirty="0" smtClean="0"/>
              <a:t>1961-2009</a:t>
            </a:r>
            <a:endParaRPr lang="cs-CZ" dirty="0"/>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26744" y="2402097"/>
            <a:ext cx="4809524" cy="3352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1834359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Úhrnná rozvodovost v letech </a:t>
            </a:r>
            <a:r>
              <a:rPr lang="cs-CZ" dirty="0" smtClean="0"/>
              <a:t>1950-2009</a:t>
            </a:r>
            <a:endParaRPr lang="cs-CZ" dirty="0"/>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48460" y="2324100"/>
            <a:ext cx="4766093" cy="350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16598192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Sociálně-právní ochrana dětí</a:t>
            </a:r>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80054467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043492" y="1628800"/>
            <a:ext cx="6777317" cy="4203829"/>
          </a:xfrm>
        </p:spPr>
        <p:txBody>
          <a:bodyPr>
            <a:normAutofit fontScale="92500" lnSpcReduction="20000"/>
          </a:bodyPr>
          <a:lstStyle/>
          <a:p>
            <a:r>
              <a:rPr lang="cs-CZ" dirty="0"/>
              <a:t>Sociálně-právní ochrana dětí je ucelený systém fungující v českém právu zcela samostatně. </a:t>
            </a:r>
            <a:r>
              <a:rPr lang="cs-CZ" dirty="0" smtClean="0"/>
              <a:t> „</a:t>
            </a:r>
            <a:r>
              <a:rPr lang="cs-CZ" dirty="0"/>
              <a:t>Jejím účelem je poskytnout zvýšenou ochranu státu nezletilým dětem, tedy těm občanům, kteří se nemohou sami bránit v případě působení negativních vlivů na jejich osobu a vývoj.“ (Tomeš, 2009)</a:t>
            </a:r>
          </a:p>
          <a:p>
            <a:endParaRPr lang="cs-CZ" dirty="0"/>
          </a:p>
          <a:p>
            <a:r>
              <a:rPr lang="cs-CZ" dirty="0"/>
              <a:t>Sociálně-právní ochrana dětí je v naší zemi poskytována již řadu let. Do roku 1999 byla součástí systému sociální péče. V současné době sociálně-právní ochranu dětí upravuje zákon č. 359/1999 Sb. v platném znění, o sociálně-právní ochraně dětí.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61025541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title"/>
          </p:nvPr>
        </p:nvSpPr>
        <p:spPr/>
        <p:txBody>
          <a:bodyPr/>
          <a:lstStyle/>
          <a:p>
            <a:r>
              <a:rPr lang="cs-CZ" dirty="0" smtClean="0"/>
              <a:t>Právní normy</a:t>
            </a:r>
            <a:endParaRPr lang="cs-CZ" dirty="0"/>
          </a:p>
        </p:txBody>
      </p:sp>
      <p:sp>
        <p:nvSpPr>
          <p:cNvPr id="8" name="Zástupný symbol pro obsah 7"/>
          <p:cNvSpPr>
            <a:spLocks noGrp="1"/>
          </p:cNvSpPr>
          <p:nvPr>
            <p:ph idx="1"/>
          </p:nvPr>
        </p:nvSpPr>
        <p:spPr/>
        <p:txBody>
          <a:bodyPr>
            <a:normAutofit/>
          </a:bodyPr>
          <a:lstStyle/>
          <a:p>
            <a:r>
              <a:rPr lang="cs-CZ" dirty="0"/>
              <a:t>Povinnost státu poskytovat sociálně-právní ochranu dětem je však dána nejen tímto zákonem, ale dále např.:</a:t>
            </a:r>
          </a:p>
          <a:p>
            <a:pPr lvl="1"/>
            <a:r>
              <a:rPr lang="cs-CZ" dirty="0"/>
              <a:t>Ženevskou deklarací práv dítěte (1924)</a:t>
            </a:r>
          </a:p>
          <a:p>
            <a:pPr lvl="1"/>
            <a:r>
              <a:rPr lang="cs-CZ" dirty="0"/>
              <a:t>Všeobecnou deklarací lidských práv (1948)</a:t>
            </a:r>
          </a:p>
          <a:p>
            <a:pPr lvl="1"/>
            <a:r>
              <a:rPr lang="cs-CZ" dirty="0"/>
              <a:t>Deklarací práv dítěte (1959)</a:t>
            </a:r>
          </a:p>
          <a:p>
            <a:pPr lvl="1"/>
            <a:r>
              <a:rPr lang="cs-CZ" dirty="0"/>
              <a:t>Úmluvou o právech dětí (1989)</a:t>
            </a:r>
          </a:p>
          <a:p>
            <a:pPr lvl="1"/>
            <a:r>
              <a:rPr lang="cs-CZ" dirty="0"/>
              <a:t>Článek 32 Listiny základních práv a svobod</a:t>
            </a:r>
          </a:p>
          <a:p>
            <a:endParaRPr lang="cs-CZ" dirty="0"/>
          </a:p>
        </p:txBody>
      </p:sp>
      <p:pic>
        <p:nvPicPr>
          <p:cNvPr id="9" name="Obráze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33094355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b="1" dirty="0"/>
              <a:t>Základní principy sociálně-právní ochrany dětí</a:t>
            </a:r>
            <a:r>
              <a:rPr lang="cs-CZ" sz="2800" dirty="0"/>
              <a:t> (cit. z Tomeš, 2009, str. 197</a:t>
            </a:r>
            <a:r>
              <a:rPr lang="cs-CZ" sz="2800" dirty="0" smtClean="0"/>
              <a:t>)</a:t>
            </a:r>
            <a:endParaRPr lang="cs-CZ" sz="2800" dirty="0"/>
          </a:p>
        </p:txBody>
      </p:sp>
      <p:sp>
        <p:nvSpPr>
          <p:cNvPr id="3" name="Zástupný symbol pro obsah 2"/>
          <p:cNvSpPr>
            <a:spLocks noGrp="1"/>
          </p:cNvSpPr>
          <p:nvPr>
            <p:ph idx="1"/>
          </p:nvPr>
        </p:nvSpPr>
        <p:spPr/>
        <p:txBody>
          <a:bodyPr>
            <a:normAutofit fontScale="62500" lnSpcReduction="20000"/>
          </a:bodyPr>
          <a:lstStyle/>
          <a:p>
            <a:pPr lvl="0"/>
            <a:r>
              <a:rPr lang="cs-CZ" dirty="0"/>
              <a:t>Stát je odpovědný za ochranu dětí, nenahrazuje však povinnost a odpovědnost rodičů</a:t>
            </a:r>
          </a:p>
          <a:p>
            <a:pPr lvl="0"/>
            <a:r>
              <a:rPr lang="cs-CZ" dirty="0"/>
              <a:t>Obecnou působnost v záležitostech ochrany dítěte mají soudy a orgány určené zákonem</a:t>
            </a:r>
          </a:p>
          <a:p>
            <a:pPr lvl="0"/>
            <a:r>
              <a:rPr lang="cs-CZ" dirty="0"/>
              <a:t>Prioritním se jeví preventivní působení na rodinné vztahy a ochrana dětí před sociálně patologickými jevy</a:t>
            </a:r>
          </a:p>
          <a:p>
            <a:pPr lvl="0"/>
            <a:r>
              <a:rPr lang="cs-CZ" dirty="0"/>
              <a:t>Právní úprava uceleně formuluje pravidla pro kontakt s cizinou a eventuální adopce s cizím prvkem</a:t>
            </a:r>
          </a:p>
          <a:p>
            <a:pPr lvl="0"/>
            <a:r>
              <a:rPr lang="cs-CZ" dirty="0"/>
              <a:t>Sleduje se poskytování ústavní výchovy z hlediska její kvality a ochrany práv dítěte</a:t>
            </a:r>
          </a:p>
          <a:p>
            <a:pPr lvl="0"/>
            <a:r>
              <a:rPr lang="cs-CZ" dirty="0"/>
              <a:t>Vymezují se pravidla pro zprostředkování osvojení a pěstounskou péči</a:t>
            </a:r>
          </a:p>
          <a:p>
            <a:pPr lvl="0"/>
            <a:r>
              <a:rPr lang="cs-CZ" dirty="0"/>
              <a:t>Pro zabezpečení některých činností sociálně-právní ochrany dětí je otevřen prostor pro aktivity fyzických a právnických osob (zejména občanská sdružení, obecně prospěšné společnosti a církevní spolky)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36535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Co je sociálně-právní ochrana dětí?</a:t>
            </a:r>
            <a:endParaRPr lang="cs-CZ" dirty="0"/>
          </a:p>
        </p:txBody>
      </p:sp>
      <p:sp>
        <p:nvSpPr>
          <p:cNvPr id="3" name="Zástupný symbol pro obsah 2"/>
          <p:cNvSpPr>
            <a:spLocks noGrp="1"/>
          </p:cNvSpPr>
          <p:nvPr>
            <p:ph idx="1"/>
          </p:nvPr>
        </p:nvSpPr>
        <p:spPr/>
        <p:txBody>
          <a:bodyPr>
            <a:normAutofit lnSpcReduction="10000"/>
          </a:bodyPr>
          <a:lstStyle/>
          <a:p>
            <a:pPr lvl="0"/>
            <a:r>
              <a:rPr lang="cs-CZ" dirty="0"/>
              <a:t>ochrana práv dětí na jejich příznivý vývoj a řádnou výchovu</a:t>
            </a:r>
          </a:p>
          <a:p>
            <a:pPr lvl="0"/>
            <a:r>
              <a:rPr lang="cs-CZ" dirty="0"/>
              <a:t>ochrana oprávněných zájmů dětí, včetně ochrany jejich majetku</a:t>
            </a:r>
          </a:p>
          <a:p>
            <a:pPr lvl="0"/>
            <a:r>
              <a:rPr lang="cs-CZ" dirty="0"/>
              <a:t>působení směřující k obnovení narušených funkcí </a:t>
            </a:r>
            <a:r>
              <a:rPr lang="cs-CZ" dirty="0" smtClean="0"/>
              <a:t>rodiny</a:t>
            </a:r>
          </a:p>
          <a:p>
            <a:pPr lvl="0"/>
            <a:endParaRPr lang="cs-CZ" dirty="0"/>
          </a:p>
          <a:p>
            <a:r>
              <a:rPr lang="cs-CZ" b="1" u="sng" dirty="0"/>
              <a:t>Předním hlediskem sociálně-právní ochrany dětí je zájem a blaho dítěte</a:t>
            </a:r>
            <a:endParaRPr lang="cs-CZ" b="1" i="1" dirty="0"/>
          </a:p>
          <a:p>
            <a:pPr lvl="0"/>
            <a:endParaRPr lang="cs-CZ" b="1"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01491897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Na které děti se sociálně-právních ochrana zaměřuje?</a:t>
            </a:r>
            <a:endParaRPr lang="cs-CZ" dirty="0"/>
          </a:p>
        </p:txBody>
      </p:sp>
      <p:sp>
        <p:nvSpPr>
          <p:cNvPr id="3" name="Zástupný symbol pro obsah 2"/>
          <p:cNvSpPr>
            <a:spLocks noGrp="1"/>
          </p:cNvSpPr>
          <p:nvPr>
            <p:ph idx="1"/>
          </p:nvPr>
        </p:nvSpPr>
        <p:spPr>
          <a:xfrm>
            <a:off x="1043492" y="2323652"/>
            <a:ext cx="6777317" cy="4201692"/>
          </a:xfrm>
        </p:spPr>
        <p:txBody>
          <a:bodyPr>
            <a:normAutofit fontScale="62500" lnSpcReduction="20000"/>
          </a:bodyPr>
          <a:lstStyle/>
          <a:p>
            <a:pPr lvl="0"/>
            <a:r>
              <a:rPr lang="cs-CZ" dirty="0"/>
              <a:t>Jejichž rodiče: </a:t>
            </a:r>
          </a:p>
          <a:p>
            <a:pPr lvl="1"/>
            <a:r>
              <a:rPr lang="cs-CZ" sz="2400" dirty="0"/>
              <a:t>zemřeli,</a:t>
            </a:r>
          </a:p>
          <a:p>
            <a:pPr lvl="1"/>
            <a:r>
              <a:rPr lang="cs-CZ" sz="2400" dirty="0"/>
              <a:t>neplní povinnosti plynoucí z rodičovské zodpovědnosti</a:t>
            </a:r>
          </a:p>
          <a:p>
            <a:pPr lvl="1"/>
            <a:r>
              <a:rPr lang="cs-CZ" sz="2400" dirty="0"/>
              <a:t>nevykonávají nebo zneužívají práva plynoucí z rodičovské zodpovědnosti</a:t>
            </a:r>
          </a:p>
          <a:p>
            <a:pPr lvl="0"/>
            <a:r>
              <a:rPr lang="cs-CZ" dirty="0"/>
              <a:t>které byly svěřeny do výchovy jiné fyzické osoby než rodiče, pokud tato osoba neplní povinnosti plynoucí ze svěření dítěte do její výchovy;</a:t>
            </a:r>
          </a:p>
          <a:p>
            <a:pPr lvl="0"/>
            <a:r>
              <a:rPr lang="cs-CZ" dirty="0"/>
              <a:t>které vedou zahálčivý nebo nemravný život spočívající zejména v tom, že zanedbávají školní docházku, nepracují, i když nemají dostatečný zdroj obživy, požívají alkohol nebo návykové látky, živí se prostitucí, spáchaly trestný čin nebo, jde-li o děti mladší než patnáct let, spáchaly čin, který by jinak byl trestným činem, opakovaně nebo soustavně páchají přestupky nebo jinak ohrožují občanské soužití; </a:t>
            </a:r>
          </a:p>
          <a:p>
            <a:pPr lvl="0"/>
            <a:r>
              <a:rPr lang="cs-CZ" dirty="0"/>
              <a:t>které se opakovaně dopouští útěků od rodičů nebo jiných fyzických nebo právnických osob odpovědných za výchovu dítěte; </a:t>
            </a:r>
          </a:p>
          <a:p>
            <a:pPr lvl="0"/>
            <a:r>
              <a:rPr lang="cs-CZ" dirty="0"/>
              <a:t>na kterých byl spáchán trestný čin ohrožující život, zdraví, jejich lidskou důstojnost nebo jmění, nebo je podezření ze spáchání takového činu; </a:t>
            </a:r>
          </a:p>
          <a:p>
            <a:endParaRPr lang="cs-CZ" dirty="0"/>
          </a:p>
        </p:txBody>
      </p:sp>
      <p:pic>
        <p:nvPicPr>
          <p:cNvPr id="5" name="Obrázek 4" descr="http://www.jedensvetnaskolach.cz/graphics/logos/OPVK_logolink.png"/>
          <p:cNvPicPr/>
          <p:nvPr/>
        </p:nvPicPr>
        <p:blipFill>
          <a:blip r:embed="rId2">
            <a:extLst>
              <a:ext uri="{28A0092B-C50C-407E-A947-70E740481C1C}">
                <a14:useLocalDpi xmlns:a14="http://schemas.microsoft.com/office/drawing/2010/main" val="0"/>
              </a:ext>
            </a:extLst>
          </a:blip>
          <a:srcRect/>
          <a:stretch>
            <a:fillRect/>
          </a:stretch>
        </p:blipFill>
        <p:spPr bwMode="auto">
          <a:xfrm>
            <a:off x="7812360" y="2131001"/>
            <a:ext cx="809625" cy="2524125"/>
          </a:xfrm>
          <a:prstGeom prst="rect">
            <a:avLst/>
          </a:prstGeom>
          <a:noFill/>
          <a:ln>
            <a:noFill/>
          </a:ln>
        </p:spPr>
      </p:pic>
    </p:spTree>
    <p:extLst>
      <p:ext uri="{BB962C8B-B14F-4D97-AF65-F5344CB8AC3E}">
        <p14:creationId xmlns:p14="http://schemas.microsoft.com/office/powerpoint/2010/main" val="28703500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Kdo zajišťuje výkon sociálně-právní ochrany dětí?</a:t>
            </a:r>
            <a:endParaRPr lang="cs-CZ" dirty="0"/>
          </a:p>
        </p:txBody>
      </p:sp>
      <p:sp>
        <p:nvSpPr>
          <p:cNvPr id="3" name="Zástupný symbol pro obsah 2"/>
          <p:cNvSpPr>
            <a:spLocks noGrp="1"/>
          </p:cNvSpPr>
          <p:nvPr>
            <p:ph idx="1"/>
          </p:nvPr>
        </p:nvSpPr>
        <p:spPr/>
        <p:txBody>
          <a:bodyPr>
            <a:normAutofit fontScale="92500" lnSpcReduction="20000"/>
          </a:bodyPr>
          <a:lstStyle/>
          <a:p>
            <a:pPr lvl="0"/>
            <a:r>
              <a:rPr lang="cs-CZ" dirty="0"/>
              <a:t>krajské úřady a kraje v samostatné působnosti, </a:t>
            </a:r>
          </a:p>
          <a:p>
            <a:pPr lvl="0"/>
            <a:r>
              <a:rPr lang="cs-CZ" dirty="0"/>
              <a:t>obecní úřady obcí s rozšířenou působností, </a:t>
            </a:r>
          </a:p>
          <a:p>
            <a:pPr lvl="0"/>
            <a:r>
              <a:rPr lang="cs-CZ" dirty="0"/>
              <a:t>obecní úřady a obce v samostatné působnosti, </a:t>
            </a:r>
          </a:p>
          <a:p>
            <a:pPr lvl="0"/>
            <a:r>
              <a:rPr lang="cs-CZ" dirty="0"/>
              <a:t>komise pro sociálně-právní ochranu dětí, </a:t>
            </a:r>
          </a:p>
          <a:p>
            <a:pPr lvl="0"/>
            <a:r>
              <a:rPr lang="cs-CZ" dirty="0"/>
              <a:t>Úřad pro mezinárodněprávní ochranu dětí, </a:t>
            </a:r>
          </a:p>
          <a:p>
            <a:pPr lvl="0"/>
            <a:r>
              <a:rPr lang="cs-CZ" dirty="0"/>
              <a:t>ministerstvo práce a sociálních věcí, </a:t>
            </a:r>
          </a:p>
          <a:p>
            <a:pPr lvl="0"/>
            <a:r>
              <a:rPr lang="cs-CZ" dirty="0"/>
              <a:t>další právnické a fyzické osoby, jsou-li výkonem sociálně-právní ochrany pověřeny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7970867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200" dirty="0"/>
              <a:t>Pomoc rodičům a jiným osobám odpovědným za výchovu dítěte</a:t>
            </a:r>
            <a:r>
              <a:rPr lang="cs-CZ" sz="3200" dirty="0" smtClean="0"/>
              <a:t>:</a:t>
            </a:r>
            <a:endParaRPr lang="cs-CZ" sz="3200" dirty="0"/>
          </a:p>
        </p:txBody>
      </p:sp>
      <p:sp>
        <p:nvSpPr>
          <p:cNvPr id="3" name="Zástupný symbol pro obsah 2"/>
          <p:cNvSpPr>
            <a:spLocks noGrp="1"/>
          </p:cNvSpPr>
          <p:nvPr>
            <p:ph idx="1"/>
          </p:nvPr>
        </p:nvSpPr>
        <p:spPr/>
        <p:txBody>
          <a:bodyPr>
            <a:normAutofit lnSpcReduction="10000"/>
          </a:bodyPr>
          <a:lstStyle/>
          <a:p>
            <a:r>
              <a:rPr lang="cs-CZ" dirty="0"/>
              <a:t>Rodič nebo jiná osoba odpovědná za výchovu dítěte může při výkonu svých práv a povinností požádat o pomoc orgán sociálně-právní ochrany, státní orgány, kterým přísluší též ochrana práv a oprávněných zájmů dítěte, popřípadě pověřené osoby. Uvedené orgány a pověřené osoby jsou povinné v rozsahu své působnosti případně v rozsahu svého pověření tuto pomoc poskytnout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1058453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Pomoc dětem</a:t>
            </a:r>
            <a:endParaRPr lang="cs-CZ" dirty="0"/>
          </a:p>
        </p:txBody>
      </p:sp>
      <p:sp>
        <p:nvSpPr>
          <p:cNvPr id="3" name="Zástupný symbol pro obsah 2"/>
          <p:cNvSpPr>
            <a:spLocks noGrp="1"/>
          </p:cNvSpPr>
          <p:nvPr>
            <p:ph idx="1"/>
          </p:nvPr>
        </p:nvSpPr>
        <p:spPr/>
        <p:txBody>
          <a:bodyPr>
            <a:normAutofit fontScale="85000" lnSpcReduction="20000"/>
          </a:bodyPr>
          <a:lstStyle/>
          <a:p>
            <a:r>
              <a:rPr lang="cs-CZ" b="1" dirty="0"/>
              <a:t>Dítě má právo požádat o pomoc i bez vědomí rodičů nebo jiných osob odpovědných za výchovu dítěte. </a:t>
            </a:r>
            <a:r>
              <a:rPr lang="cs-CZ" dirty="0"/>
              <a:t>O pomoc při ochraně svého života a dalších svých práv může dítě požádat následující instituce a orgány: orgány sociálně-právní ochrany a zařízení sociálně-právní ochrany, státní orgány, kterým podle zvláštních právních předpisů přísluší též ochrana práv a oprávněných zájmů dítěte, pověřené osoby, školy, školská zařízení a zdravotnická zařízení. </a:t>
            </a:r>
          </a:p>
          <a:p>
            <a:r>
              <a:rPr lang="cs-CZ" dirty="0"/>
              <a:t>Tyto orgány a instituce, právnické a fyzické osoby a pověřené osoby, jsou povinny poskytnout dítěti odpovídající pomoc.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1544416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normAutofit/>
          </a:bodyPr>
          <a:lstStyle/>
          <a:p>
            <a:r>
              <a:rPr lang="cs-CZ" dirty="0"/>
              <a:t>Projekty Evropského sociálního fondu - </a:t>
            </a:r>
            <a:r>
              <a:rPr lang="cs-CZ" dirty="0" smtClean="0"/>
              <a:t>ESF</a:t>
            </a:r>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2080977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043492" y="1052736"/>
            <a:ext cx="6777317" cy="4779893"/>
          </a:xfrm>
        </p:spPr>
        <p:txBody>
          <a:bodyPr>
            <a:normAutofit fontScale="92500"/>
          </a:bodyPr>
          <a:lstStyle/>
          <a:p>
            <a:pPr lvl="0"/>
            <a:r>
              <a:rPr lang="cs-CZ" dirty="0"/>
              <a:t>ESF prostřednictvím Operačního programu Lidské zdroje a zaměstnanost (OP LZZ) usiluje o rovné příležitosti na trhu práce ve smyslu zlepšení přístupu ke vzdělání a k zaměstnání</a:t>
            </a:r>
          </a:p>
          <a:p>
            <a:pPr lvl="0"/>
            <a:r>
              <a:rPr lang="cs-CZ" dirty="0"/>
              <a:t>Jednotlivé projekty jsou zaměřeny na nejrůznější vzdělávací a rekvalifikační kurzy a na poskytování profesního a sociálně-právního poradenství</a:t>
            </a:r>
          </a:p>
          <a:p>
            <a:pPr lvl="0"/>
            <a:r>
              <a:rPr lang="cs-CZ" dirty="0"/>
              <a:t>OP LZZ se dělí na několik oblastí podpory, ve kterých se realizují projekty zaměřené na určité aktivity a </a:t>
            </a:r>
            <a:r>
              <a:rPr lang="cs-CZ" dirty="0" smtClean="0"/>
              <a:t>osoby</a:t>
            </a:r>
          </a:p>
          <a:p>
            <a:pPr lvl="0"/>
            <a:endParaRPr lang="cs-CZ" dirty="0"/>
          </a:p>
          <a:p>
            <a:r>
              <a:rPr lang="cs-CZ" b="1" dirty="0"/>
              <a:t>Jedná se například o projekty zaměřené na:</a:t>
            </a:r>
            <a:endParaRPr lang="cs-CZ" dirty="0"/>
          </a:p>
          <a:p>
            <a:pPr lvl="0"/>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736842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Podporu žen a rodin s </a:t>
            </a:r>
            <a:r>
              <a:rPr lang="cs-CZ" dirty="0" smtClean="0"/>
              <a:t>dětmi</a:t>
            </a:r>
            <a:endParaRPr lang="cs-CZ" dirty="0"/>
          </a:p>
        </p:txBody>
      </p:sp>
      <p:sp>
        <p:nvSpPr>
          <p:cNvPr id="3" name="Zástupný symbol pro obsah 2"/>
          <p:cNvSpPr>
            <a:spLocks noGrp="1"/>
          </p:cNvSpPr>
          <p:nvPr>
            <p:ph idx="1"/>
          </p:nvPr>
        </p:nvSpPr>
        <p:spPr/>
        <p:txBody>
          <a:bodyPr>
            <a:normAutofit fontScale="62500" lnSpcReduction="20000"/>
          </a:bodyPr>
          <a:lstStyle/>
          <a:p>
            <a:pPr lvl="0"/>
            <a:r>
              <a:rPr lang="cs-CZ" dirty="0"/>
              <a:t>oblast podpory 3.4 – Rovné příležitosti žen a mužů na trhu práce a sladění pracovního a rodinného života</a:t>
            </a:r>
          </a:p>
          <a:p>
            <a:pPr lvl="0"/>
            <a:r>
              <a:rPr lang="cs-CZ" dirty="0"/>
              <a:t>projekty jsou zaměřeny na dlouhodobě nezaměstnané ženy, ženy se základním vzděláním nebo s nízkou úrovní kvalifikace, ženy v předdůchodovém věku, ženy začínající podnikání, rodiče s malými dětmi, osoby pečující o závislé členy rodiny, rodiče vracející se po mateřské/rodičovské dovolené na trh práce</a:t>
            </a:r>
          </a:p>
          <a:p>
            <a:pPr lvl="0"/>
            <a:r>
              <a:rPr lang="cs-CZ" dirty="0"/>
              <a:t>projekty podporují prosazování rovných příležitostí žen a mužů a vytváření podmínek pro sladění pracovního a rodinného života, a to prostřednictvím: </a:t>
            </a:r>
          </a:p>
          <a:p>
            <a:pPr lvl="1"/>
            <a:r>
              <a:rPr lang="cs-CZ" sz="2400" dirty="0"/>
              <a:t>komplexních programů na podporu zaměstnanosti s využitím inovativních metod, zapojením doprovodných opatření a poradenských služeb</a:t>
            </a:r>
          </a:p>
          <a:p>
            <a:pPr lvl="1"/>
            <a:r>
              <a:rPr lang="cs-CZ" sz="2400" dirty="0"/>
              <a:t>poradenství v oblasti kariéry, pracovně-právních vztahů a slaďování pracovního a rodinného života</a:t>
            </a:r>
          </a:p>
          <a:p>
            <a:pPr lvl="1"/>
            <a:r>
              <a:rPr lang="cs-CZ" sz="2400" dirty="0"/>
              <a:t>podpora při zahájení podnikání</a:t>
            </a:r>
          </a:p>
          <a:p>
            <a:pPr lvl="1"/>
            <a:r>
              <a:rPr lang="cs-CZ" sz="2400" dirty="0"/>
              <a:t>rozšiřování územně a finančně dostupných služeb péče o děti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20196211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043608" y="1484784"/>
            <a:ext cx="6777317" cy="3508977"/>
          </a:xfrm>
        </p:spPr>
        <p:txBody>
          <a:bodyPr/>
          <a:lstStyle/>
          <a:p>
            <a:r>
              <a:rPr lang="cs-CZ" dirty="0"/>
              <a:t>Bližší informace o realizovaných projektech naleznete na internetové stránce ESF - </a:t>
            </a:r>
            <a:r>
              <a:rPr lang="cs-CZ" u="sng" dirty="0">
                <a:hlinkClick r:id="rId2" tooltip="Evropský sociální fond ČR - odkaz vede mimo tento web a otevře se v novém okně"/>
              </a:rPr>
              <a:t>www.esfcr.cz</a:t>
            </a:r>
            <a:r>
              <a:rPr lang="cs-CZ" dirty="0"/>
              <a:t>, a to konkrétně na </a:t>
            </a:r>
            <a:r>
              <a:rPr lang="cs-CZ" u="sng" dirty="0">
                <a:hlinkClick r:id="rId3" tooltip="Stránky Evropského sociálního fondu ČR - odkaz vede mimo tento web a otevře se v novém okně"/>
              </a:rPr>
              <a:t>aktuálně realizované projekty</a:t>
            </a:r>
            <a:r>
              <a:rPr lang="cs-CZ" dirty="0"/>
              <a:t> v této oblasti. Můžete v něm nalézt takový, který bude vyhovovat vašim potřebám a budete se jej moci zúčastnit, případně najdete kontakty, které vám mohou ve vaší situaci pomoci.</a:t>
            </a:r>
          </a:p>
          <a:p>
            <a:endParaRPr lang="cs-CZ" dirty="0"/>
          </a:p>
        </p:txBody>
      </p:sp>
      <p:pic>
        <p:nvPicPr>
          <p:cNvPr id="4" name="Obráze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08387132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Použité zdroje k tématu </a:t>
            </a:r>
            <a:r>
              <a:rPr lang="cs-CZ" dirty="0" smtClean="0"/>
              <a:t>rodinná politika</a:t>
            </a:r>
            <a:endParaRPr lang="cs-CZ" dirty="0"/>
          </a:p>
        </p:txBody>
      </p:sp>
      <p:sp>
        <p:nvSpPr>
          <p:cNvPr id="3" name="Zástupný symbol pro obsah 2"/>
          <p:cNvSpPr>
            <a:spLocks noGrp="1"/>
          </p:cNvSpPr>
          <p:nvPr>
            <p:ph idx="1"/>
          </p:nvPr>
        </p:nvSpPr>
        <p:spPr/>
        <p:txBody>
          <a:bodyPr>
            <a:normAutofit fontScale="62500" lnSpcReduction="20000"/>
          </a:bodyPr>
          <a:lstStyle/>
          <a:p>
            <a:pPr lvl="0"/>
            <a:r>
              <a:rPr lang="cs-CZ" dirty="0" err="1"/>
              <a:t>Knausová</a:t>
            </a:r>
            <a:r>
              <a:rPr lang="cs-CZ" dirty="0"/>
              <a:t>, I. </a:t>
            </a:r>
            <a:r>
              <a:rPr lang="cs-CZ" i="1" dirty="0"/>
              <a:t>Vybrané kapitoly ze sociální politiky</a:t>
            </a:r>
            <a:r>
              <a:rPr lang="cs-CZ" dirty="0"/>
              <a:t>. Olomouc: UP 2007. ISBN 80-244-1021-4</a:t>
            </a:r>
          </a:p>
          <a:p>
            <a:pPr lvl="0"/>
            <a:r>
              <a:rPr lang="cs-CZ" dirty="0"/>
              <a:t>Krebs, V. a kol. </a:t>
            </a:r>
            <a:r>
              <a:rPr lang="cs-CZ" i="1" dirty="0"/>
              <a:t>Sociální politika</a:t>
            </a:r>
            <a:r>
              <a:rPr lang="cs-CZ" dirty="0"/>
              <a:t>. Praha: ASPI,  2007. 504s. ISBN 978-80-7357-276-1 </a:t>
            </a:r>
          </a:p>
          <a:p>
            <a:pPr lvl="0"/>
            <a:r>
              <a:rPr lang="cs-CZ" dirty="0"/>
              <a:t>Krebs, V. a kol. </a:t>
            </a:r>
            <a:r>
              <a:rPr lang="cs-CZ" i="1" dirty="0"/>
              <a:t>Sociální politika</a:t>
            </a:r>
            <a:r>
              <a:rPr lang="cs-CZ" dirty="0"/>
              <a:t>. 5., přepracované a aktualizované vydání. Praha : </a:t>
            </a:r>
            <a:r>
              <a:rPr lang="cs-CZ" dirty="0" err="1"/>
              <a:t>Walters</a:t>
            </a:r>
            <a:r>
              <a:rPr lang="cs-CZ" dirty="0"/>
              <a:t> </a:t>
            </a:r>
            <a:r>
              <a:rPr lang="cs-CZ" dirty="0" err="1"/>
              <a:t>Kluwer</a:t>
            </a:r>
            <a:r>
              <a:rPr lang="cs-CZ" dirty="0"/>
              <a:t> ČR,  2010. 544s. ISBN 978-80-7357-585-4 </a:t>
            </a:r>
          </a:p>
          <a:p>
            <a:pPr lvl="0"/>
            <a:r>
              <a:rPr lang="cs-CZ" dirty="0" err="1"/>
              <a:t>Goldmann</a:t>
            </a:r>
            <a:r>
              <a:rPr lang="cs-CZ" dirty="0"/>
              <a:t>, R. </a:t>
            </a:r>
            <a:r>
              <a:rPr lang="cs-CZ" i="1" dirty="0"/>
              <a:t>Vybrané kapitoly ze sociálních disciplín</a:t>
            </a:r>
            <a:r>
              <a:rPr lang="cs-CZ" dirty="0"/>
              <a:t>. Olomouc: UP Olomouc, 2003. ISBN 80-244-0350-1</a:t>
            </a:r>
          </a:p>
          <a:p>
            <a:pPr lvl="0"/>
            <a:r>
              <a:rPr lang="cs-CZ" dirty="0"/>
              <a:t>Potůček, M. </a:t>
            </a:r>
            <a:r>
              <a:rPr lang="cs-CZ" i="1" dirty="0"/>
              <a:t>Sociální politika</a:t>
            </a:r>
            <a:r>
              <a:rPr lang="cs-CZ" dirty="0"/>
              <a:t>. Praha: Sociologické nakladatelství, 1995. </a:t>
            </a:r>
          </a:p>
          <a:p>
            <a:pPr lvl="0"/>
            <a:r>
              <a:rPr lang="cs-CZ" dirty="0"/>
              <a:t>Tomeš, I. a kol. </a:t>
            </a:r>
            <a:r>
              <a:rPr lang="cs-CZ" i="1" dirty="0"/>
              <a:t>Sociální správa</a:t>
            </a:r>
            <a:r>
              <a:rPr lang="cs-CZ" dirty="0"/>
              <a:t>. Praha: Portál, 2009. 304s. ISBN 978-80-7367-483-0</a:t>
            </a:r>
          </a:p>
          <a:p>
            <a:pPr lvl="0"/>
            <a:r>
              <a:rPr lang="cs-CZ" dirty="0"/>
              <a:t>Tomeš, I. </a:t>
            </a:r>
            <a:r>
              <a:rPr lang="cs-CZ" i="1" dirty="0"/>
              <a:t>Úvod do teorie a metodologie sociální politiky</a:t>
            </a:r>
            <a:r>
              <a:rPr lang="cs-CZ" dirty="0"/>
              <a:t>. Praha: Portál, 2010. 440s. ISBN 978-80-7367-680-3</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28776506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Další použité zdroje k tématu </a:t>
            </a:r>
            <a:r>
              <a:rPr lang="cs-CZ" dirty="0" smtClean="0"/>
              <a:t>rodinná politika </a:t>
            </a:r>
            <a:endParaRPr lang="cs-CZ" dirty="0"/>
          </a:p>
        </p:txBody>
      </p:sp>
      <p:sp>
        <p:nvSpPr>
          <p:cNvPr id="3" name="Zástupný symbol pro obsah 2"/>
          <p:cNvSpPr>
            <a:spLocks noGrp="1"/>
          </p:cNvSpPr>
          <p:nvPr>
            <p:ph idx="1"/>
          </p:nvPr>
        </p:nvSpPr>
        <p:spPr/>
        <p:txBody>
          <a:bodyPr>
            <a:normAutofit fontScale="77500" lnSpcReduction="20000"/>
          </a:bodyPr>
          <a:lstStyle/>
          <a:p>
            <a:r>
              <a:rPr lang="cs-CZ" u="sng" dirty="0"/>
              <a:t>Dále byly využity především tyto zdroje:</a:t>
            </a:r>
            <a:endParaRPr lang="cs-CZ" dirty="0"/>
          </a:p>
          <a:p>
            <a:pPr lvl="1"/>
            <a:r>
              <a:rPr lang="cs-CZ" u="sng" dirty="0">
                <a:hlinkClick r:id="rId2"/>
              </a:rPr>
              <a:t>http://www.mpsv.cz/cs/4#apr</a:t>
            </a:r>
            <a:r>
              <a:rPr lang="cs-CZ" dirty="0"/>
              <a:t> </a:t>
            </a:r>
            <a:r>
              <a:rPr lang="cs-CZ" i="1" dirty="0"/>
              <a:t>blíže viz. </a:t>
            </a:r>
            <a:r>
              <a:rPr lang="cs-CZ" i="1" u="sng" dirty="0">
                <a:hlinkClick r:id="rId3"/>
              </a:rPr>
              <a:t>www.mfcr.cz</a:t>
            </a:r>
            <a:r>
              <a:rPr lang="cs-CZ" i="1" dirty="0"/>
              <a:t> </a:t>
            </a:r>
            <a:endParaRPr lang="cs-CZ" dirty="0"/>
          </a:p>
          <a:p>
            <a:pPr lvl="1"/>
            <a:r>
              <a:rPr lang="cs-CZ" u="sng" dirty="0">
                <a:hlinkClick r:id="rId4"/>
              </a:rPr>
              <a:t>http://socialniporadce.mpsv.cz/cs/146</a:t>
            </a:r>
            <a:endParaRPr lang="cs-CZ" dirty="0"/>
          </a:p>
          <a:p>
            <a:pPr lvl="1"/>
            <a:r>
              <a:rPr lang="cs-CZ" u="sng" dirty="0">
                <a:hlinkClick r:id="rId5"/>
              </a:rPr>
              <a:t>http://socialniporadce.mpsv.cz/cs/147</a:t>
            </a:r>
            <a:endParaRPr lang="cs-CZ" dirty="0"/>
          </a:p>
          <a:p>
            <a:pPr lvl="1"/>
            <a:r>
              <a:rPr lang="cs-CZ" u="sng" dirty="0">
                <a:hlinkClick r:id="rId6"/>
              </a:rPr>
              <a:t>http://czso.cz/csu/redakce.nsf/i/grafy_populacniho_vyvoje_1950_2009</a:t>
            </a:r>
            <a:r>
              <a:rPr lang="cs-CZ" dirty="0"/>
              <a:t> (grafy)</a:t>
            </a:r>
          </a:p>
          <a:p>
            <a:pPr marL="68580" indent="0">
              <a:buNone/>
            </a:pPr>
            <a:endParaRPr lang="cs-CZ" dirty="0"/>
          </a:p>
          <a:p>
            <a:pPr marL="68580" indent="0">
              <a:buNone/>
            </a:pPr>
            <a:endParaRPr lang="cs-CZ" dirty="0"/>
          </a:p>
          <a:p>
            <a:r>
              <a:rPr lang="cs-CZ" u="sng" dirty="0"/>
              <a:t>A především pro aktuální informace o daném tématu:</a:t>
            </a:r>
            <a:endParaRPr lang="cs-CZ" dirty="0"/>
          </a:p>
          <a:p>
            <a:pPr lvl="1"/>
            <a:r>
              <a:rPr lang="cs-CZ" u="sng" dirty="0">
                <a:hlinkClick r:id="rId7"/>
              </a:rPr>
              <a:t>http://czso.cz/csu/redakce.nsf/i/obyvatelstvo_lide</a:t>
            </a:r>
            <a:r>
              <a:rPr lang="cs-CZ" dirty="0"/>
              <a:t> </a:t>
            </a:r>
          </a:p>
          <a:p>
            <a:pPr lvl="1"/>
            <a:r>
              <a:rPr lang="cs-CZ" u="sng" dirty="0">
                <a:hlinkClick r:id="rId8"/>
              </a:rPr>
              <a:t>http://czso.cz/csu/csu.nsf/informace/oby12131010.xls</a:t>
            </a:r>
            <a:r>
              <a:rPr lang="cs-CZ" dirty="0"/>
              <a:t> </a:t>
            </a:r>
          </a:p>
          <a:p>
            <a:pPr marL="68580" indent="0">
              <a:buNone/>
            </a:pPr>
            <a:endParaRPr lang="cs-CZ" dirty="0"/>
          </a:p>
          <a:p>
            <a:endParaRPr lang="cs-CZ" dirty="0"/>
          </a:p>
        </p:txBody>
      </p:sp>
      <p:pic>
        <p:nvPicPr>
          <p:cNvPr id="4" name="Obrázek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074056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118</TotalTime>
  <Words>3245</Words>
  <Application>Microsoft Office PowerPoint</Application>
  <PresentationFormat>Předvádění na obrazovce (4:3)</PresentationFormat>
  <Paragraphs>465</Paragraphs>
  <Slides>122</Slides>
  <Notes>0</Notes>
  <HiddenSlides>0</HiddenSlides>
  <MMClips>0</MMClips>
  <ScaleCrop>false</ScaleCrop>
  <HeadingPairs>
    <vt:vector size="4" baseType="variant">
      <vt:variant>
        <vt:lpstr>Motiv</vt:lpstr>
      </vt:variant>
      <vt:variant>
        <vt:i4>1</vt:i4>
      </vt:variant>
      <vt:variant>
        <vt:lpstr>Nadpisy snímků</vt:lpstr>
      </vt:variant>
      <vt:variant>
        <vt:i4>122</vt:i4>
      </vt:variant>
    </vt:vector>
  </HeadingPairs>
  <TitlesOfParts>
    <vt:vector size="123" baseType="lpstr">
      <vt:lpstr>Austin</vt:lpstr>
      <vt:lpstr>Rodinná politika</vt:lpstr>
      <vt:lpstr>Cíle kapitoly</vt:lpstr>
      <vt:lpstr>Cíle kapitoly</vt:lpstr>
      <vt:lpstr>Pojmy, které je dobré si pamatovat</vt:lpstr>
      <vt:lpstr>Kontrolní otázky</vt:lpstr>
      <vt:lpstr>Kontrolní otázky</vt:lpstr>
      <vt:lpstr>Rodinná politika</vt:lpstr>
      <vt:lpstr>Rodinná politika</vt:lpstr>
      <vt:lpstr>Rodina</vt:lpstr>
      <vt:lpstr>Rodina je…</vt:lpstr>
      <vt:lpstr>Funkce rodiny</vt:lpstr>
      <vt:lpstr>Cíle a cílová populace, systémy a nástroje rodinné politiky</vt:lpstr>
      <vt:lpstr>Cíle rodinné politiky</vt:lpstr>
      <vt:lpstr>Prezentace aplikace PowerPoint</vt:lpstr>
      <vt:lpstr>Cílová populace rodinné politiky</vt:lpstr>
      <vt:lpstr>Cílová populace – objekty rodinné politiky dále jsou</vt:lpstr>
      <vt:lpstr>Systémy rodinných politik</vt:lpstr>
      <vt:lpstr>Systémy rodinných politik</vt:lpstr>
      <vt:lpstr>Nástroje rodinné politiky</vt:lpstr>
      <vt:lpstr>Prezentace aplikace PowerPoint</vt:lpstr>
      <vt:lpstr>Zabezpečované situace</vt:lpstr>
      <vt:lpstr>Zabezpečované situace</vt:lpstr>
      <vt:lpstr>1) Mateřství a rodičovství</vt:lpstr>
      <vt:lpstr>Prezentace aplikace PowerPoint</vt:lpstr>
      <vt:lpstr>Mateřská dovolená</vt:lpstr>
      <vt:lpstr>Vyrovnávací příspěvek v těhotenství a mateřství</vt:lpstr>
      <vt:lpstr>Prezentace aplikace PowerPoint</vt:lpstr>
      <vt:lpstr>Rodičovská dovolená</vt:lpstr>
      <vt:lpstr>Prezentace aplikace PowerPoint</vt:lpstr>
      <vt:lpstr>V ostatních zemích…</vt:lpstr>
      <vt:lpstr>2) Náhradní rodinná péče</vt:lpstr>
      <vt:lpstr>Prezentace aplikace PowerPoint</vt:lpstr>
      <vt:lpstr>Formy náhradní rodinné péče</vt:lpstr>
      <vt:lpstr>Osvojení</vt:lpstr>
      <vt:lpstr>2 druhy osvojení</vt:lpstr>
      <vt:lpstr>Prezentace aplikace PowerPoint</vt:lpstr>
      <vt:lpstr>Mezinárodní osvojení </vt:lpstr>
      <vt:lpstr>Pěstounská péče</vt:lpstr>
      <vt:lpstr>Poručenství</vt:lpstr>
      <vt:lpstr>Prezentace aplikace PowerPoint</vt:lpstr>
      <vt:lpstr>Hostitelská péče</vt:lpstr>
      <vt:lpstr>3) Smrt</vt:lpstr>
      <vt:lpstr>Prezentace aplikace PowerPoint</vt:lpstr>
      <vt:lpstr>Ekonomické ohrožení rozlišujeme na</vt:lpstr>
      <vt:lpstr>Pozůstalostní důchody, pohřebné</vt:lpstr>
      <vt:lpstr>Rodinné poradenství</vt:lpstr>
      <vt:lpstr>Služby, které manželští a rodinní poradci poskytují</vt:lpstr>
      <vt:lpstr>Prezentace aplikace PowerPoint</vt:lpstr>
      <vt:lpstr>Finanční podpora rodiny</vt:lpstr>
      <vt:lpstr>Daňová opatření</vt:lpstr>
      <vt:lpstr>Systém sociálního zabezpečení</vt:lpstr>
      <vt:lpstr>Sociální pojištění</vt:lpstr>
      <vt:lpstr>Státní sociální podpora</vt:lpstr>
      <vt:lpstr>Systém sociální pomoci</vt:lpstr>
      <vt:lpstr>                     Systém sociální pomoci - dávky sociální péče pro osoby se zdravotním postižením</vt:lpstr>
      <vt:lpstr>Aktivity k podpoře rodiny</vt:lpstr>
      <vt:lpstr>Aktivity k podpoře rodiny</vt:lpstr>
      <vt:lpstr>Prezentace aplikace PowerPoint</vt:lpstr>
      <vt:lpstr>A) Sociální služby</vt:lpstr>
      <vt:lpstr>Základními druhy sociálních služeb jsou</vt:lpstr>
      <vt:lpstr>B) Služby na podporu fungující rodiny</vt:lpstr>
      <vt:lpstr>Rozlišujeme:</vt:lpstr>
      <vt:lpstr>C) Činnosti poskytované v rámci sociálně-právní ochrany dětí</vt:lpstr>
      <vt:lpstr>Profesní a rodičovská role</vt:lpstr>
      <vt:lpstr>Profesní a rodičovské role</vt:lpstr>
      <vt:lpstr>Různá opatření jsou např.:</vt:lpstr>
      <vt:lpstr>1) Mateřská dovolená (MD)</vt:lpstr>
      <vt:lpstr>Mateřská dovolená (MD)</vt:lpstr>
      <vt:lpstr>2) Rodičovská dovolená, rodičovský příspěvek</vt:lpstr>
      <vt:lpstr>Rodičovská dovolená, rodičovský příspěvek</vt:lpstr>
      <vt:lpstr>Rodičovská dovolená, rodičovský příspěvek - OZP</vt:lpstr>
      <vt:lpstr>Rodičovská dovolená, rodičovský příspěvek</vt:lpstr>
      <vt:lpstr>3) Pracovní volno</vt:lpstr>
      <vt:lpstr>Pracovní volno</vt:lpstr>
      <vt:lpstr>Pracovní volno</vt:lpstr>
      <vt:lpstr>Pracovní volno</vt:lpstr>
      <vt:lpstr>Pracovní volno</vt:lpstr>
      <vt:lpstr>Pracovní volno</vt:lpstr>
      <vt:lpstr>4) Úprava pracovní doby</vt:lpstr>
      <vt:lpstr>5) Pružná pracovní doba</vt:lpstr>
      <vt:lpstr>6) Převedení na jinou práci</vt:lpstr>
      <vt:lpstr>7) Pracovní cesty a přeložení</vt:lpstr>
      <vt:lpstr>8) Práce konaná doma</vt:lpstr>
      <vt:lpstr>9) Zákazy některých prací</vt:lpstr>
      <vt:lpstr>10) Přestávky ke kojení</vt:lpstr>
      <vt:lpstr>11) Rozvázání pracovního poměru v těhotenství, mateřství apod. </vt:lpstr>
      <vt:lpstr>  Služby péče o děti, které podporují lepší slučitelnost profesních a rodinných rolí</vt:lpstr>
      <vt:lpstr>Prezentace aplikace PowerPoint</vt:lpstr>
      <vt:lpstr>Populační politika</vt:lpstr>
      <vt:lpstr>Pronatalitní x Protinatalitní opatření</vt:lpstr>
      <vt:lpstr>Porodnost, plodivost</vt:lpstr>
      <vt:lpstr>Prezentace aplikace PowerPoint</vt:lpstr>
      <vt:lpstr>Prezentace aplikace PowerPoint</vt:lpstr>
      <vt:lpstr>Potratovost</vt:lpstr>
      <vt:lpstr>Grafy, přehledy k populační politice </vt:lpstr>
      <vt:lpstr>Úhrnná plodnost v letech 1950-2009</vt:lpstr>
      <vt:lpstr>Podíl obyvatel ve věkové skupině 0-14 a 65 a více let v letech 1950-2009</vt:lpstr>
      <vt:lpstr>Průměrný věk žen při narození 1. dítěte v letech 1950-2009</vt:lpstr>
      <vt:lpstr>Průměrný věk žen při narození dítěte letech 1950-2009</vt:lpstr>
      <vt:lpstr>Struktura přírůstku obyvatel v letech 1950-2009</vt:lpstr>
      <vt:lpstr>Narození a zemřelí v letech 1950-2009</vt:lpstr>
      <vt:lpstr>Podíl dětí narozených mimo manželství v letech 1950-2009</vt:lpstr>
      <vt:lpstr>Kojenecká úmrtnost v letech 1950-2009</vt:lpstr>
      <vt:lpstr>Umělá přerušení těhotenství v letech 1958-2009</vt:lpstr>
      <vt:lpstr>Sňatky a rozvody 1950-2009</vt:lpstr>
      <vt:lpstr>Sňatečnost svobodných žen v letech 1961-2009</vt:lpstr>
      <vt:lpstr>Úhrnná rozvodovost v letech 1950-2009</vt:lpstr>
      <vt:lpstr>Sociálně-právní ochrana dětí</vt:lpstr>
      <vt:lpstr>Prezentace aplikace PowerPoint</vt:lpstr>
      <vt:lpstr>Právní normy</vt:lpstr>
      <vt:lpstr>Základní principy sociálně-právní ochrany dětí (cit. z Tomeš, 2009, str. 197)</vt:lpstr>
      <vt:lpstr>Co je sociálně-právní ochrana dětí?</vt:lpstr>
      <vt:lpstr>Na které děti se sociálně-právních ochrana zaměřuje?</vt:lpstr>
      <vt:lpstr>Kdo zajišťuje výkon sociálně-právní ochrany dětí?</vt:lpstr>
      <vt:lpstr>Pomoc rodičům a jiným osobám odpovědným za výchovu dítěte:</vt:lpstr>
      <vt:lpstr>Pomoc dětem</vt:lpstr>
      <vt:lpstr>Projekty Evropského sociálního fondu - ESF</vt:lpstr>
      <vt:lpstr>Prezentace aplikace PowerPoint</vt:lpstr>
      <vt:lpstr>Podporu žen a rodin s dětmi</vt:lpstr>
      <vt:lpstr>Prezentace aplikace PowerPoint</vt:lpstr>
      <vt:lpstr>Použité zdroje k tématu rodinná politika</vt:lpstr>
      <vt:lpstr>Další použité zdroje k tématu rodinná politika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Rodinná politika</dc:title>
  <dc:creator>Kovarikova</dc:creator>
  <cp:lastModifiedBy>Kovarikova</cp:lastModifiedBy>
  <cp:revision>15</cp:revision>
  <dcterms:created xsi:type="dcterms:W3CDTF">2011-04-06T13:48:01Z</dcterms:created>
  <dcterms:modified xsi:type="dcterms:W3CDTF">2011-04-08T18:41:54Z</dcterms:modified>
</cp:coreProperties>
</file>