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3" r:id="rId9"/>
    <p:sldId id="264" r:id="rId10"/>
    <p:sldId id="262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9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6002D-5A99-465C-96ED-87DDADAB8E33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120C7-D67C-4628-B87F-45AC7150A3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298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120C7-D67C-4628-B87F-45AC7150A391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120C7-D67C-4628-B87F-45AC7150A391}" type="slidenum">
              <a:rPr lang="cs-CZ" smtClean="0"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120C7-D67C-4628-B87F-45AC7150A391}" type="slidenum">
              <a:rPr lang="cs-CZ" smtClean="0"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úhe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úhlý trojúhe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úhe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  <p:cxnSp>
        <p:nvCxnSpPr>
          <p:cNvPr id="11" name="Přímá spojovací čár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716D849-FC4C-46DB-8767-E5CEABBB634B}" type="datetimeFigureOut">
              <a:rPr lang="cs-CZ" smtClean="0"/>
              <a:t>13.5.2011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2D47D08-0E97-4316-82DC-67A54BCBEF86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obezita.navajo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9600" b="1" dirty="0" smtClean="0">
                <a:latin typeface="Curlz MT" pitchFamily="82" charset="0"/>
              </a:rPr>
              <a:t>OBEZITA</a:t>
            </a:r>
            <a:endParaRPr lang="cs-CZ" sz="9600" b="1" dirty="0">
              <a:latin typeface="Curlz MT" pitchFamily="82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971241" y="3244334"/>
            <a:ext cx="3201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Lékařské odezvy na otylost</a:t>
            </a:r>
            <a:endParaRPr lang="cs-CZ" b="1" dirty="0"/>
          </a:p>
        </p:txBody>
      </p:sp>
      <p:pic>
        <p:nvPicPr>
          <p:cNvPr id="6" name="Obrázek 5" descr="0116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1814512"/>
            <a:ext cx="5219719" cy="346278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17554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400" b="1" dirty="0" smtClean="0">
                <a:solidFill>
                  <a:schemeClr val="bg1"/>
                </a:solidFill>
              </a:rPr>
              <a:t>Obezita, česky otylost </a:t>
            </a:r>
            <a:r>
              <a:rPr lang="cs-CZ" sz="2400" b="1" dirty="0">
                <a:solidFill>
                  <a:schemeClr val="bg1"/>
                </a:solidFill>
              </a:rPr>
              <a:t>je stav, ve kterém přirozená energetická rezerva </a:t>
            </a:r>
            <a:r>
              <a:rPr lang="cs-CZ" sz="2400" b="1" u="sng" dirty="0" smtClean="0">
                <a:solidFill>
                  <a:schemeClr val="bg1"/>
                </a:solidFill>
              </a:rPr>
              <a:t>savce </a:t>
            </a:r>
            <a:r>
              <a:rPr lang="cs-CZ" sz="2400" b="1" dirty="0">
                <a:solidFill>
                  <a:schemeClr val="bg1"/>
                </a:solidFill>
              </a:rPr>
              <a:t>která je uložena v tukové </a:t>
            </a:r>
            <a:r>
              <a:rPr lang="cs-CZ" sz="2400" b="1" dirty="0" smtClean="0">
                <a:solidFill>
                  <a:schemeClr val="bg1"/>
                </a:solidFill>
              </a:rPr>
              <a:t>tkáni, </a:t>
            </a:r>
            <a:r>
              <a:rPr lang="cs-CZ" sz="2400" b="1" dirty="0">
                <a:solidFill>
                  <a:schemeClr val="bg1"/>
                </a:solidFill>
              </a:rPr>
              <a:t>stoupla nad obvyklou úroveň a poškozuje </a:t>
            </a:r>
            <a:r>
              <a:rPr lang="cs-CZ" sz="2400" b="1" u="sng" dirty="0" smtClean="0">
                <a:solidFill>
                  <a:schemeClr val="bg1"/>
                </a:solidFill>
              </a:rPr>
              <a:t>zdraví.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Pro bělošskou evropskou populaci je podle kritérií Světové zdravotnické </a:t>
            </a:r>
            <a:r>
              <a:rPr lang="cs-CZ" sz="2400" b="1" dirty="0" smtClean="0">
                <a:solidFill>
                  <a:schemeClr val="bg1"/>
                </a:solidFill>
              </a:rPr>
              <a:t>organizace</a:t>
            </a:r>
            <a:r>
              <a:rPr lang="cs-CZ" sz="2400" b="1" dirty="0">
                <a:solidFill>
                  <a:schemeClr val="bg1"/>
                </a:solidFill>
              </a:rPr>
              <a:t> (WHO) definována indexem tělesné </a:t>
            </a:r>
            <a:r>
              <a:rPr lang="cs-CZ" sz="2400" b="1" dirty="0" smtClean="0">
                <a:solidFill>
                  <a:schemeClr val="bg1"/>
                </a:solidFill>
              </a:rPr>
              <a:t>hmotnosti</a:t>
            </a:r>
            <a:r>
              <a:rPr lang="cs-CZ" sz="2400" b="1" dirty="0">
                <a:solidFill>
                  <a:schemeClr val="bg1"/>
                </a:solidFill>
              </a:rPr>
              <a:t> (body-</a:t>
            </a:r>
            <a:r>
              <a:rPr lang="cs-CZ" sz="2400" b="1" dirty="0" err="1">
                <a:solidFill>
                  <a:schemeClr val="bg1"/>
                </a:solidFill>
              </a:rPr>
              <a:t>mass</a:t>
            </a:r>
            <a:r>
              <a:rPr lang="cs-CZ" sz="2400" b="1" dirty="0">
                <a:solidFill>
                  <a:schemeClr val="bg1"/>
                </a:solidFill>
              </a:rPr>
              <a:t> index, BMI) vyšším než 30. </a:t>
            </a:r>
            <a:endParaRPr lang="cs-CZ" sz="2400" b="1" dirty="0" smtClean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Pro asijskou a pacifickou populaci je obezita definována BMI vyšším než 25, někdy než 27. Hodnota BMI v rozmezí 25-30 u bělošské evropské populace je označována jako </a:t>
            </a:r>
            <a:r>
              <a:rPr lang="cs-CZ" sz="2400" b="1" dirty="0" smtClean="0">
                <a:solidFill>
                  <a:schemeClr val="bg1"/>
                </a:solidFill>
              </a:rPr>
              <a:t>nadváha.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Orientačním ukazatelem nadváhy je také obvod pasu. Při obvodu nad 102 cm u mužů a nad 88 cm u žen jde o obezitu. Existují další ukazatele (poměr obvodu pasu k obvodu hýždí, měření tloušťky kožní řasy apod</a:t>
            </a:r>
            <a:r>
              <a:rPr lang="cs-CZ" sz="2400" b="1" dirty="0" smtClean="0">
                <a:solidFill>
                  <a:schemeClr val="bg1"/>
                </a:solidFill>
              </a:rPr>
              <a:t>.)</a:t>
            </a:r>
            <a:endParaRPr lang="cs-CZ" sz="2400" b="1" dirty="0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7200" dirty="0" smtClean="0">
                <a:solidFill>
                  <a:schemeClr val="tx2">
                    <a:lumMod val="10000"/>
                  </a:schemeClr>
                </a:solidFill>
                <a:latin typeface="Berlin Sans FB Demi" pitchFamily="34" charset="0"/>
                <a:cs typeface="AngsanaUPC" pitchFamily="18" charset="-34"/>
              </a:rPr>
              <a:t>PŘÍČINY</a:t>
            </a:r>
            <a:endParaRPr lang="cs-CZ" sz="7200" dirty="0">
              <a:solidFill>
                <a:schemeClr val="tx2">
                  <a:lumMod val="10000"/>
                </a:schemeClr>
              </a:solidFill>
              <a:latin typeface="Berlin Sans FB Demi" pitchFamily="34" charset="0"/>
              <a:cs typeface="AngsanaUPC" pitchFamily="18" charset="-34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Nadměrný </a:t>
            </a:r>
            <a:r>
              <a:rPr lang="cs-CZ" sz="2400" dirty="0">
                <a:solidFill>
                  <a:schemeClr val="bg1"/>
                </a:solidFill>
              </a:rPr>
              <a:t>příjem potravy; nadměrný příjem </a:t>
            </a:r>
            <a:r>
              <a:rPr lang="cs-CZ" sz="2400" dirty="0" smtClean="0">
                <a:solidFill>
                  <a:schemeClr val="bg1"/>
                </a:solidFill>
              </a:rPr>
              <a:t>kalorií</a:t>
            </a:r>
          </a:p>
          <a:p>
            <a:r>
              <a:rPr lang="nn-NO" sz="2400" dirty="0">
                <a:solidFill>
                  <a:schemeClr val="bg1"/>
                </a:solidFill>
              </a:rPr>
              <a:t>Deprese (nedostatek harmonie v rodině, nemožnost seberealizace aj</a:t>
            </a:r>
            <a:r>
              <a:rPr lang="nn-NO" sz="2400" dirty="0" smtClean="0">
                <a:solidFill>
                  <a:schemeClr val="bg1"/>
                </a:solidFill>
              </a:rPr>
              <a:t>.)</a:t>
            </a:r>
            <a:endParaRPr lang="cs-CZ" sz="2400" dirty="0" smtClean="0">
              <a:solidFill>
                <a:schemeClr val="bg1"/>
              </a:solidFill>
            </a:endParaRPr>
          </a:p>
          <a:p>
            <a:r>
              <a:rPr lang="cs-CZ" sz="2400" dirty="0">
                <a:solidFill>
                  <a:schemeClr val="bg1"/>
                </a:solidFill>
              </a:rPr>
              <a:t>Nedostatek </a:t>
            </a:r>
            <a:r>
              <a:rPr lang="cs-CZ" sz="2400" dirty="0" smtClean="0">
                <a:solidFill>
                  <a:schemeClr val="bg1"/>
                </a:solidFill>
              </a:rPr>
              <a:t>pohybu</a:t>
            </a:r>
          </a:p>
          <a:p>
            <a:r>
              <a:rPr lang="cs-CZ" sz="2400" dirty="0">
                <a:solidFill>
                  <a:schemeClr val="bg1"/>
                </a:solidFill>
              </a:rPr>
              <a:t>Nepravidelné stravování (organizmus je připraven na další hladovění</a:t>
            </a:r>
            <a:r>
              <a:rPr lang="cs-CZ" sz="2400" dirty="0" smtClean="0">
                <a:solidFill>
                  <a:schemeClr val="bg1"/>
                </a:solidFill>
              </a:rPr>
              <a:t>)</a:t>
            </a:r>
          </a:p>
          <a:p>
            <a:r>
              <a:rPr lang="cs-CZ" sz="2400" dirty="0">
                <a:solidFill>
                  <a:schemeClr val="bg1"/>
                </a:solidFill>
              </a:rPr>
              <a:t>Podzimní přibírání váhy (podvědomé vyhodnocení podzimních stresů jako signálu k zvyšování tukových zásob</a:t>
            </a:r>
            <a:r>
              <a:rPr lang="cs-CZ" sz="2400" dirty="0" smtClean="0">
                <a:solidFill>
                  <a:schemeClr val="bg1"/>
                </a:solidFill>
              </a:rPr>
              <a:t>)</a:t>
            </a:r>
          </a:p>
          <a:p>
            <a:r>
              <a:rPr lang="cs-CZ" sz="2400" dirty="0">
                <a:solidFill>
                  <a:schemeClr val="bg1"/>
                </a:solidFill>
              </a:rPr>
              <a:t>Mateřské přibírání </a:t>
            </a:r>
            <a:r>
              <a:rPr lang="cs-CZ" sz="2400" dirty="0" smtClean="0">
                <a:solidFill>
                  <a:schemeClr val="bg1"/>
                </a:solidFill>
              </a:rPr>
              <a:t>váhy</a:t>
            </a:r>
          </a:p>
          <a:p>
            <a:r>
              <a:rPr lang="cs-CZ" sz="2400" dirty="0" err="1">
                <a:solidFill>
                  <a:schemeClr val="bg1"/>
                </a:solidFill>
              </a:rPr>
              <a:t>Hypofunkce</a:t>
            </a:r>
            <a:r>
              <a:rPr lang="cs-CZ" sz="2400" dirty="0">
                <a:solidFill>
                  <a:schemeClr val="bg1"/>
                </a:solidFill>
              </a:rPr>
              <a:t> štítné </a:t>
            </a:r>
            <a:r>
              <a:rPr lang="cs-CZ" sz="2400" dirty="0" smtClean="0">
                <a:solidFill>
                  <a:schemeClr val="bg1"/>
                </a:solidFill>
              </a:rPr>
              <a:t>žlázy</a:t>
            </a:r>
          </a:p>
          <a:p>
            <a:r>
              <a:rPr lang="cs-CZ" sz="2400" dirty="0">
                <a:solidFill>
                  <a:schemeClr val="bg1"/>
                </a:solidFill>
              </a:rPr>
              <a:t>Nadbytek estrogenů</a:t>
            </a:r>
          </a:p>
          <a:p>
            <a:pPr>
              <a:buNone/>
            </a:pPr>
            <a:endParaRPr lang="cs-CZ" sz="2400" dirty="0"/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46229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 Společenské příčiny</a:t>
            </a:r>
            <a:br>
              <a:rPr lang="cs-CZ" b="1" dirty="0"/>
            </a:b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>
                <a:solidFill>
                  <a:schemeClr val="bg1"/>
                </a:solidFill>
              </a:rPr>
              <a:t>Nedostatek </a:t>
            </a:r>
            <a:r>
              <a:rPr lang="cs-CZ" b="1" i="1" dirty="0" smtClean="0">
                <a:solidFill>
                  <a:schemeClr val="bg1"/>
                </a:solidFill>
              </a:rPr>
              <a:t>aktivity</a:t>
            </a:r>
          </a:p>
          <a:p>
            <a:r>
              <a:rPr lang="cs-CZ" b="1" i="1" dirty="0">
                <a:solidFill>
                  <a:schemeClr val="bg1"/>
                </a:solidFill>
              </a:rPr>
              <a:t>nižší poměrná cena </a:t>
            </a:r>
            <a:r>
              <a:rPr lang="cs-CZ" b="1" i="1" dirty="0" smtClean="0">
                <a:solidFill>
                  <a:schemeClr val="bg1"/>
                </a:solidFill>
              </a:rPr>
              <a:t>potravin</a:t>
            </a:r>
          </a:p>
          <a:p>
            <a:r>
              <a:rPr lang="cs-CZ" b="1" i="1" dirty="0">
                <a:solidFill>
                  <a:schemeClr val="bg1"/>
                </a:solidFill>
              </a:rPr>
              <a:t>Zvýšený </a:t>
            </a:r>
            <a:r>
              <a:rPr lang="cs-CZ" b="1" i="1" dirty="0" smtClean="0">
                <a:solidFill>
                  <a:schemeClr val="bg1"/>
                </a:solidFill>
              </a:rPr>
              <a:t>marketing</a:t>
            </a:r>
          </a:p>
          <a:p>
            <a:r>
              <a:rPr lang="cs-CZ" b="1" i="1" dirty="0">
                <a:solidFill>
                  <a:schemeClr val="bg1"/>
                </a:solidFill>
              </a:rPr>
              <a:t>Růst měst</a:t>
            </a:r>
            <a:endParaRPr lang="cs-CZ" b="1" i="1" dirty="0" smtClean="0">
              <a:solidFill>
                <a:schemeClr val="bg1"/>
              </a:solidFill>
            </a:endParaRPr>
          </a:p>
          <a:p>
            <a:endParaRPr lang="cs-CZ" dirty="0"/>
          </a:p>
        </p:txBody>
      </p:sp>
      <p:pic>
        <p:nvPicPr>
          <p:cNvPr id="6" name="Obrázek 5" descr="obezi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12" y="3714752"/>
            <a:ext cx="3332952" cy="235745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NADVÁHA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Nadváha je předstupeň obezity, někdy bývá označována jako první stádium </a:t>
            </a:r>
            <a:r>
              <a:rPr lang="cs-CZ" sz="2400" b="1" dirty="0" smtClean="0">
                <a:solidFill>
                  <a:schemeClr val="bg1"/>
                </a:solidFill>
              </a:rPr>
              <a:t>obezity. </a:t>
            </a:r>
            <a:r>
              <a:rPr lang="cs-CZ" sz="2400" b="1" dirty="0">
                <a:solidFill>
                  <a:schemeClr val="bg1"/>
                </a:solidFill>
              </a:rPr>
              <a:t>Přináší zvýšené riziko zdravotních komplikací. Pro evropskou populaci je podle kritérií Světové zdravotnické organizace (WHO) definována indexem tělesné </a:t>
            </a:r>
            <a:r>
              <a:rPr lang="cs-CZ" sz="2400" b="1" dirty="0" smtClean="0">
                <a:solidFill>
                  <a:schemeClr val="bg1"/>
                </a:solidFill>
              </a:rPr>
              <a:t>hmotnosti (body-</a:t>
            </a:r>
            <a:r>
              <a:rPr lang="cs-CZ" sz="2400" b="1" dirty="0" err="1" smtClean="0">
                <a:solidFill>
                  <a:schemeClr val="bg1"/>
                </a:solidFill>
              </a:rPr>
              <a:t>mass</a:t>
            </a:r>
            <a:r>
              <a:rPr lang="cs-CZ" sz="2400" b="1" dirty="0" smtClean="0">
                <a:solidFill>
                  <a:schemeClr val="bg1"/>
                </a:solidFill>
              </a:rPr>
              <a:t> </a:t>
            </a:r>
            <a:r>
              <a:rPr lang="cs-CZ" sz="2400" b="1" dirty="0">
                <a:solidFill>
                  <a:schemeClr val="bg1"/>
                </a:solidFill>
              </a:rPr>
              <a:t>index, BMI) v rozmezí 25 až 30. Pro asijskou a pacifickou populaci je nadváha definována rozmezím BMI 23 až 25, někdy 23 až 27. Hodnota BMI nad 30 u bělošské evropské populace je označována jako </a:t>
            </a:r>
            <a:r>
              <a:rPr lang="cs-CZ" sz="2400" b="1" dirty="0" smtClean="0">
                <a:solidFill>
                  <a:schemeClr val="bg1"/>
                </a:solidFill>
              </a:rPr>
              <a:t>obezita</a:t>
            </a:r>
            <a:r>
              <a:rPr lang="cs-CZ" sz="2400" dirty="0" smtClean="0">
                <a:solidFill>
                  <a:schemeClr val="bg1"/>
                </a:solidFill>
              </a:rPr>
              <a:t>.</a:t>
            </a:r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FF00"/>
                </a:solidFill>
                <a:latin typeface="Bradley Hand ITC" pitchFamily="66" charset="0"/>
              </a:rPr>
              <a:t>PŘÍČINY NADVÁHY</a:t>
            </a:r>
            <a:endParaRPr lang="cs-CZ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vyšší příjem energie než její </a:t>
            </a:r>
            <a:r>
              <a:rPr lang="cs-CZ" dirty="0" smtClean="0">
                <a:solidFill>
                  <a:schemeClr val="bg1"/>
                </a:solidFill>
              </a:rPr>
              <a:t>výdej</a:t>
            </a:r>
          </a:p>
          <a:p>
            <a:r>
              <a:rPr lang="cs-CZ" dirty="0">
                <a:solidFill>
                  <a:schemeClr val="bg1"/>
                </a:solidFill>
              </a:rPr>
              <a:t>genetika a vrozené </a:t>
            </a:r>
            <a:r>
              <a:rPr lang="cs-CZ" dirty="0" smtClean="0">
                <a:solidFill>
                  <a:schemeClr val="bg1"/>
                </a:solidFill>
              </a:rPr>
              <a:t>dispozice</a:t>
            </a:r>
          </a:p>
          <a:p>
            <a:r>
              <a:rPr lang="cs-CZ" dirty="0">
                <a:solidFill>
                  <a:schemeClr val="bg1"/>
                </a:solidFill>
              </a:rPr>
              <a:t>poruchy </a:t>
            </a:r>
            <a:r>
              <a:rPr lang="cs-CZ" dirty="0" smtClean="0">
                <a:solidFill>
                  <a:schemeClr val="bg1"/>
                </a:solidFill>
              </a:rPr>
              <a:t>metabolismu</a:t>
            </a:r>
          </a:p>
          <a:p>
            <a:r>
              <a:rPr lang="cs-CZ" dirty="0">
                <a:solidFill>
                  <a:schemeClr val="bg1"/>
                </a:solidFill>
              </a:rPr>
              <a:t>užívání některých </a:t>
            </a:r>
            <a:r>
              <a:rPr lang="cs-CZ" dirty="0" smtClean="0">
                <a:solidFill>
                  <a:schemeClr val="bg1"/>
                </a:solidFill>
              </a:rPr>
              <a:t>léků</a:t>
            </a:r>
          </a:p>
          <a:p>
            <a:r>
              <a:rPr lang="cs-CZ" dirty="0">
                <a:solidFill>
                  <a:schemeClr val="bg1"/>
                </a:solidFill>
              </a:rPr>
              <a:t>psychické </a:t>
            </a:r>
            <a:r>
              <a:rPr lang="cs-CZ" dirty="0" smtClean="0">
                <a:solidFill>
                  <a:schemeClr val="bg1"/>
                </a:solidFill>
              </a:rPr>
              <a:t>faktory</a:t>
            </a:r>
          </a:p>
          <a:p>
            <a:r>
              <a:rPr lang="cs-CZ" dirty="0">
                <a:solidFill>
                  <a:schemeClr val="bg1"/>
                </a:solidFill>
              </a:rPr>
              <a:t>n</a:t>
            </a:r>
            <a:r>
              <a:rPr lang="cs-CZ" dirty="0" smtClean="0">
                <a:solidFill>
                  <a:schemeClr val="bg1"/>
                </a:solidFill>
              </a:rPr>
              <a:t>evhodné </a:t>
            </a:r>
            <a:r>
              <a:rPr lang="cs-CZ" dirty="0">
                <a:solidFill>
                  <a:schemeClr val="bg1"/>
                </a:solidFill>
              </a:rPr>
              <a:t>jídelní návyky z </a:t>
            </a:r>
            <a:r>
              <a:rPr lang="cs-CZ" dirty="0" smtClean="0">
                <a:solidFill>
                  <a:schemeClr val="bg1"/>
                </a:solidFill>
              </a:rPr>
              <a:t>rodiny</a:t>
            </a:r>
          </a:p>
          <a:p>
            <a:r>
              <a:rPr lang="cs-CZ" dirty="0">
                <a:solidFill>
                  <a:schemeClr val="bg1"/>
                </a:solidFill>
              </a:rPr>
              <a:t>hormonální vlivy</a:t>
            </a: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33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lgerian" pitchFamily="82" charset="0"/>
              </a:rPr>
              <a:t>Index tělesné hmotnosti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928802"/>
            <a:ext cx="8229600" cy="4572000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Index tělesné hmotnosti</a:t>
            </a:r>
            <a:r>
              <a:rPr lang="cs-CZ" sz="2400" dirty="0">
                <a:solidFill>
                  <a:schemeClr val="bg1"/>
                </a:solidFill>
              </a:rPr>
              <a:t>, obvykle označovaný zkratkou </a:t>
            </a:r>
            <a:r>
              <a:rPr lang="cs-CZ" sz="2400" b="1" dirty="0">
                <a:solidFill>
                  <a:schemeClr val="bg1"/>
                </a:solidFill>
              </a:rPr>
              <a:t>BMI</a:t>
            </a:r>
            <a:r>
              <a:rPr lang="cs-CZ" sz="2400" dirty="0">
                <a:solidFill>
                  <a:schemeClr val="bg1"/>
                </a:solidFill>
              </a:rPr>
              <a:t> (z anglického </a:t>
            </a:r>
            <a:r>
              <a:rPr lang="cs-CZ" sz="2400" i="1" dirty="0">
                <a:solidFill>
                  <a:schemeClr val="bg1"/>
                </a:solidFill>
              </a:rPr>
              <a:t>body </a:t>
            </a:r>
            <a:r>
              <a:rPr lang="cs-CZ" sz="2400" i="1" dirty="0" err="1">
                <a:solidFill>
                  <a:schemeClr val="bg1"/>
                </a:solidFill>
              </a:rPr>
              <a:t>mass</a:t>
            </a:r>
            <a:r>
              <a:rPr lang="cs-CZ" sz="2400" i="1" dirty="0">
                <a:solidFill>
                  <a:schemeClr val="bg1"/>
                </a:solidFill>
              </a:rPr>
              <a:t> index</a:t>
            </a:r>
            <a:r>
              <a:rPr lang="cs-CZ" sz="2400" dirty="0">
                <a:solidFill>
                  <a:schemeClr val="bg1"/>
                </a:solidFill>
              </a:rPr>
              <a:t>) je číslo používané jako měřítko obezity, umožňující statistické porovnávání lidí s různou výškou. Index se spočítá vydělením hmotnosti daného člověka druhou mocninou jeho </a:t>
            </a:r>
            <a:r>
              <a:rPr lang="cs-CZ" sz="2400" dirty="0" smtClean="0">
                <a:solidFill>
                  <a:schemeClr val="bg1"/>
                </a:solidFill>
              </a:rPr>
              <a:t>výšky: </a:t>
            </a:r>
          </a:p>
          <a:p>
            <a:pPr>
              <a:buNone/>
            </a:pPr>
            <a:endParaRPr lang="cs-CZ" sz="2400" dirty="0" smtClean="0"/>
          </a:p>
        </p:txBody>
      </p:sp>
      <p:pic>
        <p:nvPicPr>
          <p:cNvPr id="5" name="Obrázek 4" descr="374c27547a8e1b777bedfcead438529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4214818"/>
            <a:ext cx="2443180" cy="64294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Množství a skladba potravy</a:t>
            </a:r>
            <a:endParaRPr lang="cs-CZ" dirty="0">
              <a:solidFill>
                <a:srgbClr val="92D05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Nedostatek potravy </a:t>
            </a:r>
            <a:r>
              <a:rPr lang="cs-CZ" sz="2400" b="1" dirty="0" smtClean="0">
                <a:solidFill>
                  <a:schemeClr val="bg1"/>
                </a:solidFill>
              </a:rPr>
              <a:t>= nedostatečnost základních živin, vitamínů , minerálů</a:t>
            </a:r>
          </a:p>
          <a:p>
            <a:pPr>
              <a:buNone/>
            </a:pPr>
            <a:r>
              <a:rPr lang="cs-CZ" sz="2400" b="1" dirty="0" smtClean="0">
                <a:solidFill>
                  <a:schemeClr val="bg1"/>
                </a:solidFill>
              </a:rPr>
              <a:t>Chronická podvýživa</a:t>
            </a:r>
          </a:p>
          <a:p>
            <a:r>
              <a:rPr lang="cs-CZ" sz="2400" b="1" dirty="0" smtClean="0">
                <a:solidFill>
                  <a:schemeClr val="bg1"/>
                </a:solidFill>
              </a:rPr>
              <a:t>Chudokrevnost</a:t>
            </a:r>
          </a:p>
          <a:p>
            <a:r>
              <a:rPr lang="cs-CZ" sz="2400" b="1" dirty="0" err="1" smtClean="0">
                <a:solidFill>
                  <a:schemeClr val="bg1"/>
                </a:solidFill>
              </a:rPr>
              <a:t>Osteoporoza</a:t>
            </a:r>
            <a:endParaRPr lang="cs-CZ" sz="2400" b="1" dirty="0" smtClean="0">
              <a:solidFill>
                <a:schemeClr val="bg1"/>
              </a:solidFill>
            </a:endParaRPr>
          </a:p>
          <a:p>
            <a:r>
              <a:rPr lang="cs-CZ" sz="2400" b="1" dirty="0" smtClean="0">
                <a:solidFill>
                  <a:schemeClr val="bg1"/>
                </a:solidFill>
              </a:rPr>
              <a:t>Struma, </a:t>
            </a:r>
            <a:r>
              <a:rPr lang="cs-CZ" sz="2400" b="1" dirty="0" err="1" smtClean="0">
                <a:solidFill>
                  <a:schemeClr val="bg1"/>
                </a:solidFill>
              </a:rPr>
              <a:t>nedostatecna</a:t>
            </a:r>
            <a:r>
              <a:rPr lang="cs-CZ" sz="2400" b="1" dirty="0" smtClean="0">
                <a:solidFill>
                  <a:schemeClr val="bg1"/>
                </a:solidFill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</a:rPr>
              <a:t>fce</a:t>
            </a:r>
            <a:r>
              <a:rPr lang="cs-CZ" sz="2400" b="1" dirty="0" smtClean="0">
                <a:solidFill>
                  <a:schemeClr val="bg1"/>
                </a:solidFill>
              </a:rPr>
              <a:t> štítné žlázy</a:t>
            </a:r>
          </a:p>
          <a:p>
            <a:r>
              <a:rPr lang="cs-CZ" sz="2400" b="1" dirty="0" smtClean="0">
                <a:solidFill>
                  <a:schemeClr val="bg1"/>
                </a:solidFill>
              </a:rPr>
              <a:t>Kurděje (deficit vit. C )</a:t>
            </a:r>
          </a:p>
          <a:p>
            <a:r>
              <a:rPr lang="cs-CZ" sz="2400" b="1" dirty="0" smtClean="0">
                <a:solidFill>
                  <a:schemeClr val="bg1"/>
                </a:solidFill>
              </a:rPr>
              <a:t>Šeroslepost</a:t>
            </a:r>
          </a:p>
          <a:p>
            <a:r>
              <a:rPr lang="cs-CZ" sz="2400" b="1" dirty="0" smtClean="0">
                <a:solidFill>
                  <a:schemeClr val="bg1"/>
                </a:solidFill>
              </a:rPr>
              <a:t>Křivice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                                                                                              </a:t>
            </a: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785813"/>
            <a:ext cx="8229600" cy="5429250"/>
          </a:xfrm>
          <a:noFill/>
        </p:spPr>
        <p:txBody>
          <a:bodyPr/>
          <a:lstStyle/>
          <a:p>
            <a:pPr>
              <a:buNone/>
            </a:pPr>
            <a:r>
              <a:rPr lang="cs-CZ" dirty="0" smtClean="0"/>
              <a:t>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Nadbytek potravy </a:t>
            </a:r>
            <a:r>
              <a:rPr lang="cs-CZ" dirty="0" smtClean="0">
                <a:solidFill>
                  <a:schemeClr val="bg1"/>
                </a:solidFill>
              </a:rPr>
              <a:t>= nevhodná skladba stravy, nadbytek živin, </a:t>
            </a:r>
            <a:r>
              <a:rPr lang="cs-CZ" dirty="0" err="1" smtClean="0">
                <a:solidFill>
                  <a:schemeClr val="bg1"/>
                </a:solidFill>
              </a:rPr>
              <a:t>zejmána</a:t>
            </a:r>
            <a:r>
              <a:rPr lang="cs-CZ" dirty="0" smtClean="0">
                <a:solidFill>
                  <a:schemeClr val="bg1"/>
                </a:solidFill>
              </a:rPr>
              <a:t> tuků, cukru</a:t>
            </a:r>
          </a:p>
          <a:p>
            <a:pPr>
              <a:buNone/>
            </a:pPr>
            <a:r>
              <a:rPr lang="cs-CZ" dirty="0" smtClean="0">
                <a:solidFill>
                  <a:schemeClr val="bg1"/>
                </a:solidFill>
              </a:rPr>
              <a:t> Nadváha, obezita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Srdečně </a:t>
            </a:r>
            <a:r>
              <a:rPr lang="cs-CZ" dirty="0" err="1" smtClean="0">
                <a:solidFill>
                  <a:schemeClr val="bg1"/>
                </a:solidFill>
              </a:rPr>
              <a:t>cevní</a:t>
            </a:r>
            <a:r>
              <a:rPr lang="cs-CZ" dirty="0" smtClean="0">
                <a:solidFill>
                  <a:schemeClr val="bg1"/>
                </a:solidFill>
              </a:rPr>
              <a:t> onemocnění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Nádorová onemocnění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Obezita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Cukrovka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Zubní kaz</a:t>
            </a:r>
          </a:p>
          <a:p>
            <a:pPr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43312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PYRAMIDA ZDRAVÉ VÝŽIVY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Zástupný symbol pro obsah 3" descr="pyramid_new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285861"/>
            <a:ext cx="6472356" cy="4714907"/>
          </a:xfrm>
        </p:spPr>
      </p:pic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22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urlz MT" pitchFamily="82" charset="0"/>
              </a:rPr>
              <a:t>Lékařské odezvy na otylost</a:t>
            </a:r>
            <a:br>
              <a:rPr lang="cs-CZ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urlz MT" pitchFamily="82" charset="0"/>
              </a:rPr>
            </a:b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b="1" dirty="0" smtClean="0">
                <a:solidFill>
                  <a:schemeClr val="bg1"/>
                </a:solidFill>
              </a:rPr>
              <a:t>Běžná </a:t>
            </a:r>
            <a:r>
              <a:rPr lang="cs-CZ" b="1" dirty="0">
                <a:solidFill>
                  <a:schemeClr val="bg1"/>
                </a:solidFill>
              </a:rPr>
              <a:t>moudrost doporučí to otylý převzít strategie ubrat na hmotnosti aby zmírnil zdravotní rizika spojená s otylostí. Tam je diskuse oba přes co ty strategie realisticky obsahují, a také zda takový cíl dělá vlastně vyústit v lepší zdravotní výsledky.</a:t>
            </a:r>
          </a:p>
          <a:p>
            <a:r>
              <a:rPr lang="cs-CZ" b="1" dirty="0">
                <a:solidFill>
                  <a:schemeClr val="bg1"/>
                </a:solidFill>
              </a:rPr>
              <a:t>Váhové redukční strategie zahrnují změny stravování, režimy cvičení, drogy váhové ztráty a chirurgické zákroky (vidět terapii, nahoře, pro kompletní seznam). Tito, “stravy zázraku” jsou nejvíce </a:t>
            </a:r>
            <a:r>
              <a:rPr lang="cs-CZ" b="1" dirty="0" err="1">
                <a:solidFill>
                  <a:schemeClr val="bg1"/>
                </a:solidFill>
              </a:rPr>
              <a:t>napadnuty</a:t>
            </a:r>
            <a:r>
              <a:rPr lang="cs-CZ" b="1" dirty="0">
                <a:solidFill>
                  <a:schemeClr val="bg1"/>
                </a:solidFill>
              </a:rPr>
              <a:t>, s několika studii navrhovat tu krátkodobou váhovou ztrátu typicky skončí metabolickými upraveními vést k váze </a:t>
            </a:r>
            <a:r>
              <a:rPr lang="cs-CZ" b="1" i="1" dirty="0">
                <a:solidFill>
                  <a:schemeClr val="bg1"/>
                </a:solidFill>
              </a:rPr>
              <a:t>zisk</a:t>
            </a:r>
            <a:r>
              <a:rPr lang="cs-CZ" b="1" dirty="0">
                <a:solidFill>
                  <a:schemeClr val="bg1"/>
                </a:solidFill>
              </a:rPr>
              <a:t> v delším termínu.</a:t>
            </a:r>
          </a:p>
          <a:p>
            <a:r>
              <a:rPr lang="cs-CZ" b="1" dirty="0">
                <a:solidFill>
                  <a:schemeClr val="bg1"/>
                </a:solidFill>
              </a:rPr>
              <a:t>Běžná moudrost si myslí, že otylost je způsobena přes-shovívavost v tučných nebo sladkých jídlech, vylíčený jak jeden nedostatek síly vůle nebo druhu sklonu. Různí specialisté silně oponují tohoto názoru. Například, profesor Thomas </a:t>
            </a:r>
            <a:r>
              <a:rPr lang="cs-CZ" b="1" dirty="0" err="1">
                <a:solidFill>
                  <a:schemeClr val="bg1"/>
                </a:solidFill>
              </a:rPr>
              <a:t>Sanders</a:t>
            </a:r>
            <a:r>
              <a:rPr lang="cs-CZ" b="1" dirty="0">
                <a:solidFill>
                  <a:schemeClr val="bg1"/>
                </a:solidFill>
              </a:rPr>
              <a:t> vysoké školy krále Londýn zdůrazní potřebu pro rovnováhu mezi aktivitou a spotřebou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40964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obezita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1928802"/>
            <a:ext cx="5153127" cy="3549660"/>
          </a:xfrm>
        </p:spPr>
      </p:pic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234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>
              <a:hlinkClick r:id="rId2"/>
            </a:endParaRPr>
          </a:p>
          <a:p>
            <a:r>
              <a:rPr lang="cs-CZ" dirty="0" smtClean="0">
                <a:hlinkClick r:id="rId2"/>
              </a:rPr>
              <a:t>http://obezita.</a:t>
            </a:r>
            <a:r>
              <a:rPr lang="cs-CZ" dirty="0" err="1" smtClean="0">
                <a:hlinkClick r:id="rId2"/>
              </a:rPr>
              <a:t>navajo.cz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r>
              <a:rPr lang="cs-CZ" dirty="0" err="1" smtClean="0"/>
              <a:t>Wikipedia</a:t>
            </a:r>
            <a:endParaRPr lang="cs-CZ" dirty="0" smtClean="0"/>
          </a:p>
          <a:p>
            <a:r>
              <a:rPr lang="cs-CZ" dirty="0" smtClean="0"/>
              <a:t>Výchova ke zdraví – </a:t>
            </a:r>
            <a:r>
              <a:rPr lang="cs-CZ" dirty="0" err="1" smtClean="0"/>
              <a:t>Mudr.Stanislav</a:t>
            </a:r>
            <a:r>
              <a:rPr lang="cs-CZ" dirty="0" smtClean="0"/>
              <a:t> Wasserbauer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384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Talen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159</TotalTime>
  <Words>296</Words>
  <Application>Microsoft Office PowerPoint</Application>
  <PresentationFormat>Předvádění na obrazovce (4:3)</PresentationFormat>
  <Paragraphs>64</Paragraphs>
  <Slides>13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Talent</vt:lpstr>
      <vt:lpstr>OBEZITA</vt:lpstr>
      <vt:lpstr>Prezentace aplikace PowerPoint</vt:lpstr>
      <vt:lpstr>PŘÍČINY</vt:lpstr>
      <vt:lpstr>  Společenské příčiny </vt:lpstr>
      <vt:lpstr>NADVÁHA</vt:lpstr>
      <vt:lpstr>PŘÍČINY NADVÁHY</vt:lpstr>
      <vt:lpstr>Index tělesné hmotnosti </vt:lpstr>
      <vt:lpstr>Množství a skladba potravy</vt:lpstr>
      <vt:lpstr>Prezentace aplikace PowerPoint</vt:lpstr>
      <vt:lpstr>PYRAMIDA ZDRAVÉ VÝŽIVY</vt:lpstr>
      <vt:lpstr>Lékařské odezvy na otylost </vt:lpstr>
      <vt:lpstr>Prezentace aplikace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OBEZITA</dc:title>
  <dc:creator>sasa</dc:creator>
  <cp:lastModifiedBy>Uzivatel</cp:lastModifiedBy>
  <cp:revision>17</cp:revision>
  <dcterms:created xsi:type="dcterms:W3CDTF">2011-05-12T13:20:18Z</dcterms:created>
  <dcterms:modified xsi:type="dcterms:W3CDTF">2011-05-13T05:49:55Z</dcterms:modified>
</cp:coreProperties>
</file>