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9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81" d="100"/>
          <a:sy n="81" d="100"/>
        </p:scale>
        <p:origin x="-106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52A08519-3634-4137-8826-AB814561E482}" type="datetimeFigureOut">
              <a:rPr lang="cs-CZ" smtClean="0"/>
              <a:t>11.1.2012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3303674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2A08519-3634-4137-8826-AB814561E482}" type="datetimeFigureOut">
              <a:rPr lang="cs-CZ" smtClean="0"/>
              <a:t>11.1.2012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1994525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52A08519-3634-4137-8826-AB814561E482}" type="datetimeFigureOut">
              <a:rPr lang="cs-CZ" smtClean="0"/>
              <a:t>11.1.2012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3663020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52A08519-3634-4137-8826-AB814561E482}" type="datetimeFigureOut">
              <a:rPr lang="cs-CZ" smtClean="0"/>
              <a:t>11.1.2012</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41244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52A08519-3634-4137-8826-AB814561E482}" type="datetimeFigureOut">
              <a:rPr lang="cs-CZ" smtClean="0"/>
              <a:t>11.1.2012</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1532160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52A08519-3634-4137-8826-AB814561E482}" type="datetimeFigureOut">
              <a:rPr lang="cs-CZ" smtClean="0"/>
              <a:t>11.1.2012</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3196627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2A08519-3634-4137-8826-AB814561E482}" type="datetimeFigureOut">
              <a:rPr lang="cs-CZ" smtClean="0"/>
              <a:t>11.1.2012</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345230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52A08519-3634-4137-8826-AB814561E482}" type="datetimeFigureOut">
              <a:rPr lang="cs-CZ" smtClean="0"/>
              <a:t>11.1.2012</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1919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52A08519-3634-4137-8826-AB814561E482}" type="datetimeFigureOut">
              <a:rPr lang="cs-CZ" smtClean="0"/>
              <a:t>11.1.2012</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3246763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2A08519-3634-4137-8826-AB814561E482}" type="datetimeFigureOut">
              <a:rPr lang="cs-CZ" smtClean="0"/>
              <a:t>11.1.2012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893432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2A08519-3634-4137-8826-AB814561E482}" type="datetimeFigureOut">
              <a:rPr lang="cs-CZ" smtClean="0"/>
              <a:t>11.1.2012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17B582A-E988-4DF6-B3BC-8F89FECC0F00}" type="slidenum">
              <a:rPr lang="cs-CZ" smtClean="0"/>
              <a:t>‹#›</a:t>
            </a:fld>
            <a:endParaRPr lang="cs-CZ"/>
          </a:p>
        </p:txBody>
      </p:sp>
    </p:spTree>
    <p:extLst>
      <p:ext uri="{BB962C8B-B14F-4D97-AF65-F5344CB8AC3E}">
        <p14:creationId xmlns:p14="http://schemas.microsoft.com/office/powerpoint/2010/main" val="10465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08519-3634-4137-8826-AB814561E482}" type="datetimeFigureOut">
              <a:rPr lang="cs-CZ" smtClean="0"/>
              <a:t>11.1.2012</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7B582A-E988-4DF6-B3BC-8F89FECC0F00}" type="slidenum">
              <a:rPr lang="cs-CZ" smtClean="0"/>
              <a:t>‹#›</a:t>
            </a:fld>
            <a:endParaRPr lang="cs-CZ"/>
          </a:p>
        </p:txBody>
      </p:sp>
    </p:spTree>
    <p:extLst>
      <p:ext uri="{BB962C8B-B14F-4D97-AF65-F5344CB8AC3E}">
        <p14:creationId xmlns:p14="http://schemas.microsoft.com/office/powerpoint/2010/main" val="3177454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solidFill>
            <a:schemeClr val="bg1">
              <a:lumMod val="85000"/>
            </a:schemeClr>
          </a:solidFill>
        </p:spPr>
        <p:txBody>
          <a:bodyPr/>
          <a:lstStyle/>
          <a:p>
            <a:r>
              <a:rPr lang="cs-CZ" b="1" dirty="0"/>
              <a:t>„Obtížný“ sociální klient </a:t>
            </a:r>
            <a:endParaRPr lang="cs-CZ" dirty="0"/>
          </a:p>
        </p:txBody>
      </p:sp>
      <p:sp>
        <p:nvSpPr>
          <p:cNvPr id="3" name="Podnadpis 2"/>
          <p:cNvSpPr>
            <a:spLocks noGrp="1"/>
          </p:cNvSpPr>
          <p:nvPr>
            <p:ph type="subTitle" idx="1"/>
          </p:nvPr>
        </p:nvSpPr>
        <p:spPr/>
        <p:txBody>
          <a:bodyPr/>
          <a:lstStyle/>
          <a:p>
            <a:endParaRPr lang="cs-CZ"/>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547264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dirty="0" smtClean="0"/>
              <a:t>„Obtížný“ sociální klient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92500" lnSpcReduction="20000"/>
          </a:bodyPr>
          <a:lstStyle/>
          <a:p>
            <a:r>
              <a:rPr lang="cs-CZ" b="1" dirty="0"/>
              <a:t>K</a:t>
            </a:r>
            <a:r>
              <a:rPr lang="cs-CZ" b="1" dirty="0" smtClean="0"/>
              <a:t>lient</a:t>
            </a:r>
            <a:r>
              <a:rPr lang="cs-CZ" b="1" dirty="0"/>
              <a:t>, který je pro pomáhající pracovníky náročnější ve srovnání s ostatními, je těžší a náročnější s ním pracovat, pomáhající musí vynaložit větší úsilí a po práci s takovým klientem bývají více vyčerpaní</a:t>
            </a:r>
            <a:r>
              <a:rPr lang="cs-CZ" dirty="0"/>
              <a:t>. </a:t>
            </a:r>
            <a:endParaRPr lang="cs-CZ" dirty="0" smtClean="0"/>
          </a:p>
          <a:p>
            <a:r>
              <a:rPr lang="cs-CZ" dirty="0"/>
              <a:t>P</a:t>
            </a:r>
            <a:r>
              <a:rPr lang="cs-CZ" dirty="0" smtClean="0"/>
              <a:t>ráci </a:t>
            </a:r>
            <a:r>
              <a:rPr lang="cs-CZ" dirty="0"/>
              <a:t>s ním </a:t>
            </a:r>
            <a:r>
              <a:rPr lang="cs-CZ" dirty="0" smtClean="0"/>
              <a:t>provázejí různé </a:t>
            </a:r>
            <a:r>
              <a:rPr lang="cs-CZ" dirty="0"/>
              <a:t>negativní emoce. </a:t>
            </a:r>
            <a:endParaRPr lang="cs-CZ" dirty="0" smtClean="0"/>
          </a:p>
          <a:p>
            <a:r>
              <a:rPr lang="cs-CZ" dirty="0"/>
              <a:t>P</a:t>
            </a:r>
            <a:r>
              <a:rPr lang="cs-CZ" dirty="0" smtClean="0"/>
              <a:t>řipomíná </a:t>
            </a:r>
            <a:r>
              <a:rPr lang="cs-CZ" dirty="0" smtClean="0"/>
              <a:t>nám </a:t>
            </a:r>
            <a:r>
              <a:rPr lang="cs-CZ" dirty="0" smtClean="0"/>
              <a:t>naše </a:t>
            </a:r>
            <a:r>
              <a:rPr lang="cs-CZ" dirty="0"/>
              <a:t>limity, naše omezení, což vede k frustraci </a:t>
            </a:r>
            <a:r>
              <a:rPr lang="cs-CZ" dirty="0" smtClean="0"/>
              <a:t>pracovníka </a:t>
            </a:r>
          </a:p>
          <a:p>
            <a:r>
              <a:rPr lang="cs-CZ" dirty="0" smtClean="0"/>
              <a:t>S trochou nadsázky můžeme říci, že </a:t>
            </a:r>
            <a:r>
              <a:rPr lang="cs-CZ" b="1" dirty="0" smtClean="0"/>
              <a:t>obtížný klient neexistuje</a:t>
            </a:r>
            <a:r>
              <a:rPr lang="cs-CZ" dirty="0" smtClean="0"/>
              <a:t>. Existuje pouze </a:t>
            </a:r>
            <a:r>
              <a:rPr lang="cs-CZ" b="1" dirty="0" smtClean="0"/>
              <a:t>obtížný vztah s klientem, obtížná interakce, komunikace</a:t>
            </a:r>
            <a:r>
              <a:rPr lang="cs-CZ" dirty="0" smtClean="0"/>
              <a:t>.  </a:t>
            </a:r>
            <a:endParaRPr lang="cs-CZ" dirty="0"/>
          </a:p>
          <a:p>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4142085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fontScale="90000"/>
          </a:bodyPr>
          <a:lstStyle/>
          <a:p>
            <a:r>
              <a:rPr lang="cs-CZ" b="1" dirty="0"/>
              <a:t>Faktory ztěžující kontakt s klientem: </a:t>
            </a:r>
            <a:endParaRPr lang="cs-CZ" dirty="0"/>
          </a:p>
        </p:txBody>
      </p:sp>
      <p:sp>
        <p:nvSpPr>
          <p:cNvPr id="3" name="Zástupný symbol pro obsah 2"/>
          <p:cNvSpPr>
            <a:spLocks noGrp="1"/>
          </p:cNvSpPr>
          <p:nvPr>
            <p:ph idx="1"/>
          </p:nvPr>
        </p:nvSpPr>
        <p:spPr>
          <a:solidFill>
            <a:schemeClr val="bg1">
              <a:lumMod val="95000"/>
            </a:schemeClr>
          </a:solidFill>
        </p:spPr>
        <p:txBody>
          <a:bodyPr/>
          <a:lstStyle/>
          <a:p>
            <a:endParaRPr lang="cs-CZ" dirty="0" smtClean="0"/>
          </a:p>
          <a:p>
            <a:r>
              <a:rPr lang="cs-CZ" dirty="0" smtClean="0"/>
              <a:t>Faktory ze strany klienta</a:t>
            </a:r>
          </a:p>
          <a:p>
            <a:endParaRPr lang="cs-CZ" dirty="0"/>
          </a:p>
          <a:p>
            <a:endParaRPr lang="cs-CZ" dirty="0" smtClean="0"/>
          </a:p>
          <a:p>
            <a:r>
              <a:rPr lang="cs-CZ" dirty="0" smtClean="0"/>
              <a:t>Faktory ze strany pomáhajícího pracovníka</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235694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dirty="0" smtClean="0"/>
              <a:t>Faktory ze strany klienta</a:t>
            </a:r>
            <a:endParaRPr lang="cs-CZ" dirty="0"/>
          </a:p>
        </p:txBody>
      </p:sp>
      <p:sp>
        <p:nvSpPr>
          <p:cNvPr id="3" name="Zástupný symbol pro obsah 2"/>
          <p:cNvSpPr>
            <a:spLocks noGrp="1"/>
          </p:cNvSpPr>
          <p:nvPr>
            <p:ph idx="1"/>
          </p:nvPr>
        </p:nvSpPr>
        <p:spPr>
          <a:xfrm>
            <a:off x="457200" y="1340769"/>
            <a:ext cx="8229600" cy="4581232"/>
          </a:xfrm>
          <a:solidFill>
            <a:schemeClr val="bg1">
              <a:lumMod val="95000"/>
            </a:schemeClr>
          </a:solidFill>
        </p:spPr>
        <p:txBody>
          <a:bodyPr>
            <a:normAutofit fontScale="92500" lnSpcReduction="10000"/>
          </a:bodyPr>
          <a:lstStyle/>
          <a:p>
            <a:pPr lvl="0"/>
            <a:r>
              <a:rPr lang="cs-CZ" b="1" dirty="0"/>
              <a:t>Klient s charakterovou patologií</a:t>
            </a:r>
            <a:r>
              <a:rPr lang="cs-CZ" dirty="0"/>
              <a:t> (poruchy osobnosti, sociální deviace a abnormality, závislý klient apod.)</a:t>
            </a:r>
          </a:p>
          <a:p>
            <a:pPr lvl="0"/>
            <a:r>
              <a:rPr lang="cs-CZ" b="1" dirty="0"/>
              <a:t>Klient s  komplikovanou diagnózou nebo prognózou</a:t>
            </a:r>
            <a:r>
              <a:rPr lang="cs-CZ" dirty="0"/>
              <a:t> (diagnóza či prognóza jsou nepříznivé, nejasné, doprovázené vleklými problémy apod.). </a:t>
            </a:r>
          </a:p>
          <a:p>
            <a:pPr lvl="0"/>
            <a:r>
              <a:rPr lang="cs-CZ" b="1" dirty="0"/>
              <a:t>Klient s poruchou komunikace</a:t>
            </a:r>
            <a:r>
              <a:rPr lang="cs-CZ" dirty="0"/>
              <a:t>, ať už z důvodu fyzického, mentálního či duševního omezení.</a:t>
            </a:r>
          </a:p>
          <a:p>
            <a:pPr lvl="0"/>
            <a:r>
              <a:rPr lang="cs-CZ" b="1" dirty="0"/>
              <a:t>Klient, jehož chování se liší od většinového či očekávaného chování</a:t>
            </a:r>
            <a:r>
              <a:rPr lang="cs-CZ" dirty="0"/>
              <a:t>.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676906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fontScale="90000"/>
          </a:bodyPr>
          <a:lstStyle/>
          <a:p>
            <a:r>
              <a:rPr lang="cs-CZ" dirty="0" smtClean="0"/>
              <a:t>Faktory ze strany pomáhajícího pracovníka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77500" lnSpcReduction="20000"/>
          </a:bodyPr>
          <a:lstStyle/>
          <a:p>
            <a:pPr lvl="0"/>
            <a:r>
              <a:rPr lang="cs-CZ" b="1" dirty="0"/>
              <a:t>Nedostatek zkušeností, praxe. </a:t>
            </a:r>
            <a:endParaRPr lang="cs-CZ" dirty="0"/>
          </a:p>
          <a:p>
            <a:pPr lvl="0"/>
            <a:r>
              <a:rPr lang="cs-CZ" b="1" dirty="0"/>
              <a:t>Momentální indispozice pracovníka </a:t>
            </a:r>
            <a:r>
              <a:rPr lang="cs-CZ" dirty="0"/>
              <a:t>–  únava, nemoc, přetížení</a:t>
            </a:r>
          </a:p>
          <a:p>
            <a:pPr lvl="0"/>
            <a:r>
              <a:rPr lang="cs-CZ" b="1" dirty="0"/>
              <a:t>Iracionální očekávání pomáhajícího pracovníka</a:t>
            </a:r>
            <a:r>
              <a:rPr lang="cs-CZ" dirty="0" smtClean="0"/>
              <a:t>. Např., </a:t>
            </a:r>
            <a:r>
              <a:rPr lang="cs-CZ" dirty="0"/>
              <a:t>že: </a:t>
            </a:r>
          </a:p>
          <a:p>
            <a:pPr lvl="1"/>
            <a:r>
              <a:rPr lang="cs-CZ" dirty="0"/>
              <a:t>Musí být úspěšný při práci se </a:t>
            </a:r>
            <a:r>
              <a:rPr lang="cs-CZ" dirty="0" smtClean="0"/>
              <a:t>všemi klienty.</a:t>
            </a:r>
            <a:endParaRPr lang="cs-CZ" dirty="0"/>
          </a:p>
          <a:p>
            <a:pPr lvl="1"/>
            <a:r>
              <a:rPr lang="cs-CZ" dirty="0"/>
              <a:t>Musí být vynikajícím pracovníkem, jasně lepší než ostatní pomáhající </a:t>
            </a:r>
            <a:r>
              <a:rPr lang="cs-CZ" dirty="0" smtClean="0"/>
              <a:t>pracovníci.</a:t>
            </a:r>
            <a:endParaRPr lang="cs-CZ" dirty="0"/>
          </a:p>
          <a:p>
            <a:pPr lvl="1"/>
            <a:r>
              <a:rPr lang="cs-CZ" dirty="0"/>
              <a:t>Všichni jeho klienti ho musí respektovat a milovat.</a:t>
            </a:r>
          </a:p>
          <a:p>
            <a:pPr lvl="1"/>
            <a:r>
              <a:rPr lang="cs-CZ" dirty="0"/>
              <a:t>Když dělá to nejlepší a pracuje tak tvrdě, jeho klienti by měli stejně tak tvrdě pracovat, měli by být zodpovědní, měli by mu pozorně naslouchat a měli by se postupně posouvat ke změně. </a:t>
            </a:r>
          </a:p>
          <a:p>
            <a:pPr lvl="1"/>
            <a:r>
              <a:rPr lang="cs-CZ" dirty="0"/>
              <a:t>Musí být schopen užívat si svou práci vždy za všech okolností. </a:t>
            </a:r>
          </a:p>
          <a:p>
            <a:pPr lvl="0"/>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461887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611560" y="548680"/>
            <a:ext cx="7992888" cy="5577483"/>
          </a:xfrm>
          <a:solidFill>
            <a:schemeClr val="bg1">
              <a:lumMod val="95000"/>
            </a:schemeClr>
          </a:solidFill>
        </p:spPr>
        <p:txBody>
          <a:bodyPr>
            <a:normAutofit/>
          </a:bodyPr>
          <a:lstStyle/>
          <a:p>
            <a:pPr lvl="0"/>
            <a:r>
              <a:rPr lang="cs-CZ" b="1" dirty="0" smtClean="0"/>
              <a:t>Chyby pracovníka v komunikaci s klientem</a:t>
            </a:r>
            <a:r>
              <a:rPr lang="cs-CZ" dirty="0" smtClean="0"/>
              <a:t>. Patří sem hlavně: </a:t>
            </a:r>
          </a:p>
          <a:p>
            <a:pPr lvl="2"/>
            <a:r>
              <a:rPr lang="cs-CZ" b="1" dirty="0" smtClean="0"/>
              <a:t>Protipřenos</a:t>
            </a:r>
            <a:r>
              <a:rPr lang="cs-CZ" dirty="0" smtClean="0"/>
              <a:t> – emoční reakce na klientovo chování. Je problémem hlavně pokud vyplývá z nedořešených záležitostí pracovníka (nedořešené záležitosti má v sobě každý člověk)</a:t>
            </a:r>
          </a:p>
          <a:p>
            <a:pPr lvl="2"/>
            <a:r>
              <a:rPr lang="cs-CZ" b="1" dirty="0" smtClean="0"/>
              <a:t>Předsudky</a:t>
            </a:r>
            <a:r>
              <a:rPr lang="cs-CZ" dirty="0" smtClean="0"/>
              <a:t> - emočně nabité, kriticky nezhodnocené úsudky a z nich plynoucí postoje, které jsou nezávislé na okamžité situaci</a:t>
            </a:r>
          </a:p>
          <a:p>
            <a:pPr lvl="2"/>
            <a:r>
              <a:rPr lang="cs-CZ" b="1" dirty="0" smtClean="0"/>
              <a:t>Nálepkování (</a:t>
            </a:r>
            <a:r>
              <a:rPr lang="cs-CZ" b="1" dirty="0" err="1" smtClean="0"/>
              <a:t>labeling</a:t>
            </a:r>
            <a:r>
              <a:rPr lang="cs-CZ" b="1" dirty="0" smtClean="0"/>
              <a:t>)</a:t>
            </a:r>
            <a:r>
              <a:rPr lang="cs-CZ" dirty="0" smtClean="0"/>
              <a:t> - předsudků liší tím, že už to není jen postoj, ale určitá forma jednání, jde o zaškatulkování, udělení nálepky „obtížného“ klienta. </a:t>
            </a:r>
          </a:p>
          <a:p>
            <a:endParaRPr lang="cs-CZ" dirty="0" smtClean="0"/>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9078596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idx="4294967295"/>
          </p:nvPr>
        </p:nvSpPr>
        <p:spPr>
          <a:xfrm>
            <a:off x="179512" y="274638"/>
            <a:ext cx="8712968" cy="1143000"/>
          </a:xfrm>
          <a:solidFill>
            <a:schemeClr val="bg1">
              <a:lumMod val="85000"/>
            </a:schemeClr>
          </a:solidFill>
        </p:spPr>
        <p:txBody>
          <a:bodyPr>
            <a:normAutofit/>
          </a:bodyPr>
          <a:lstStyle/>
          <a:p>
            <a:r>
              <a:rPr lang="cs-CZ" dirty="0" smtClean="0"/>
              <a:t>Nejčastější typy „obtížných“ klientů</a:t>
            </a:r>
            <a:endParaRPr lang="cs-CZ"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4900" y="2193925"/>
            <a:ext cx="1852613"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3710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Manipulativní klient</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92500" lnSpcReduction="20000"/>
          </a:bodyPr>
          <a:lstStyle/>
          <a:p>
            <a:r>
              <a:rPr lang="cs-CZ" dirty="0"/>
              <a:t>S</a:t>
            </a:r>
            <a:r>
              <a:rPr lang="cs-CZ" dirty="0" smtClean="0"/>
              <a:t>naží </a:t>
            </a:r>
            <a:r>
              <a:rPr lang="cs-CZ" dirty="0"/>
              <a:t>se různými prostředky ovlivnit </a:t>
            </a:r>
            <a:r>
              <a:rPr lang="cs-CZ" dirty="0" smtClean="0"/>
              <a:t>pomáhajícího </a:t>
            </a:r>
            <a:r>
              <a:rPr lang="cs-CZ" dirty="0"/>
              <a:t>ve svůj prospěch, získat nad ním </a:t>
            </a:r>
            <a:r>
              <a:rPr lang="cs-CZ" dirty="0" smtClean="0"/>
              <a:t>nadvládu, sleduje tím </a:t>
            </a:r>
            <a:r>
              <a:rPr lang="cs-CZ" dirty="0"/>
              <a:t>různé výhody pro sebe; </a:t>
            </a:r>
            <a:endParaRPr lang="cs-CZ" dirty="0" smtClean="0"/>
          </a:p>
          <a:p>
            <a:r>
              <a:rPr lang="cs-CZ" dirty="0"/>
              <a:t>M</a:t>
            </a:r>
            <a:r>
              <a:rPr lang="cs-CZ" dirty="0" smtClean="0"/>
              <a:t>ůže </a:t>
            </a:r>
            <a:r>
              <a:rPr lang="cs-CZ" dirty="0"/>
              <a:t>využívat klam, přemlouvání, svádění, šarm, obviňování, podplácení, zaplavování řečmi </a:t>
            </a:r>
            <a:r>
              <a:rPr lang="cs-CZ" dirty="0" smtClean="0"/>
              <a:t>apod.</a:t>
            </a:r>
          </a:p>
          <a:p>
            <a:r>
              <a:rPr lang="cs-CZ" dirty="0" smtClean="0"/>
              <a:t>Klient </a:t>
            </a:r>
            <a:r>
              <a:rPr lang="cs-CZ" dirty="0"/>
              <a:t>nemá zájem o faktickou spolupráci.</a:t>
            </a:r>
          </a:p>
          <a:p>
            <a:r>
              <a:rPr lang="cs-CZ" b="1" dirty="0"/>
              <a:t>Přístup ke klientovi:</a:t>
            </a:r>
            <a:r>
              <a:rPr lang="cs-CZ" dirty="0"/>
              <a:t> Pracovník by měl postupovat </a:t>
            </a:r>
            <a:r>
              <a:rPr lang="cs-CZ" b="1" dirty="0"/>
              <a:t>rozhodně, jednoznačně, upozornit za sankce při nedodržování pravidel</a:t>
            </a:r>
            <a:r>
              <a:rPr lang="cs-CZ" dirty="0"/>
              <a:t>. Doporučuje se </a:t>
            </a:r>
            <a:r>
              <a:rPr lang="cs-CZ" b="1" dirty="0" smtClean="0"/>
              <a:t>skupinová </a:t>
            </a:r>
            <a:r>
              <a:rPr lang="cs-CZ" b="1" dirty="0"/>
              <a:t>práce, otevření dveří při jednání, přítomnost jiného spolupracovníka na jednání</a:t>
            </a:r>
            <a:r>
              <a:rPr lang="cs-CZ" dirty="0"/>
              <a:t>. </a:t>
            </a:r>
          </a:p>
          <a:p>
            <a:pPr lvl="0"/>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5729095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Nedobrovolný klient</a:t>
            </a:r>
            <a:r>
              <a:rPr lang="cs-CZ" dirty="0" smtClean="0"/>
              <a:t> </a:t>
            </a:r>
            <a:endParaRPr lang="cs-CZ" dirty="0"/>
          </a:p>
        </p:txBody>
      </p:sp>
      <p:sp>
        <p:nvSpPr>
          <p:cNvPr id="3" name="Zástupný symbol pro obsah 2"/>
          <p:cNvSpPr>
            <a:spLocks noGrp="1"/>
          </p:cNvSpPr>
          <p:nvPr>
            <p:ph idx="1"/>
          </p:nvPr>
        </p:nvSpPr>
        <p:spPr>
          <a:xfrm>
            <a:off x="457200" y="1484785"/>
            <a:ext cx="8229600" cy="4536504"/>
          </a:xfrm>
          <a:solidFill>
            <a:schemeClr val="bg1">
              <a:lumMod val="95000"/>
            </a:schemeClr>
          </a:solidFill>
        </p:spPr>
        <p:txBody>
          <a:bodyPr>
            <a:normAutofit fontScale="77500" lnSpcReduction="20000"/>
          </a:bodyPr>
          <a:lstStyle/>
          <a:p>
            <a:r>
              <a:rPr lang="cs-CZ" sz="3400" dirty="0"/>
              <a:t>N</a:t>
            </a:r>
            <a:r>
              <a:rPr lang="cs-CZ" sz="3400" dirty="0" smtClean="0"/>
              <a:t>ení </a:t>
            </a:r>
            <a:r>
              <a:rPr lang="cs-CZ" sz="3400" dirty="0"/>
              <a:t>motivovaný řešit svoje problémy, někdy si je dokonce vůbec nepřipouští, není ochotný spolupracovat. </a:t>
            </a:r>
            <a:endParaRPr lang="cs-CZ" sz="3400" dirty="0" smtClean="0"/>
          </a:p>
          <a:p>
            <a:r>
              <a:rPr lang="cs-CZ" sz="3400" dirty="0" smtClean="0"/>
              <a:t>Často </a:t>
            </a:r>
            <a:r>
              <a:rPr lang="cs-CZ" sz="3400" dirty="0"/>
              <a:t>to je </a:t>
            </a:r>
            <a:r>
              <a:rPr lang="cs-CZ" sz="3400" dirty="0" smtClean="0"/>
              <a:t>člověk s přikázanou léčbou </a:t>
            </a:r>
            <a:r>
              <a:rPr lang="cs-CZ" sz="3400" dirty="0"/>
              <a:t>či </a:t>
            </a:r>
            <a:r>
              <a:rPr lang="cs-CZ" sz="3400" dirty="0" smtClean="0"/>
              <a:t>ochrannou terapií </a:t>
            </a:r>
            <a:r>
              <a:rPr lang="cs-CZ" sz="3400" dirty="0"/>
              <a:t>(nařízená léčba, výkon trestu, lékařské nebo soudní nařízení). </a:t>
            </a:r>
            <a:endParaRPr lang="cs-CZ" sz="3400" dirty="0" smtClean="0"/>
          </a:p>
          <a:p>
            <a:r>
              <a:rPr lang="cs-CZ" sz="3400" dirty="0" smtClean="0"/>
              <a:t>Nemá </a:t>
            </a:r>
            <a:r>
              <a:rPr lang="cs-CZ" sz="3400" dirty="0"/>
              <a:t>důvěru k pomáhajícímu pracovníkovi, </a:t>
            </a:r>
            <a:r>
              <a:rPr lang="cs-CZ" sz="3400" dirty="0" smtClean="0"/>
              <a:t> </a:t>
            </a:r>
            <a:r>
              <a:rPr lang="cs-CZ" sz="3400" dirty="0"/>
              <a:t>napadá ho. </a:t>
            </a:r>
          </a:p>
          <a:p>
            <a:r>
              <a:rPr lang="cs-CZ" sz="3400" b="1" dirty="0"/>
              <a:t>Přístup ke klientovi:</a:t>
            </a:r>
            <a:r>
              <a:rPr lang="cs-CZ" sz="3400" dirty="0"/>
              <a:t> pracovník musí </a:t>
            </a:r>
            <a:r>
              <a:rPr lang="cs-CZ" sz="3400" b="1" dirty="0"/>
              <a:t>využívat moci, kterou má v rámci svých </a:t>
            </a:r>
            <a:r>
              <a:rPr lang="cs-CZ" sz="3400" b="1" dirty="0" err="1" smtClean="0"/>
              <a:t>prac</a:t>
            </a:r>
            <a:r>
              <a:rPr lang="cs-CZ" sz="3400" b="1" dirty="0" smtClean="0"/>
              <a:t>. </a:t>
            </a:r>
            <a:r>
              <a:rPr lang="cs-CZ" sz="3400" b="1" dirty="0"/>
              <a:t>kompetencí</a:t>
            </a:r>
            <a:r>
              <a:rPr lang="cs-CZ" sz="3400" dirty="0"/>
              <a:t>. P</a:t>
            </a:r>
            <a:r>
              <a:rPr lang="cs-CZ" sz="3400" dirty="0" smtClean="0"/>
              <a:t>římo </a:t>
            </a:r>
            <a:r>
              <a:rPr lang="cs-CZ" sz="3400" dirty="0"/>
              <a:t>a věcně vysvětlit pravidla setkávání. </a:t>
            </a:r>
            <a:r>
              <a:rPr lang="cs-CZ" sz="3400" b="1" dirty="0"/>
              <a:t>Podávat objektivní informace a upozornit na důsledky </a:t>
            </a:r>
            <a:r>
              <a:rPr lang="cs-CZ" sz="3400" dirty="0" smtClean="0"/>
              <a:t>příp. </a:t>
            </a:r>
            <a:r>
              <a:rPr lang="cs-CZ" sz="3400" dirty="0"/>
              <a:t>nespolupráce. Práce s klientem musí být </a:t>
            </a:r>
            <a:r>
              <a:rPr lang="cs-CZ" sz="3400" b="1" dirty="0"/>
              <a:t>přímá, věcná, stručná</a:t>
            </a:r>
            <a:r>
              <a:rPr lang="cs-CZ" sz="3400" dirty="0"/>
              <a:t>. Důležitá je </a:t>
            </a:r>
            <a:r>
              <a:rPr lang="cs-CZ" sz="3400" b="1" dirty="0"/>
              <a:t>vstřícnost a porozumění </a:t>
            </a:r>
            <a:r>
              <a:rPr lang="cs-CZ" sz="3400" dirty="0"/>
              <a:t>i přes odmítavé chování klient a dále disciplinovanost a dobře naplánované jednání.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7944579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Klient závislý na drogách, alkoholu</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92500"/>
          </a:bodyPr>
          <a:lstStyle/>
          <a:p>
            <a:r>
              <a:rPr lang="cs-CZ" dirty="0" smtClean="0"/>
              <a:t>Nutno očekávat </a:t>
            </a:r>
            <a:r>
              <a:rPr lang="cs-CZ" dirty="0"/>
              <a:t>řadu problémů</a:t>
            </a:r>
            <a:r>
              <a:rPr lang="cs-CZ" dirty="0" smtClean="0"/>
              <a:t>.</a:t>
            </a:r>
          </a:p>
          <a:p>
            <a:r>
              <a:rPr lang="cs-CZ" dirty="0" smtClean="0"/>
              <a:t> </a:t>
            </a:r>
            <a:r>
              <a:rPr lang="cs-CZ" dirty="0"/>
              <a:t>Je třeba počítat s nespolehlivostí klientů, nedůvěrou k pomáhajícímu pracovníkovi, tendencí ke zkreslování.  </a:t>
            </a:r>
          </a:p>
          <a:p>
            <a:r>
              <a:rPr lang="cs-CZ" b="1" dirty="0"/>
              <a:t>Přístup ke klientovi:</a:t>
            </a:r>
            <a:r>
              <a:rPr lang="cs-CZ" dirty="0"/>
              <a:t> klíčem k jednání s těmito klienty je </a:t>
            </a:r>
            <a:r>
              <a:rPr lang="cs-CZ" b="1" dirty="0"/>
              <a:t>bezpředsudečný přístup, trpělivost, rozhodnost, neslevovat ze zadaných úkolů, spolupráce s rodinou, přáteli; získání informací o situaci klienta; neslibovat nesplnitelné</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082483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Závislý klient</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85000" lnSpcReduction="20000"/>
          </a:bodyPr>
          <a:lstStyle/>
          <a:p>
            <a:r>
              <a:rPr lang="cs-CZ" dirty="0"/>
              <a:t>K</a:t>
            </a:r>
            <a:r>
              <a:rPr lang="cs-CZ" dirty="0" smtClean="0"/>
              <a:t>lient </a:t>
            </a:r>
            <a:r>
              <a:rPr lang="cs-CZ" dirty="0"/>
              <a:t>závislý na jiných </a:t>
            </a:r>
            <a:r>
              <a:rPr lang="cs-CZ" dirty="0" smtClean="0"/>
              <a:t>osobách. </a:t>
            </a:r>
            <a:r>
              <a:rPr lang="cs-CZ" dirty="0"/>
              <a:t>Přenáší zodpovědnost za své problémy a celý svůj život na pomáhajícího pracovníka, obtěžuje ho maličkostmi, osobními problémy. Neustále chce mít pracovníka pro sebe. </a:t>
            </a:r>
            <a:endParaRPr lang="cs-CZ" dirty="0" smtClean="0"/>
          </a:p>
          <a:p>
            <a:r>
              <a:rPr lang="cs-CZ" dirty="0" smtClean="0"/>
              <a:t>Zpočátku </a:t>
            </a:r>
            <a:r>
              <a:rPr lang="cs-CZ" dirty="0"/>
              <a:t>může činit dojem dobře spolupracujícího klienta, ale postupně nárokuje neustálou dostupnost pracovníků a svaluje na ně své neúspěchy. </a:t>
            </a:r>
          </a:p>
          <a:p>
            <a:r>
              <a:rPr lang="cs-CZ" b="1" dirty="0"/>
              <a:t>Přístup ke klientovi:</a:t>
            </a:r>
            <a:r>
              <a:rPr lang="cs-CZ" dirty="0"/>
              <a:t> Pomáhající pracovník </a:t>
            </a:r>
            <a:r>
              <a:rPr lang="cs-CZ" b="1" dirty="0"/>
              <a:t>stimuluje klienta k samostatnosti. Důležité je odhalit příčinu a cíl závislosti. </a:t>
            </a:r>
            <a:r>
              <a:rPr lang="cs-CZ" dirty="0"/>
              <a:t>Někdy je příčinou handicap, jindy touha po výhodách. </a:t>
            </a:r>
            <a:r>
              <a:rPr lang="cs-CZ" b="1" dirty="0"/>
              <a:t>Často je nutno vymezit formu a čas rozhovoru.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6256230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Klient v odporu</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92500"/>
          </a:bodyPr>
          <a:lstStyle/>
          <a:p>
            <a:r>
              <a:rPr lang="cs-CZ" dirty="0" smtClean="0"/>
              <a:t>Nevědomě </a:t>
            </a:r>
            <a:r>
              <a:rPr lang="cs-CZ" dirty="0"/>
              <a:t>se brání změně, </a:t>
            </a:r>
            <a:endParaRPr lang="cs-CZ" dirty="0" smtClean="0"/>
          </a:p>
          <a:p>
            <a:r>
              <a:rPr lang="cs-CZ" dirty="0" smtClean="0"/>
              <a:t>obecně </a:t>
            </a:r>
            <a:r>
              <a:rPr lang="cs-CZ" dirty="0"/>
              <a:t>lze rozlišit tři druhy odporu: </a:t>
            </a:r>
            <a:endParaRPr lang="cs-CZ" dirty="0" smtClean="0"/>
          </a:p>
          <a:p>
            <a:pPr lvl="1"/>
            <a:r>
              <a:rPr lang="cs-CZ" dirty="0" smtClean="0"/>
              <a:t>klient </a:t>
            </a:r>
            <a:r>
              <a:rPr lang="cs-CZ" dirty="0"/>
              <a:t>si problém nepřipouští, </a:t>
            </a:r>
          </a:p>
          <a:p>
            <a:pPr lvl="1"/>
            <a:r>
              <a:rPr lang="cs-CZ" dirty="0" smtClean="0"/>
              <a:t>klient </a:t>
            </a:r>
            <a:r>
              <a:rPr lang="cs-CZ" dirty="0"/>
              <a:t>se chce změnit, ale neví jak, nebo ho změna ohrožuje, </a:t>
            </a:r>
            <a:endParaRPr lang="cs-CZ" dirty="0" smtClean="0"/>
          </a:p>
          <a:p>
            <a:pPr lvl="1"/>
            <a:r>
              <a:rPr lang="cs-CZ" dirty="0" smtClean="0"/>
              <a:t>klient </a:t>
            </a:r>
            <a:r>
              <a:rPr lang="cs-CZ" dirty="0"/>
              <a:t>chápe problém, ale nechce se měnit.</a:t>
            </a:r>
          </a:p>
          <a:p>
            <a:r>
              <a:rPr lang="cs-CZ" b="1" dirty="0"/>
              <a:t>Přístup ke klientovi: </a:t>
            </a:r>
            <a:r>
              <a:rPr lang="cs-CZ" dirty="0"/>
              <a:t>snažíme se </a:t>
            </a:r>
            <a:r>
              <a:rPr lang="cs-CZ" b="1" dirty="0"/>
              <a:t>odhalit příčinu odporu</a:t>
            </a:r>
            <a:r>
              <a:rPr lang="cs-CZ" dirty="0"/>
              <a:t>, podporujeme klienta ve vyjádření jeho problému, snažíme se vytvořit vstřícné prostředí.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178565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fontScale="90000"/>
          </a:bodyPr>
          <a:lstStyle/>
          <a:p>
            <a:r>
              <a:rPr lang="cs-CZ" b="1" u="sng" dirty="0" smtClean="0"/>
              <a:t>Kverulantský (Perfekcionistický) klient</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92500" lnSpcReduction="10000"/>
          </a:bodyPr>
          <a:lstStyle/>
          <a:p>
            <a:r>
              <a:rPr lang="cs-CZ" dirty="0"/>
              <a:t>M</a:t>
            </a:r>
            <a:r>
              <a:rPr lang="cs-CZ" dirty="0" smtClean="0"/>
              <a:t>á </a:t>
            </a:r>
            <a:r>
              <a:rPr lang="cs-CZ" dirty="0"/>
              <a:t>stále pocit, že se vše nedělá dobře. Je nespokojený, </a:t>
            </a:r>
            <a:r>
              <a:rPr lang="cs-CZ" dirty="0" smtClean="0"/>
              <a:t>mění </a:t>
            </a:r>
            <a:r>
              <a:rPr lang="cs-CZ" dirty="0"/>
              <a:t>poskytovatele služeb, píše </a:t>
            </a:r>
            <a:r>
              <a:rPr lang="cs-CZ" dirty="0" smtClean="0"/>
              <a:t>stížnosti. </a:t>
            </a:r>
            <a:r>
              <a:rPr lang="cs-CZ" dirty="0"/>
              <a:t>Často se upne k jednomu problému a chce ho za každou cenu řešit. Neumí naslouchat, nazná empatii. </a:t>
            </a:r>
          </a:p>
          <a:p>
            <a:r>
              <a:rPr lang="cs-CZ" b="1" dirty="0"/>
              <a:t>Přístup ke klientovi:</a:t>
            </a:r>
            <a:r>
              <a:rPr lang="cs-CZ" dirty="0"/>
              <a:t> Držte se </a:t>
            </a:r>
            <a:r>
              <a:rPr lang="cs-CZ" b="1" dirty="0"/>
              <a:t>podstaty věci</a:t>
            </a:r>
            <a:r>
              <a:rPr lang="cs-CZ" dirty="0"/>
              <a:t>, </a:t>
            </a:r>
            <a:r>
              <a:rPr lang="cs-CZ" b="1" dirty="0"/>
              <a:t>jednejte</a:t>
            </a:r>
            <a:r>
              <a:rPr lang="cs-CZ" dirty="0"/>
              <a:t> </a:t>
            </a:r>
            <a:r>
              <a:rPr lang="cs-CZ" b="1" dirty="0"/>
              <a:t>důstojně, stručně, věcně</a:t>
            </a:r>
            <a:r>
              <a:rPr lang="cs-CZ" dirty="0"/>
              <a:t>, uvádějte fakta, často </a:t>
            </a:r>
            <a:r>
              <a:rPr lang="cs-CZ" b="1" dirty="0"/>
              <a:t>rekapitulujte</a:t>
            </a:r>
            <a:r>
              <a:rPr lang="cs-CZ" dirty="0"/>
              <a:t>, upozorněte na pravidla a směrnice. Jednejte uvolněně, projevte zdravou sebedůvěru.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8543376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Nebezpečný klient</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lnSpcReduction="10000"/>
          </a:bodyPr>
          <a:lstStyle/>
          <a:p>
            <a:r>
              <a:rPr lang="cs-CZ" dirty="0"/>
              <a:t>P</a:t>
            </a:r>
            <a:r>
              <a:rPr lang="cs-CZ" dirty="0" smtClean="0"/>
              <a:t>ráce </a:t>
            </a:r>
            <a:r>
              <a:rPr lang="cs-CZ" dirty="0"/>
              <a:t>s těmito klienty je velmi nebezpečná. Mohou fyzicky napadnout pomáhajícího, varovnými signály může být zvýšená emocionalita, výhrůžky a agresivita.</a:t>
            </a:r>
          </a:p>
          <a:p>
            <a:r>
              <a:rPr lang="cs-CZ" b="1" dirty="0"/>
              <a:t>Přístup ke klientovi:</a:t>
            </a:r>
            <a:r>
              <a:rPr lang="cs-CZ" dirty="0"/>
              <a:t> důležitá je informovanost spolupracovníků, všímáme si reakci klienta. Při práci jasná pravidla, stanovení si bodů a dodržovat stanovený plán. </a:t>
            </a:r>
          </a:p>
          <a:p>
            <a:pPr marL="0" indent="0">
              <a:buNone/>
            </a:pPr>
            <a:r>
              <a:rPr lang="cs-CZ" dirty="0"/>
              <a:t>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2553848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Svádějící (</a:t>
            </a:r>
            <a:r>
              <a:rPr lang="cs-CZ" b="1" u="sng" dirty="0" err="1" smtClean="0"/>
              <a:t>seduktivní</a:t>
            </a:r>
            <a:r>
              <a:rPr lang="cs-CZ" b="1" u="sng" dirty="0" smtClean="0"/>
              <a:t>) klient</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lstStyle/>
          <a:p>
            <a:r>
              <a:rPr lang="cs-CZ" dirty="0"/>
              <a:t>J</a:t>
            </a:r>
            <a:r>
              <a:rPr lang="cs-CZ" dirty="0" smtClean="0"/>
              <a:t>de </a:t>
            </a:r>
            <a:r>
              <a:rPr lang="cs-CZ" dirty="0"/>
              <a:t>o typ manipulativního klienta. Klient se snaží získat přízeň sociálního pracovníka, jde mu o různé výhody spolupráce. Začíná nevinným flirtem či vzrůstajícím citovým vztahem.</a:t>
            </a:r>
          </a:p>
          <a:p>
            <a:r>
              <a:rPr lang="cs-CZ" b="1" dirty="0"/>
              <a:t>Přístup ke klientovi:</a:t>
            </a:r>
            <a:r>
              <a:rPr lang="cs-CZ" dirty="0"/>
              <a:t> Při práci jasná pravidla, stanovení si bodů a dodržovat stanovený plán.</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8020242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Mlčenlivý klient</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lnSpcReduction="10000"/>
          </a:bodyPr>
          <a:lstStyle/>
          <a:p>
            <a:r>
              <a:rPr lang="cs-CZ" dirty="0"/>
              <a:t>M</a:t>
            </a:r>
            <a:r>
              <a:rPr lang="cs-CZ" dirty="0" smtClean="0"/>
              <a:t>lčením </a:t>
            </a:r>
            <a:r>
              <a:rPr lang="cs-CZ" dirty="0"/>
              <a:t>může klient vyjadřovat úzkost, nejistotu, nedůvěru nebo na druhé straně odpor. .</a:t>
            </a:r>
          </a:p>
          <a:p>
            <a:r>
              <a:rPr lang="cs-CZ" b="1" dirty="0"/>
              <a:t>Přístup ke klientovi:</a:t>
            </a:r>
            <a:r>
              <a:rPr lang="cs-CZ" dirty="0"/>
              <a:t> pracovník se snaží klienta povzbudit k vhodné komunikaci, pokládání otázek typu:“ Co si o tom myslíte vy …, Jak se vám to líbilo….“. Při práci jasná pravidla, stanovení si bodů a dodržovat stanovený plán. Důležitá je trpělivost.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2899673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Agresivní, nepřátelský klient</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a:bodyPr>
          <a:lstStyle/>
          <a:p>
            <a:r>
              <a:rPr lang="cs-CZ" dirty="0"/>
              <a:t>H</a:t>
            </a:r>
            <a:r>
              <a:rPr lang="cs-CZ" dirty="0" smtClean="0"/>
              <a:t>ádá </a:t>
            </a:r>
            <a:r>
              <a:rPr lang="cs-CZ" dirty="0"/>
              <a:t>se, diskutuje, nespolupracuje, není s ničím spokojen, zveličuje veškeré problémy. Může projevovat nespokojenost, hněv, vyjadřovat kritiku, obviňovat pracovníka.</a:t>
            </a:r>
          </a:p>
          <a:p>
            <a:r>
              <a:rPr lang="cs-CZ" b="1" dirty="0"/>
              <a:t>Přístup ke klientovi:</a:t>
            </a:r>
            <a:r>
              <a:rPr lang="cs-CZ" dirty="0"/>
              <a:t> pracovník by měl být trpělivý. Objevit zdroj nepřátelství, a najít cestu k řešení. Snaha vcítit se do situace klienta.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8075600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u="sng" dirty="0" smtClean="0"/>
              <a:t>Depresivní klient</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a:bodyPr>
          <a:lstStyle/>
          <a:p>
            <a:r>
              <a:rPr lang="cs-CZ" dirty="0"/>
              <a:t>C</a:t>
            </a:r>
            <a:r>
              <a:rPr lang="cs-CZ" dirty="0" smtClean="0"/>
              <a:t>hová </a:t>
            </a:r>
            <a:r>
              <a:rPr lang="cs-CZ" dirty="0"/>
              <a:t>se emotivně, nemůžeme od něho čekat racionální pohled na jeho problém, vše vidí  pesimisticky, veškerá snaha je dle jeho názoru marná, propadá beznaději.</a:t>
            </a:r>
            <a:br>
              <a:rPr lang="cs-CZ" dirty="0"/>
            </a:br>
            <a:r>
              <a:rPr lang="cs-CZ" b="1" dirty="0"/>
              <a:t>Přístup ke klientovi: </a:t>
            </a:r>
            <a:r>
              <a:rPr lang="cs-CZ" dirty="0"/>
              <a:t>po dobu deprese můžeme poskytovat pouze psychickou podporu, umožňujeme klientovi vyjádřit jeho negativní emoce. Nezlehčujeme jeho situaci, nesnažíme se ho rozveselit.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9769010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solidFill>
            <a:schemeClr val="bg1">
              <a:lumMod val="85000"/>
            </a:schemeClr>
          </a:solidFill>
        </p:spPr>
        <p:txBody>
          <a:bodyPr/>
          <a:lstStyle/>
          <a:p>
            <a:r>
              <a:rPr lang="cs-CZ" dirty="0" smtClean="0"/>
              <a:t>Dělení dle K. </a:t>
            </a:r>
            <a:r>
              <a:rPr lang="cs-CZ" dirty="0"/>
              <a:t>B</a:t>
            </a:r>
            <a:r>
              <a:rPr lang="cs-CZ" dirty="0" smtClean="0"/>
              <a:t>láhy</a:t>
            </a:r>
            <a:endParaRPr lang="cs-CZ"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8075" y="2195513"/>
            <a:ext cx="184785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Obráze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0051869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a:bodyPr>
          <a:lstStyle/>
          <a:p>
            <a:r>
              <a:rPr lang="cs-CZ" b="1" u="sng" dirty="0" smtClean="0"/>
              <a:t>Úzkostný typ („váhavec“)</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92500" lnSpcReduction="20000"/>
          </a:bodyPr>
          <a:lstStyle/>
          <a:p>
            <a:r>
              <a:rPr lang="cs-CZ" dirty="0"/>
              <a:t>S</a:t>
            </a:r>
            <a:r>
              <a:rPr lang="cs-CZ" dirty="0" smtClean="0"/>
              <a:t>choulené </a:t>
            </a:r>
            <a:r>
              <a:rPr lang="cs-CZ" dirty="0"/>
              <a:t>držení těla, těkavý pohled, klopení zraku, nejistá gesta. Výraz obličeje odráží zábrany, váhání, nerozhodnost. V řeči nejisté pomlky, časté opakování dotazů, vyslovení obavy a naléhavé žádosti o </a:t>
            </a:r>
            <a:r>
              <a:rPr lang="cs-CZ" dirty="0" smtClean="0"/>
              <a:t>ujištění. </a:t>
            </a:r>
            <a:r>
              <a:rPr lang="cs-CZ" dirty="0"/>
              <a:t>Snadno podléhá vnitřní panice. Bojí se učinit rozhodnutí. Trpí pochybnostmi a výčitkami. Obviňuje sám sebe. Nevěří si, kapituluje, volí únikové cesty, odstupuje od složitých jednání. Stydí se za své chování, nevrací se tam, kde selhal. Bere si na pomoc jiné osoby. Odvolává se na autority</a:t>
            </a:r>
            <a:r>
              <a:rPr lang="cs-CZ" dirty="0" smtClean="0"/>
              <a: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2928706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dirty="0" smtClean="0"/>
              <a:t>Přístup ke klientovi</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77500" lnSpcReduction="20000"/>
          </a:bodyPr>
          <a:lstStyle/>
          <a:p>
            <a:r>
              <a:rPr lang="cs-CZ" dirty="0" smtClean="0"/>
              <a:t>Vyčkejme, až se na nás obrátí, nezaujímejme pozici tváří v tvář, neulpívejme příliš zrakem v jeho obličeji. Hovoříme pomalu, klidným hlasem, podejme vyčerpávající informace. Uvarujme se nátlaku na rozhodnutí otázek typu  ,,BUĎ A NEBO“.</a:t>
            </a:r>
          </a:p>
          <a:p>
            <a:r>
              <a:rPr lang="cs-CZ" dirty="0" smtClean="0"/>
              <a:t>Dopředu signalizujeme dostatek času se mu klidně a ochotně věnovat, tolerovat návraty k původním východiskům a respektovat přehodnocení stanovisek. Uvažujme za něho nahlas. Klaďme jím nevyslovené otázky a vyslovme za něho pochyby. Odpovídejme pak na ně.</a:t>
            </a:r>
          </a:p>
          <a:p>
            <a:r>
              <a:rPr lang="cs-CZ" dirty="0" smtClean="0"/>
              <a:t>Nečiňme přímá rozhodování za něho. Přispějme ale rekapitulací otázek, obecním shrnutím závěrů, alternativ, sdělením zkušeností u jiných.</a:t>
            </a:r>
          </a:p>
          <a:p>
            <a:endParaRPr lang="cs-CZ" dirty="0" smtClean="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7143510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fontScale="90000"/>
          </a:bodyPr>
          <a:lstStyle/>
          <a:p>
            <a:r>
              <a:rPr lang="cs-CZ" b="1" u="sng" dirty="0" smtClean="0"/>
              <a:t>Úzkostně - agresivní typ („útočná chudinka“)</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85000" lnSpcReduction="20000"/>
          </a:bodyPr>
          <a:lstStyle/>
          <a:p>
            <a:r>
              <a:rPr lang="cs-CZ" dirty="0"/>
              <a:t>Š</a:t>
            </a:r>
            <a:r>
              <a:rPr lang="cs-CZ" dirty="0" smtClean="0"/>
              <a:t>tíhlá </a:t>
            </a:r>
            <a:r>
              <a:rPr lang="cs-CZ" dirty="0"/>
              <a:t>postava, stoj i sed křečovitě vzpřímený, nohy u sebe energicky pevný úchop předmětů, bojovně odměrný pohled, sevřeně svraštělé rty. Věcná nesdílnost. Strohost řečového projevu. Stísněnost a nervozita v hlase, který přechází do vyšších poloh. Pocity újmy, křivdy a ústrků spojené s energicky rychlými obranářskými reakcemi. Kategorické odmítání projevu pomoci a péče, odhodlanost sebeobětování, cynizmus při domnělých prohrách. Jízlivé poznámky a zraňující výroky, vedené na city a morálku druhých Křečovité výpady provázené pláčem na krajíčku. Útočnost za každou cenu</a:t>
            </a:r>
            <a:r>
              <a:rPr lang="cs-CZ" dirty="0" smtClean="0"/>
              <a:t>.</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149115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dirty="0" smtClean="0"/>
              <a:t>Přístup ke klientovi</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85000" lnSpcReduction="20000"/>
          </a:bodyPr>
          <a:lstStyle/>
          <a:p>
            <a:r>
              <a:rPr lang="cs-CZ" dirty="0" smtClean="0"/>
              <a:t>Pohledem signalizujeme ochotu, nechme předstoupit a určit vzdálenost při jednání. Uvarujme se tzv. pohledu z patra. Hovoří - </a:t>
            </a:r>
            <a:r>
              <a:rPr lang="cs-CZ" dirty="0" err="1" smtClean="0"/>
              <a:t>li</a:t>
            </a:r>
            <a:r>
              <a:rPr lang="cs-CZ" dirty="0" smtClean="0"/>
              <a:t> osoba, se zájmem hleďme do obličeje. Hovoříme-li sami, střídejme pohled do očí s odklonem pohledu stranou. Hovořme klidně, věcně, srozumitelně. Vstřícně podejme vyčerpávající informace, aby se mohl rozhodnout. Nezrychlujme tempo řeči, nezvyšujme hlas. Skončí-li nám do řeči, vyčkejme a pak pokračujme ve svém sdělení. Co nejméně používejme výrazů NE a nahraďme ho výrazem ANO, ALE. Dejme najevo, že jakékoliv rozhodnutí osoby je pro ni důstojné a pro nás do značné míry akceptovatelné.</a:t>
            </a:r>
          </a:p>
          <a:p>
            <a:endParaRPr lang="cs-CZ" dirty="0" smtClean="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253618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fontScale="90000"/>
          </a:bodyPr>
          <a:lstStyle/>
          <a:p>
            <a:r>
              <a:rPr lang="cs-CZ" b="1" u="sng" dirty="0" smtClean="0"/>
              <a:t>Narcistně - agresivní typ („ředitel zeměkoule“)</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77500" lnSpcReduction="20000"/>
          </a:bodyPr>
          <a:lstStyle/>
          <a:p>
            <a:r>
              <a:rPr lang="cs-CZ" sz="4400" dirty="0" smtClean="0"/>
              <a:t>Zájem o zevnějšek a módu, důstojně okázalé vystupování, sebevědomá sebeprezentace, nadřazeně přezíravá mimika a gestikulace.. Rád se poslouchá. </a:t>
            </a:r>
          </a:p>
          <a:p>
            <a:r>
              <a:rPr lang="cs-CZ" sz="4400" dirty="0" smtClean="0"/>
              <a:t>Běžná práce a pozornost zraňuje jeho sebeúctu. Připadá si nedůstojně pokořen a ponížen. </a:t>
            </a:r>
          </a:p>
          <a:p>
            <a:r>
              <a:rPr lang="cs-CZ" sz="4400" dirty="0" smtClean="0"/>
              <a:t>V konfliktu se pak prezentuje bez skrupulí jako mocensky silný, výjimečného postavení vlivných konexí a netušených možností.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6064633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dirty="0" smtClean="0"/>
              <a:t>Přístup ke klientovi</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77500" lnSpcReduction="20000"/>
          </a:bodyPr>
          <a:lstStyle/>
          <a:p>
            <a:r>
              <a:rPr lang="cs-CZ" dirty="0" smtClean="0"/>
              <a:t>Jděme </a:t>
            </a:r>
            <a:r>
              <a:rPr lang="cs-CZ" dirty="0"/>
              <a:t>mu vstříc jako první. Zpomalme a zastavme se ve vzdálenosti asi 1,3 m. Nemůžeme-li se věnovat ihned, signalizujeme, že byl všimnut a vyžádejme strpení. </a:t>
            </a:r>
          </a:p>
          <a:p>
            <a:r>
              <a:rPr lang="cs-CZ" dirty="0"/>
              <a:t>Často vyhledávejme pohledy z očí do očí bez ohledu na to, kdo hovoří nebo naslouchá. </a:t>
            </a:r>
          </a:p>
          <a:p>
            <a:r>
              <a:rPr lang="cs-CZ" dirty="0"/>
              <a:t>Buďme při jednání v pohybu kolem jeho osoby, bude pak doslova středem pozornosti a péče. Uvarujeme se tónu poučovat a mentorovat. Podejme úplné informace, jednejme ale jako se zasvěceným partnerem. Nejednejme podbízivě či poníženě. Jednejme důstojně a na úrovni. Při konfliktu, je-li to na místě, neváhejme se stručnou a krátkou profesionální omluvou. </a:t>
            </a:r>
          </a:p>
          <a:p>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2542807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fontScale="90000"/>
          </a:bodyPr>
          <a:lstStyle/>
          <a:p>
            <a:r>
              <a:rPr lang="cs-CZ" b="1" u="sng" dirty="0" smtClean="0"/>
              <a:t>Bezohledně-agresivní typ („ bouchač, gorila“)</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92500" lnSpcReduction="20000"/>
          </a:bodyPr>
          <a:lstStyle/>
          <a:p>
            <a:r>
              <a:rPr lang="cs-CZ" dirty="0" smtClean="0"/>
              <a:t>Charakteristická </a:t>
            </a:r>
            <a:r>
              <a:rPr lang="cs-CZ" dirty="0"/>
              <a:t>pro něj je robustní postava. Neměnný, nechápavý, nepřátelský výraz obličeje. Nepohotové, pomalé myšlení, podezíravost a vztahovačnost.</a:t>
            </a:r>
            <a:r>
              <a:rPr lang="cs-CZ" b="1" dirty="0"/>
              <a:t> </a:t>
            </a:r>
            <a:r>
              <a:rPr lang="cs-CZ" dirty="0"/>
              <a:t>Hlučný, nespisovný, nelogický řečový projev. Vulgární výrazy. Nekultivované jednaní, vehementní a netolerantní prosazování svých zájmů. Zkratkovitě výbušné reakce. Chování od hlučného, žoviálně bodrého překřikování druhých osob, až po neurvale útočné zastrašování submisivních a slušnějších jedinců. Nepřátelské postoje vůči obecně uznávaným hodnotám, ideálům, autoritám, konvekcím a zvyklostem</a:t>
            </a:r>
            <a:r>
              <a:rPr lang="cs-CZ" dirty="0" smtClean="0"/>
              <a: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256026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dirty="0" smtClean="0"/>
              <a:t>Přístup ke klientovi</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77500" lnSpcReduction="20000"/>
          </a:bodyPr>
          <a:lstStyle/>
          <a:p>
            <a:r>
              <a:rPr lang="cs-CZ" dirty="0" smtClean="0"/>
              <a:t>Jako první zvolte vzdálenost 0,7 m, pohled vodorovně z očí do očí a neměňte v žádném případě tuto pozici. Hovoříte-li, nasaďte rázně setrvalý pohled do očí. Hovoří-li osoba, odvraťte, ale neklopte ani nezvedejte zrak. Hovořte klidně, věcně, pomalu, plynule, srozumitelně, jistým a nevzrušeným hlasem, neosobně. Bez afektu. Stůjte uvolněně, gestikulujte pomalu, plynule. Nejednejte zmatečně či zakřiknutě. Nepodlehněte panice. </a:t>
            </a:r>
          </a:p>
          <a:p>
            <a:r>
              <a:rPr lang="cs-CZ" dirty="0" smtClean="0"/>
              <a:t>Jednejte vážně a důstojně, nikoli však s přehnanou kulturou projevu a nadřazenou noblesou. Důsledně stůjte na svých stanoviscích, projevte však pochopení a uznání. Apelujte na čestnost a férovost. Neveďte jednání do slepé uličky. Nabídněte možnosti důstojného ústupu. </a:t>
            </a:r>
          </a:p>
          <a:p>
            <a:endParaRPr lang="cs-CZ" dirty="0" smtClean="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4449136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fontScale="90000"/>
          </a:bodyPr>
          <a:lstStyle/>
          <a:p>
            <a:r>
              <a:rPr lang="cs-CZ" b="1" u="sng" dirty="0" err="1" smtClean="0"/>
              <a:t>Pedanterní</a:t>
            </a:r>
            <a:r>
              <a:rPr lang="cs-CZ" b="1" u="sng" dirty="0" smtClean="0"/>
              <a:t> typ („pedant, puntičkář“)</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77500" lnSpcReduction="20000"/>
          </a:bodyPr>
          <a:lstStyle/>
          <a:p>
            <a:r>
              <a:rPr lang="cs-CZ" sz="3400" dirty="0"/>
              <a:t>P</a:t>
            </a:r>
            <a:r>
              <a:rPr lang="cs-CZ" sz="3400" dirty="0" smtClean="0"/>
              <a:t>evné </a:t>
            </a:r>
            <a:r>
              <a:rPr lang="cs-CZ" sz="3400" dirty="0"/>
              <a:t>držení těla, zodpovědný výraz obličeje, přímý pohled, disciplinovaně uspořádaná gesta, ukázněné vystupování, střízlivé oblečení, pečlivá úprava zevnějšku. Důstojně posloupný a precizně pečlivý způsob konání věcí, ritualizovaný životní styl, pořádkumilovnost, obdiv k předpisům, směrnicím a nařízením. Jednosměrné, přísně logické myšlení. Neměnné zásady. </a:t>
            </a:r>
            <a:r>
              <a:rPr lang="cs-CZ" sz="3400" dirty="0" smtClean="0"/>
              <a:t>Popudlivě </a:t>
            </a:r>
            <a:r>
              <a:rPr lang="cs-CZ" sz="3400" dirty="0"/>
              <a:t>odtažitý je vůči optimisticky nadšeným, srdečně otevřeným, dynamicky průbojným a výstředně se chovajícím osobám. Zdrženlivý vůči novým věcem. Dostane-li se vnější situace do rozporu s jeho vnitřním řádem, reaguje nedůtklivě, podrážděně, zlobně.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1745759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dirty="0" smtClean="0"/>
              <a:t>Přístup ke klientovi</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70000" lnSpcReduction="20000"/>
          </a:bodyPr>
          <a:lstStyle/>
          <a:p>
            <a:r>
              <a:rPr lang="cs-CZ" sz="3400" dirty="0" smtClean="0"/>
              <a:t>Při setkání postupujme spolu s ním do vzdálenosti asi 0,9 m. Často hleďme přímo do obličeje. Vhodná jsou společná setkání a společné odklony pohledů. Jednejme uspořádaně, klidně, věcně, střízlivě. Uvarujme se překotnosti, zmatečného jednání. Nezahlcujme informacemi. Informace podejme vyčerpávajícím způsobem. Na dotazy odpovídejme logicky a stručně. Signalizujme názorovou příbuznost, respekt k zásadám a tradicím. Projevme pochopení. Uvarujme se striktně oponentních stanovisek, bagatelizace hodnot, negace tradic. Při mírné polemice se dovolávejme na zákonitosti vývoje, chronologie postupů, kauzality. Apelujme na zkušenost. V konfliktu projevme úctu k jeho osobě a respekt k právu jeho svobodného rozhodování se. </a:t>
            </a:r>
          </a:p>
          <a:p>
            <a:r>
              <a:rPr lang="cs-CZ" sz="3400" dirty="0" smtClean="0"/>
              <a:t>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2013928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fontScale="90000"/>
          </a:bodyPr>
          <a:lstStyle/>
          <a:p>
            <a:r>
              <a:rPr lang="cs-CZ" b="1" u="sng" dirty="0" smtClean="0"/>
              <a:t>Nepřístupný typ („samotář, poustevník, </a:t>
            </a:r>
            <a:r>
              <a:rPr lang="cs-CZ" b="1" u="sng" dirty="0" err="1" smtClean="0"/>
              <a:t>divnej</a:t>
            </a:r>
            <a:r>
              <a:rPr lang="cs-CZ" b="1" u="sng" dirty="0" smtClean="0"/>
              <a:t> týpek“)</a:t>
            </a:r>
            <a:endParaRPr lang="cs-CZ" dirty="0"/>
          </a:p>
        </p:txBody>
      </p:sp>
      <p:sp>
        <p:nvSpPr>
          <p:cNvPr id="3" name="Zástupný symbol pro obsah 2"/>
          <p:cNvSpPr>
            <a:spLocks noGrp="1"/>
          </p:cNvSpPr>
          <p:nvPr>
            <p:ph idx="1"/>
          </p:nvPr>
        </p:nvSpPr>
        <p:spPr>
          <a:solidFill>
            <a:schemeClr val="bg1">
              <a:lumMod val="95000"/>
            </a:schemeClr>
          </a:solidFill>
        </p:spPr>
        <p:txBody>
          <a:bodyPr>
            <a:noAutofit/>
          </a:bodyPr>
          <a:lstStyle/>
          <a:p>
            <a:r>
              <a:rPr lang="cs-CZ" sz="2400" dirty="0"/>
              <a:t>K</a:t>
            </a:r>
            <a:r>
              <a:rPr lang="cs-CZ" sz="2400" dirty="0" smtClean="0"/>
              <a:t>lidná</a:t>
            </a:r>
            <a:r>
              <a:rPr lang="cs-CZ" sz="2400" dirty="0"/>
              <a:t>, pomalá chůze, zdrženlivá reakce a pohyby. Většinou neurčitý a neměnný výraz tváře. Někdy známky skeptické rozmrzelosti a ironizující přezíravosti. Spontánně nevyhledává setkání pohledů. Nevyhledává </a:t>
            </a:r>
            <a:r>
              <a:rPr lang="cs-CZ" sz="2400" dirty="0" smtClean="0"/>
              <a:t>druhé. </a:t>
            </a:r>
            <a:r>
              <a:rPr lang="cs-CZ" sz="2400" dirty="0"/>
              <a:t>Oblečením a gesty demonstruje </a:t>
            </a:r>
            <a:r>
              <a:rPr lang="cs-CZ" sz="2400" dirty="0" smtClean="0"/>
              <a:t>odlišnost, </a:t>
            </a:r>
            <a:r>
              <a:rPr lang="cs-CZ" sz="2400" dirty="0"/>
              <a:t>distancuje </a:t>
            </a:r>
            <a:r>
              <a:rPr lang="cs-CZ" sz="2400" dirty="0" smtClean="0"/>
              <a:t>se </a:t>
            </a:r>
            <a:r>
              <a:rPr lang="cs-CZ" sz="2400" dirty="0" smtClean="0"/>
              <a:t>od </a:t>
            </a:r>
            <a:r>
              <a:rPr lang="cs-CZ" sz="2400" dirty="0"/>
              <a:t>skupin. Místo otevřených názorů </a:t>
            </a:r>
            <a:r>
              <a:rPr lang="cs-CZ" sz="2400" dirty="0" smtClean="0"/>
              <a:t>pouze </a:t>
            </a:r>
            <a:r>
              <a:rPr lang="cs-CZ" sz="2400" dirty="0"/>
              <a:t>polemické glosy, projevy skepse, nedůvěry, negace. Ironizuje </a:t>
            </a:r>
            <a:r>
              <a:rPr lang="cs-CZ" sz="2400" dirty="0" smtClean="0"/>
              <a:t>druhé i </a:t>
            </a:r>
            <a:r>
              <a:rPr lang="cs-CZ" sz="2400" dirty="0"/>
              <a:t>sám sebe. Hovoří </a:t>
            </a:r>
            <a:r>
              <a:rPr lang="cs-CZ" sz="2400" dirty="0" smtClean="0"/>
              <a:t>pomalu. </a:t>
            </a:r>
            <a:r>
              <a:rPr lang="cs-CZ" sz="2400" dirty="0"/>
              <a:t>Projevy pozérství.</a:t>
            </a:r>
          </a:p>
          <a:p>
            <a:r>
              <a:rPr lang="cs-CZ" sz="2400" dirty="0"/>
              <a:t>Vyjadřuje se v narážkách, </a:t>
            </a:r>
            <a:r>
              <a:rPr lang="cs-CZ" sz="2400" dirty="0" smtClean="0"/>
              <a:t>nadsázkách, příměrech. Vřelost</a:t>
            </a:r>
            <a:r>
              <a:rPr lang="cs-CZ" sz="2400" dirty="0"/>
              <a:t>, srdečnost a vstřícnost druhých odráží odměřeností, </a:t>
            </a:r>
            <a:r>
              <a:rPr lang="cs-CZ" sz="2400" dirty="0" err="1"/>
              <a:t>ironizací</a:t>
            </a:r>
            <a:r>
              <a:rPr lang="cs-CZ" sz="2400" dirty="0"/>
              <a:t>, zraňující upřímností a </a:t>
            </a:r>
            <a:r>
              <a:rPr lang="cs-CZ" sz="2400" dirty="0" err="1"/>
              <a:t>sebeznehodnocující</a:t>
            </a:r>
            <a:r>
              <a:rPr lang="cs-CZ" sz="2400" dirty="0"/>
              <a:t> vulgaritou. </a:t>
            </a:r>
          </a:p>
          <a:p>
            <a:endParaRPr lang="cs-CZ" sz="2400"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0077964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dirty="0" smtClean="0"/>
              <a:t>Přístup ke klientovi</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85000" lnSpcReduction="20000"/>
          </a:bodyPr>
          <a:lstStyle/>
          <a:p>
            <a:r>
              <a:rPr lang="cs-CZ" dirty="0" smtClean="0"/>
              <a:t>Nepřistupujme jako první. Nezkracujme ani neprodlužujme vzdálenost, kterou určil. Většinu času se dívejme do očí, a to zejména vždy, když hovoříme. Odklon pohledu je možný si ho odklonem pohledu. Jednejme neosobně, klidně důstojně. Informujme vyčerpávajícím způsobem, hovořme ale stručně a věcně. Neopakujme se. Nenechme se vyvést z míry jeho mlčením. Neudržujme hovor za každou cenu. Vyvarujme se osobně prestižních reakcí a emotivních projevů. Nereagujme na to, co nebylo otevřeně řečeno. Užijme nedokončených vět, pomlk, nadhozených a nezodpovězených otázek. Neuspěchejme jednání - ‘‘hrajme‘‘ na čas.</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9776879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a:bodyPr>
          <a:lstStyle/>
          <a:p>
            <a:r>
              <a:rPr lang="cs-CZ" b="1" u="sng" dirty="0" err="1" smtClean="0"/>
              <a:t>Historionský</a:t>
            </a:r>
            <a:r>
              <a:rPr lang="cs-CZ" b="1" u="sng" dirty="0" smtClean="0"/>
              <a:t> typ („hysterka“)</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85000" lnSpcReduction="20000"/>
          </a:bodyPr>
          <a:lstStyle/>
          <a:p>
            <a:r>
              <a:rPr lang="cs-CZ" dirty="0" smtClean="0"/>
              <a:t>Charakteristická </a:t>
            </a:r>
            <a:r>
              <a:rPr lang="cs-CZ" dirty="0"/>
              <a:t>pro něj je</a:t>
            </a:r>
            <a:r>
              <a:rPr lang="cs-CZ" b="1" dirty="0"/>
              <a:t> </a:t>
            </a:r>
            <a:r>
              <a:rPr lang="cs-CZ" dirty="0"/>
              <a:t>rychlá chůze, prudká gesta, živá mimika vyjadřující emoce.</a:t>
            </a:r>
            <a:r>
              <a:rPr lang="cs-CZ" b="1" dirty="0"/>
              <a:t> </a:t>
            </a:r>
            <a:r>
              <a:rPr lang="cs-CZ" dirty="0"/>
              <a:t>Osoba je režisérem a hercem v jedné osobě. Teatrálními projevy na sebe poutá</a:t>
            </a:r>
            <a:r>
              <a:rPr lang="cs-CZ" b="1" dirty="0"/>
              <a:t> </a:t>
            </a:r>
            <a:r>
              <a:rPr lang="cs-CZ" dirty="0"/>
              <a:t>pozornost druhých. Do hry vtahuje ostatní, infikuje emoce a vyvolává davovou psychózu. Chování má podoby expresivně vyjádřeného zoufalství a žalu, důrazně vyjadřovaného egocentrického jevu, manipulativně teatrální roztomilosti a další. Řečový projev se často stává emocionálním výlevem, postrádajícím logiku. Při konfliktu dochází ke křiku, slovním výpadům, rozbíjení předmětů, trhání vlastního projevu a dalším demonstrativním projevům agrese a </a:t>
            </a:r>
            <a:r>
              <a:rPr lang="cs-CZ" dirty="0" err="1"/>
              <a:t>autoagrese</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0091444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lstStyle/>
          <a:p>
            <a:r>
              <a:rPr lang="cs-CZ" b="1" dirty="0" smtClean="0"/>
              <a:t>Přístup ke klientovi</a:t>
            </a:r>
            <a:r>
              <a:rPr lang="cs-CZ" dirty="0" smtClean="0"/>
              <a:t>: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85000" lnSpcReduction="20000"/>
          </a:bodyPr>
          <a:lstStyle/>
          <a:p>
            <a:r>
              <a:rPr lang="cs-CZ" dirty="0" smtClean="0"/>
              <a:t>Snižme možnost pohybu a gestikulace uvedením do těsnějšího prostoru, jednáním v sedě apod. Odveďme jednání mimo pozornost dalších osob. Buďme vstřícní a chápající, vracejme ale stále jednání k předmětu věci. Zůstaňme hluší k odbočkám od tématu.</a:t>
            </a:r>
          </a:p>
          <a:p>
            <a:r>
              <a:rPr lang="cs-CZ" dirty="0" smtClean="0"/>
              <a:t>Hovořme věcně, stručně, jednoznačně. Volme obraty a tvrzení, která vylučují možnost polemiky a smlouvání. Regulujme jednání tak, aby spělo k co nejrychlejšímu konci.</a:t>
            </a:r>
          </a:p>
          <a:p>
            <a:r>
              <a:rPr lang="cs-CZ" dirty="0" smtClean="0"/>
              <a:t>Buďme rozhodní, nesmlouvavě pevní, rázní, autoritativní. Uvarujme se ale despektu a agresivity. Zůstaňme přátelští.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8704433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467544" y="1052736"/>
            <a:ext cx="7762056" cy="5073427"/>
          </a:xfrm>
          <a:solidFill>
            <a:schemeClr val="bg1">
              <a:lumMod val="95000"/>
            </a:schemeClr>
          </a:solidFill>
        </p:spPr>
        <p:txBody>
          <a:bodyPr/>
          <a:lstStyle/>
          <a:p>
            <a:r>
              <a:rPr lang="cs-CZ" dirty="0"/>
              <a:t>Tyto typy klientů se málokdy vyskytují v „čisté“ podobě. Při korekci svého chování musíme dávat pozor na to, abychom byli přirození. Křečovitost a strojenost vede k nepřesvědčivosti a ke vzniku konfliktních situací.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768450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bg1">
              <a:lumMod val="85000"/>
            </a:schemeClr>
          </a:solidFill>
        </p:spPr>
        <p:txBody>
          <a:bodyPr>
            <a:normAutofit/>
          </a:bodyPr>
          <a:lstStyle/>
          <a:p>
            <a:r>
              <a:rPr lang="cs-CZ" b="1" dirty="0" smtClean="0"/>
              <a:t>Zdroje: </a:t>
            </a:r>
            <a:endParaRPr lang="cs-CZ" dirty="0"/>
          </a:p>
        </p:txBody>
      </p:sp>
      <p:sp>
        <p:nvSpPr>
          <p:cNvPr id="3" name="Zástupný symbol pro obsah 2"/>
          <p:cNvSpPr>
            <a:spLocks noGrp="1"/>
          </p:cNvSpPr>
          <p:nvPr>
            <p:ph idx="1"/>
          </p:nvPr>
        </p:nvSpPr>
        <p:spPr>
          <a:solidFill>
            <a:schemeClr val="bg1">
              <a:lumMod val="95000"/>
            </a:schemeClr>
          </a:solidFill>
        </p:spPr>
        <p:txBody>
          <a:bodyPr>
            <a:normAutofit fontScale="85000" lnSpcReduction="10000"/>
          </a:bodyPr>
          <a:lstStyle/>
          <a:p>
            <a:r>
              <a:rPr lang="cs-CZ" dirty="0" smtClean="0"/>
              <a:t>Bláha</a:t>
            </a:r>
            <a:r>
              <a:rPr lang="cs-CZ" dirty="0"/>
              <a:t>, K. Svízelné typy osob,  zvládací strategie a prevence konfliktů. Praktický lékař, 74, 1994, č. 1</a:t>
            </a:r>
          </a:p>
          <a:p>
            <a:r>
              <a:rPr lang="cs-CZ" dirty="0"/>
              <a:t> </a:t>
            </a:r>
            <a:r>
              <a:rPr lang="cs-CZ" dirty="0" err="1"/>
              <a:t>Fleišmanová</a:t>
            </a:r>
            <a:r>
              <a:rPr lang="cs-CZ" dirty="0"/>
              <a:t>, K. </a:t>
            </a:r>
            <a:r>
              <a:rPr lang="cs-CZ" i="1" dirty="0"/>
              <a:t>Obtížná </a:t>
            </a:r>
            <a:r>
              <a:rPr lang="cs-CZ" i="1" dirty="0" err="1"/>
              <a:t>terapie.Co</a:t>
            </a:r>
            <a:r>
              <a:rPr lang="cs-CZ" i="1" dirty="0"/>
              <a:t> terapeuti považují za obtížné při psychoterapii.</a:t>
            </a:r>
            <a:r>
              <a:rPr lang="cs-CZ" dirty="0"/>
              <a:t> Diplomová práce. MU FSS KP Brno, 2008. </a:t>
            </a:r>
          </a:p>
          <a:p>
            <a:r>
              <a:rPr lang="cs-CZ" dirty="0" err="1"/>
              <a:t>Gabura</a:t>
            </a:r>
            <a:r>
              <a:rPr lang="cs-CZ" dirty="0"/>
              <a:t>, J, </a:t>
            </a:r>
            <a:r>
              <a:rPr lang="cs-CZ" dirty="0" err="1"/>
              <a:t>Pružinská</a:t>
            </a:r>
            <a:r>
              <a:rPr lang="cs-CZ" dirty="0"/>
              <a:t>, J. (1995). </a:t>
            </a:r>
            <a:r>
              <a:rPr lang="cs-CZ" i="1" dirty="0"/>
              <a:t>Poradenský proces</a:t>
            </a:r>
            <a:r>
              <a:rPr lang="cs-CZ" dirty="0"/>
              <a:t>. </a:t>
            </a:r>
            <a:r>
              <a:rPr lang="cs-CZ" dirty="0" err="1"/>
              <a:t>Praha:Slon</a:t>
            </a:r>
            <a:r>
              <a:rPr lang="cs-CZ" dirty="0"/>
              <a:t>, 1995. ISBN 80-85850-10-9</a:t>
            </a:r>
          </a:p>
          <a:p>
            <a:r>
              <a:rPr lang="cs-CZ" dirty="0" err="1"/>
              <a:t>Goldman</a:t>
            </a:r>
            <a:r>
              <a:rPr lang="cs-CZ" dirty="0"/>
              <a:t> R. a kol. </a:t>
            </a:r>
            <a:r>
              <a:rPr lang="cs-CZ" i="1" dirty="0"/>
              <a:t>Vybrané kapitoly ze sociálních disciplín. </a:t>
            </a:r>
            <a:r>
              <a:rPr lang="cs-CZ" dirty="0"/>
              <a:t>Olomouc: UPOL, 2006. ISBN 80-244-1454-6</a:t>
            </a:r>
          </a:p>
          <a:p>
            <a:r>
              <a:rPr lang="cs-CZ" dirty="0"/>
              <a:t>Řezníček, I. </a:t>
            </a:r>
            <a:r>
              <a:rPr lang="cs-CZ" i="1" dirty="0"/>
              <a:t>Metody sociální práce</a:t>
            </a:r>
            <a:r>
              <a:rPr lang="cs-CZ" dirty="0"/>
              <a:t>. Praha: Slon, 1994. ISBN 80-85850-00-1.</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971915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1165</Words>
  <Application>Microsoft Office PowerPoint</Application>
  <PresentationFormat>Předvádění na obrazovce (4:3)</PresentationFormat>
  <Paragraphs>121</Paragraphs>
  <Slides>35</Slides>
  <Notes>0</Notes>
  <HiddenSlides>0</HiddenSlides>
  <MMClips>0</MMClips>
  <ScaleCrop>false</ScaleCrop>
  <HeadingPairs>
    <vt:vector size="4" baseType="variant">
      <vt:variant>
        <vt:lpstr>Motiv</vt:lpstr>
      </vt:variant>
      <vt:variant>
        <vt:i4>1</vt:i4>
      </vt:variant>
      <vt:variant>
        <vt:lpstr>Nadpisy snímků</vt:lpstr>
      </vt:variant>
      <vt:variant>
        <vt:i4>35</vt:i4>
      </vt:variant>
    </vt:vector>
  </HeadingPairs>
  <TitlesOfParts>
    <vt:vector size="36" baseType="lpstr">
      <vt:lpstr>Motiv systému Office</vt:lpstr>
      <vt:lpstr>„Obtížný“ sociální klient </vt:lpstr>
      <vt:lpstr>„Obtížný“ sociální klient </vt:lpstr>
      <vt:lpstr>Faktory ztěžující kontakt s klientem: </vt:lpstr>
      <vt:lpstr>Faktory ze strany klienta</vt:lpstr>
      <vt:lpstr>Faktory ze strany pomáhajícího pracovníka </vt:lpstr>
      <vt:lpstr>Prezentace aplikace PowerPoint</vt:lpstr>
      <vt:lpstr>Nejčastější typy „obtížných“ klientů</vt:lpstr>
      <vt:lpstr>Manipulativní klient </vt:lpstr>
      <vt:lpstr>Nedobrovolný klient </vt:lpstr>
      <vt:lpstr>Klient závislý na drogách, alkoholu </vt:lpstr>
      <vt:lpstr>Závislý klient </vt:lpstr>
      <vt:lpstr>Klient v odporu </vt:lpstr>
      <vt:lpstr>Kverulantský (Perfekcionistický) klient </vt:lpstr>
      <vt:lpstr>Nebezpečný klient </vt:lpstr>
      <vt:lpstr>Svádějící (seduktivní) klient </vt:lpstr>
      <vt:lpstr>Mlčenlivý klient </vt:lpstr>
      <vt:lpstr>Agresivní, nepřátelský klient </vt:lpstr>
      <vt:lpstr>Depresivní klient </vt:lpstr>
      <vt:lpstr>Dělení dle K. Bláhy</vt:lpstr>
      <vt:lpstr>Úzkostný typ („váhavec“)</vt:lpstr>
      <vt:lpstr>Přístup ke klientovi: </vt:lpstr>
      <vt:lpstr>Úzkostně - agresivní typ („útočná chudinka“)</vt:lpstr>
      <vt:lpstr>Přístup ke klientovi: </vt:lpstr>
      <vt:lpstr>Narcistně - agresivní typ („ředitel zeměkoule“)</vt:lpstr>
      <vt:lpstr>Přístup ke klientovi: </vt:lpstr>
      <vt:lpstr>Bezohledně-agresivní typ („ bouchač, gorila“)</vt:lpstr>
      <vt:lpstr>Přístup ke klientovi: </vt:lpstr>
      <vt:lpstr>Pedanterní typ („pedant, puntičkář“)</vt:lpstr>
      <vt:lpstr>Přístup ke klientovi: </vt:lpstr>
      <vt:lpstr>Nepřístupný typ („samotář, poustevník, divnej týpek“)</vt:lpstr>
      <vt:lpstr>Přístup ke klientovi: </vt:lpstr>
      <vt:lpstr>Historionský typ („hysterka“)</vt:lpstr>
      <vt:lpstr>Přístup ke klientovi: </vt:lpstr>
      <vt:lpstr>Prezentace aplikace PowerPoint</vt:lpstr>
      <vt:lpstr>Zdroje: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„Obtížný“ sociální klient</dc:title>
  <dc:creator>Truncova</dc:creator>
  <cp:lastModifiedBy>Truncova</cp:lastModifiedBy>
  <cp:revision>7</cp:revision>
  <dcterms:created xsi:type="dcterms:W3CDTF">2012-01-11T19:38:50Z</dcterms:created>
  <dcterms:modified xsi:type="dcterms:W3CDTF">2012-01-11T20:47:53Z</dcterms:modified>
</cp:coreProperties>
</file>