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58" r:id="rId6"/>
    <p:sldId id="259" r:id="rId7"/>
    <p:sldId id="278" r:id="rId8"/>
    <p:sldId id="260" r:id="rId9"/>
    <p:sldId id="261" r:id="rId10"/>
    <p:sldId id="262" r:id="rId11"/>
    <p:sldId id="263" r:id="rId12"/>
    <p:sldId id="264" r:id="rId13"/>
    <p:sldId id="271" r:id="rId14"/>
    <p:sldId id="265" r:id="rId15"/>
    <p:sldId id="266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3" r:id="rId25"/>
    <p:sldId id="284" r:id="rId26"/>
    <p:sldId id="285" r:id="rId27"/>
    <p:sldId id="286" r:id="rId28"/>
    <p:sldId id="280" r:id="rId29"/>
    <p:sldId id="281" r:id="rId30"/>
    <p:sldId id="289" r:id="rId31"/>
    <p:sldId id="282" r:id="rId32"/>
    <p:sldId id="287" r:id="rId3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223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5688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892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623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340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22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014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266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381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303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890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5E9BF-8DBD-44C7-ACF0-3643C34189D1}" type="datetimeFigureOut">
              <a:rPr lang="cs-CZ" smtClean="0"/>
              <a:t>30.10.2011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06252-F2BE-48D2-B1FB-5DDAA44A2D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00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portal.mpsv.cz/soc/ozp/indiv_doprava" TargetMode="External"/><Relationship Id="rId13" Type="http://schemas.openxmlformats.org/officeDocument/2006/relationships/hyperlink" Target="http://portal.mpsv.cz/soc/ozp/pujcky" TargetMode="External"/><Relationship Id="rId3" Type="http://schemas.openxmlformats.org/officeDocument/2006/relationships/hyperlink" Target="http://portal.mpsv.cz/soc/ozp/uprava_bytu/" TargetMode="External"/><Relationship Id="rId7" Type="http://schemas.openxmlformats.org/officeDocument/2006/relationships/hyperlink" Target="http://portal.mpsv.cz/soc/ozp/provoz_vozidla" TargetMode="External"/><Relationship Id="rId12" Type="http://schemas.openxmlformats.org/officeDocument/2006/relationships/hyperlink" Target="http://portal.mpsv.cz/soc/ozp/vyhody" TargetMode="External"/><Relationship Id="rId2" Type="http://schemas.openxmlformats.org/officeDocument/2006/relationships/hyperlink" Target="http://portal.mpsv.cz/soc/ozp/jednoraz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rtal.mpsv.cz/soc/ozp/uprava_vozidla" TargetMode="External"/><Relationship Id="rId11" Type="http://schemas.openxmlformats.org/officeDocument/2006/relationships/hyperlink" Target="http://portal.mpsv.cz/soc/ozp/nevidomi" TargetMode="External"/><Relationship Id="rId5" Type="http://schemas.openxmlformats.org/officeDocument/2006/relationships/hyperlink" Target="http://portal.mpsv.cz/soc/ozp/oprava_vozidla" TargetMode="External"/><Relationship Id="rId10" Type="http://schemas.openxmlformats.org/officeDocument/2006/relationships/hyperlink" Target="http://portal.mpsv.cz/soc/ozp/garaz" TargetMode="External"/><Relationship Id="rId4" Type="http://schemas.openxmlformats.org/officeDocument/2006/relationships/hyperlink" Target="http://portal.mpsv.cz/soc/ozp/zakoupeni_vozidla" TargetMode="External"/><Relationship Id="rId9" Type="http://schemas.openxmlformats.org/officeDocument/2006/relationships/hyperlink" Target="http://portal.mpsv.cz/soc/ozp/bezbarier" TargetMode="External"/><Relationship Id="rId1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hyperlink" Target="http://www.portal.mpsv.cz/" TargetMode="External"/><Relationship Id="rId7" Type="http://schemas.openxmlformats.org/officeDocument/2006/relationships/hyperlink" Target="http://www.uradprace.cz/" TargetMode="External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ocialniporadce.mpsv.cz/" TargetMode="External"/><Relationship Id="rId5" Type="http://schemas.openxmlformats.org/officeDocument/2006/relationships/hyperlink" Target="http://www.cssz.cz/" TargetMode="External"/><Relationship Id="rId4" Type="http://schemas.openxmlformats.org/officeDocument/2006/relationships/hyperlink" Target="http://www.icm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3. Pilíř sociálního zabezpečení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 Pomoc </a:t>
            </a:r>
          </a:p>
          <a:p>
            <a:r>
              <a:rPr lang="cs-CZ" dirty="0" smtClean="0"/>
              <a:t>Sociální pomoc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494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Pojmy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cs-CZ" sz="2600" b="1" dirty="0"/>
              <a:t>Stav hmotné nouze</a:t>
            </a:r>
            <a:r>
              <a:rPr lang="cs-CZ" sz="2600" dirty="0"/>
              <a:t> </a:t>
            </a:r>
          </a:p>
          <a:p>
            <a:pPr marL="0" indent="0">
              <a:buNone/>
            </a:pPr>
            <a:r>
              <a:rPr lang="cs-CZ" sz="2600" dirty="0" smtClean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lvl="0" indent="0">
              <a:buNone/>
            </a:pPr>
            <a:r>
              <a:rPr lang="cs-CZ" sz="2400" dirty="0" smtClean="0"/>
              <a:t> 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9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528" y="620688"/>
            <a:ext cx="7906072" cy="550547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cs-CZ" b="1" dirty="0" smtClean="0"/>
              <a:t>Stav sociální nouze</a:t>
            </a:r>
            <a:r>
              <a:rPr lang="cs-CZ" dirty="0" smtClean="0"/>
              <a:t> </a:t>
            </a:r>
          </a:p>
          <a:p>
            <a:pPr>
              <a:buFontTx/>
              <a:buChar char="-"/>
            </a:pPr>
            <a:r>
              <a:rPr lang="cs-CZ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b="1" dirty="0" smtClean="0"/>
          </a:p>
          <a:p>
            <a:r>
              <a:rPr lang="cs-CZ" b="1" dirty="0" smtClean="0"/>
              <a:t>Sociální potřebnost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-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6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251520" y="692696"/>
            <a:ext cx="7978080" cy="543346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Společně posuzované osoby</a:t>
            </a:r>
          </a:p>
          <a:p>
            <a:pPr lvl="0"/>
            <a:r>
              <a:rPr lang="cs-CZ" dirty="0" smtClean="0"/>
              <a:t>………………………………………..</a:t>
            </a:r>
          </a:p>
          <a:p>
            <a:r>
              <a:rPr lang="cs-CZ" dirty="0"/>
              <a:t>………………………………………..</a:t>
            </a:r>
          </a:p>
          <a:p>
            <a:r>
              <a:rPr lang="cs-CZ" dirty="0"/>
              <a:t>………………………………………..</a:t>
            </a:r>
          </a:p>
          <a:p>
            <a:r>
              <a:rPr lang="cs-CZ" dirty="0"/>
              <a:t>………………………………………..</a:t>
            </a:r>
          </a:p>
          <a:p>
            <a:r>
              <a:rPr lang="cs-CZ" dirty="0"/>
              <a:t>………………………………………..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5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Sociální pomoc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Řeší……………………………………………………………………………………………………………………………, </a:t>
            </a:r>
            <a:r>
              <a:rPr lang="cs-CZ" dirty="0"/>
              <a:t>kterou člověk není schopen řešit sám či za pomoci své rodiny</a:t>
            </a:r>
          </a:p>
          <a:p>
            <a:pPr lvl="0"/>
            <a:r>
              <a:rPr lang="cs-CZ" dirty="0"/>
              <a:t>jedná se o solidární pomoc v situacích, kdy nestačí pomoc předchozích 2</a:t>
            </a:r>
            <a:r>
              <a:rPr lang="cs-CZ" dirty="0" smtClean="0"/>
              <a:t> </a:t>
            </a:r>
            <a:r>
              <a:rPr lang="cs-CZ" dirty="0"/>
              <a:t>pilířů a občan nedokáže </a:t>
            </a:r>
            <a:r>
              <a:rPr lang="cs-CZ" dirty="0" smtClean="0"/>
              <a:t>situaci </a:t>
            </a:r>
            <a:r>
              <a:rPr lang="cs-CZ" dirty="0"/>
              <a:t>vyřešit vlastními </a:t>
            </a:r>
            <a:r>
              <a:rPr lang="cs-CZ" dirty="0" smtClean="0"/>
              <a:t>prostředky (solidární systém) </a:t>
            </a:r>
            <a:endParaRPr lang="cs-CZ" dirty="0"/>
          </a:p>
          <a:p>
            <a:pPr lvl="0"/>
            <a:r>
              <a:rPr lang="cs-CZ" dirty="0"/>
              <a:t>jde osobní situaci podmíněnou chudobou (soc. potřebností), či dočasnou nebo náhlou nouzí.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8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620688"/>
            <a:ext cx="7834064" cy="550547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hlavním </a:t>
            </a:r>
            <a:r>
              <a:rPr lang="cs-CZ" dirty="0"/>
              <a:t>cílem </a:t>
            </a:r>
            <a:r>
              <a:rPr lang="cs-CZ" dirty="0" smtClean="0"/>
              <a:t>je ………………………………….. ……………………………………………………………………………</a:t>
            </a:r>
            <a:endParaRPr lang="cs-CZ" dirty="0"/>
          </a:p>
          <a:p>
            <a:pPr lvl="0"/>
            <a:r>
              <a:rPr lang="cs-CZ" dirty="0"/>
              <a:t>financováno ze státního rozpočtu a rozpočtu </a:t>
            </a:r>
            <a:r>
              <a:rPr lang="cs-CZ" dirty="0" smtClean="0"/>
              <a:t>obcí</a:t>
            </a:r>
          </a:p>
          <a:p>
            <a:r>
              <a:rPr lang="cs-CZ" dirty="0"/>
              <a:t>v ČR se jedná o 2 dávkové systémy: </a:t>
            </a:r>
            <a:r>
              <a:rPr lang="cs-CZ" b="1" dirty="0"/>
              <a:t>dávky v hmotné nouzi</a:t>
            </a:r>
            <a:r>
              <a:rPr lang="cs-CZ" dirty="0"/>
              <a:t> a </a:t>
            </a:r>
            <a:r>
              <a:rPr lang="cs-CZ" b="1" dirty="0"/>
              <a:t>dávky sociální </a:t>
            </a:r>
            <a:r>
              <a:rPr lang="cs-CZ" b="1" dirty="0" smtClean="0"/>
              <a:t>péče</a:t>
            </a:r>
            <a:endParaRPr lang="cs-CZ" dirty="0"/>
          </a:p>
          <a:p>
            <a:pPr lvl="0"/>
            <a:r>
              <a:rPr lang="cs-CZ" dirty="0"/>
              <a:t>dávky sociální pomoci vyřizuje </a:t>
            </a:r>
            <a:r>
              <a:rPr lang="cs-CZ" b="1" dirty="0"/>
              <a:t>úřad obce s rozšířenou působností</a:t>
            </a:r>
            <a:r>
              <a:rPr lang="cs-CZ" dirty="0"/>
              <a:t> (plánuje se změna, vznik „</a:t>
            </a:r>
            <a:r>
              <a:rPr lang="cs-CZ" b="1" dirty="0" err="1"/>
              <a:t>superúřadu</a:t>
            </a:r>
            <a:r>
              <a:rPr lang="cs-CZ" dirty="0"/>
              <a:t>, který bude vyřizovat všechny dávky – bude to asi </a:t>
            </a:r>
            <a:r>
              <a:rPr lang="cs-CZ" b="1" dirty="0"/>
              <a:t>úřad práce</a:t>
            </a:r>
            <a:r>
              <a:rPr lang="cs-CZ" dirty="0"/>
              <a:t>)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Mezi nástroje využívané systémem sociální pomoci patří (krom dávek) i: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………………………………..(</a:t>
            </a:r>
            <a:r>
              <a:rPr lang="cs-CZ" i="1" dirty="0" smtClean="0"/>
              <a:t>podrobně viz celky sociální péče o dítě, sociální péče o OZP</a:t>
            </a:r>
            <a:r>
              <a:rPr lang="cs-CZ" dirty="0" smtClean="0"/>
              <a:t>)</a:t>
            </a:r>
          </a:p>
          <a:p>
            <a:r>
              <a:rPr lang="cs-CZ" dirty="0" smtClean="0"/>
              <a:t>…………………………..(</a:t>
            </a:r>
            <a:r>
              <a:rPr lang="cs-CZ" i="1" dirty="0" smtClean="0"/>
              <a:t>podrobně viz dále, samostatný celek soc. služby</a:t>
            </a:r>
            <a:r>
              <a:rPr lang="cs-CZ" dirty="0" smtClean="0"/>
              <a:t>)</a:t>
            </a:r>
            <a:endParaRPr lang="cs-CZ" dirty="0"/>
          </a:p>
          <a:p>
            <a:r>
              <a:rPr lang="cs-CZ" dirty="0" smtClean="0"/>
              <a:t> ………………………….</a:t>
            </a:r>
          </a:p>
          <a:p>
            <a:r>
              <a:rPr lang="cs-CZ" dirty="0" smtClean="0"/>
              <a:t>……………………………..(</a:t>
            </a:r>
            <a:r>
              <a:rPr lang="cs-CZ" dirty="0" smtClean="0"/>
              <a:t>viz další celky)</a:t>
            </a:r>
          </a:p>
          <a:p>
            <a:pPr lvl="1"/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9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892480" cy="792088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pPr algn="l"/>
            <a:r>
              <a:rPr lang="cs-CZ" dirty="0" smtClean="0"/>
              <a:t>Systém dávek soc. pomoci </a:t>
            </a: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19"/>
            <a:ext cx="9073008" cy="57606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  <a:extLst/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0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 smtClean="0"/>
              <a:t>Systém sociální pomoci 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cs-CZ" dirty="0"/>
              <a:t>Dávky v hmotné nouzi:       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 </a:t>
            </a:r>
            <a:r>
              <a:rPr lang="cs-CZ" dirty="0" smtClean="0"/>
              <a:t>doplatek na bydlení </a:t>
            </a:r>
          </a:p>
          <a:p>
            <a:r>
              <a:rPr lang="cs-CZ" dirty="0"/>
              <a:t>p</a:t>
            </a:r>
            <a:r>
              <a:rPr lang="cs-CZ" dirty="0" smtClean="0"/>
              <a:t>říspěvek na živobytí </a:t>
            </a:r>
          </a:p>
          <a:p>
            <a:r>
              <a:rPr lang="cs-CZ" dirty="0"/>
              <a:t>m</a:t>
            </a:r>
            <a:r>
              <a:rPr lang="cs-CZ" dirty="0" smtClean="0"/>
              <a:t>imořádná okamžitá pomoc </a:t>
            </a:r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cs-CZ" dirty="0"/>
              <a:t> Dávky sociální péče: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/>
            <a:r>
              <a:rPr lang="cs-CZ" dirty="0" smtClean="0"/>
              <a:t>příspěvky pro zdrav. postižené</a:t>
            </a:r>
          </a:p>
          <a:p>
            <a:r>
              <a:rPr lang="cs-CZ" dirty="0" smtClean="0"/>
              <a:t>příspěvek na péči</a:t>
            </a:r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8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Životní a existenční minimum </a:t>
            </a:r>
            <a:br>
              <a:rPr lang="cs-CZ" dirty="0" smtClean="0"/>
            </a:br>
            <a:r>
              <a:rPr lang="cs-CZ" dirty="0" smtClean="0"/>
              <a:t>(ŽM a EM)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b="1" dirty="0"/>
              <a:t>Životní minimum</a:t>
            </a:r>
            <a:r>
              <a:rPr lang="cs-CZ" dirty="0"/>
              <a:t> je </a:t>
            </a:r>
            <a:r>
              <a:rPr lang="cs-CZ" dirty="0" smtClean="0"/>
              <a:t>min. </a:t>
            </a:r>
            <a:r>
              <a:rPr lang="cs-CZ" dirty="0"/>
              <a:t>společensky uznaná hranice peněžních příjmů k zajištění výživy a ostatních </a:t>
            </a:r>
            <a:r>
              <a:rPr lang="cs-CZ" dirty="0" smtClean="0"/>
              <a:t>zákl. </a:t>
            </a:r>
            <a:r>
              <a:rPr lang="cs-CZ" dirty="0"/>
              <a:t>osobních potřeb.</a:t>
            </a:r>
          </a:p>
          <a:p>
            <a:pPr lvl="0"/>
            <a:r>
              <a:rPr lang="cs-CZ" b="1" dirty="0"/>
              <a:t>Existenční minimum</a:t>
            </a:r>
            <a:r>
              <a:rPr lang="cs-CZ" dirty="0"/>
              <a:t> je </a:t>
            </a:r>
            <a:r>
              <a:rPr lang="cs-CZ" dirty="0" smtClean="0"/>
              <a:t>min. </a:t>
            </a:r>
            <a:r>
              <a:rPr lang="cs-CZ" dirty="0"/>
              <a:t>hranicí peněžních příjmů, která se považuje za nezbytnou k zajištění výživy a ostatních </a:t>
            </a:r>
            <a:r>
              <a:rPr lang="cs-CZ" dirty="0" smtClean="0"/>
              <a:t>zákl. </a:t>
            </a:r>
            <a:r>
              <a:rPr lang="cs-CZ" dirty="0"/>
              <a:t>osobních potřeb na úrovni umožňující přežití. </a:t>
            </a:r>
            <a:r>
              <a:rPr lang="cs-CZ" dirty="0" smtClean="0"/>
              <a:t>EM </a:t>
            </a:r>
            <a:r>
              <a:rPr lang="cs-CZ" dirty="0"/>
              <a:t>nelze </a:t>
            </a:r>
            <a:r>
              <a:rPr lang="cs-CZ" dirty="0" smtClean="0"/>
              <a:t>použít……………………………………………………………………………………………………………………………………………………………………………………………………………………….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5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620688"/>
            <a:ext cx="7834064" cy="550547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cs-CZ" b="1" dirty="0"/>
              <a:t>Částky </a:t>
            </a:r>
            <a:r>
              <a:rPr lang="cs-CZ" b="1" dirty="0" smtClean="0"/>
              <a:t>ŽM </a:t>
            </a:r>
            <a:r>
              <a:rPr lang="cs-CZ" b="1" dirty="0"/>
              <a:t>v Kč za měsíc</a:t>
            </a:r>
            <a:endParaRPr lang="cs-CZ" sz="2800" b="1" dirty="0"/>
          </a:p>
          <a:p>
            <a:pPr lvl="0"/>
            <a:r>
              <a:rPr lang="cs-CZ" dirty="0"/>
              <a:t>pro jednotlivce                                                                                         3126</a:t>
            </a:r>
            <a:endParaRPr lang="cs-CZ" sz="2800" dirty="0"/>
          </a:p>
          <a:p>
            <a:pPr lvl="0"/>
            <a:r>
              <a:rPr lang="cs-CZ" dirty="0"/>
              <a:t>pro první osobu v domácnosti                                                               2880</a:t>
            </a:r>
            <a:endParaRPr lang="cs-CZ" sz="2800" dirty="0"/>
          </a:p>
          <a:p>
            <a:pPr lvl="0"/>
            <a:r>
              <a:rPr lang="cs-CZ" dirty="0"/>
              <a:t>pro </a:t>
            </a:r>
            <a:r>
              <a:rPr lang="cs-CZ" dirty="0" smtClean="0"/>
              <a:t>2. </a:t>
            </a:r>
            <a:r>
              <a:rPr lang="cs-CZ" dirty="0"/>
              <a:t>a další osobu v domácnosti, která není </a:t>
            </a:r>
            <a:r>
              <a:rPr lang="cs-CZ" dirty="0" err="1" smtClean="0"/>
              <a:t>nezaopatř</a:t>
            </a:r>
            <a:r>
              <a:rPr lang="cs-CZ" dirty="0" smtClean="0"/>
              <a:t>. dítětem</a:t>
            </a:r>
            <a:r>
              <a:rPr lang="cs-CZ" dirty="0"/>
              <a:t> 2600</a:t>
            </a:r>
            <a:endParaRPr lang="cs-CZ" sz="2800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pro </a:t>
            </a:r>
            <a:r>
              <a:rPr lang="cs-CZ" dirty="0"/>
              <a:t>nezaopatřené dítě ve věku</a:t>
            </a:r>
            <a:endParaRPr lang="cs-CZ" sz="2800" dirty="0"/>
          </a:p>
          <a:p>
            <a:pPr lvl="1"/>
            <a:r>
              <a:rPr lang="cs-CZ" dirty="0"/>
              <a:t>do 6 let                                                                                         1600</a:t>
            </a:r>
            <a:endParaRPr lang="cs-CZ" sz="2400" dirty="0"/>
          </a:p>
          <a:p>
            <a:pPr lvl="1"/>
            <a:r>
              <a:rPr lang="cs-CZ" dirty="0"/>
              <a:t>6 až 15 let                                                                                     1960</a:t>
            </a:r>
            <a:endParaRPr lang="cs-CZ" sz="2400" dirty="0"/>
          </a:p>
          <a:p>
            <a:pPr lvl="1"/>
            <a:r>
              <a:rPr lang="cs-CZ" dirty="0"/>
              <a:t>15 až 26 let (nezaopatřené)                                                       2250</a:t>
            </a:r>
            <a:endParaRPr lang="cs-CZ" sz="2400" dirty="0"/>
          </a:p>
          <a:p>
            <a:r>
              <a:rPr lang="cs-CZ" dirty="0" smtClean="0"/>
              <a:t>ŽM rodiny je </a:t>
            </a:r>
            <a:r>
              <a:rPr lang="cs-CZ" dirty="0"/>
              <a:t>součtem všech částek </a:t>
            </a:r>
            <a:r>
              <a:rPr lang="cs-CZ" dirty="0" smtClean="0"/>
              <a:t>ŽM </a:t>
            </a:r>
            <a:r>
              <a:rPr lang="cs-CZ" dirty="0"/>
              <a:t>jednotlivých členů domácnosti.</a:t>
            </a:r>
          </a:p>
          <a:p>
            <a:endParaRPr lang="cs-CZ" b="1" dirty="0" smtClean="0"/>
          </a:p>
          <a:p>
            <a:r>
              <a:rPr lang="cs-CZ" b="1" dirty="0" smtClean="0"/>
              <a:t>Částka </a:t>
            </a:r>
            <a:r>
              <a:rPr lang="cs-CZ" b="1" dirty="0"/>
              <a:t>existenčního minima v Kč za měsíc</a:t>
            </a:r>
            <a:endParaRPr lang="cs-CZ" sz="2800" b="1" dirty="0"/>
          </a:p>
          <a:p>
            <a:pPr lvl="0"/>
            <a:r>
              <a:rPr lang="cs-CZ" dirty="0"/>
              <a:t>existenční minimum                                             </a:t>
            </a:r>
            <a:r>
              <a:rPr lang="cs-CZ" dirty="0" smtClean="0"/>
              <a:t>2020</a:t>
            </a:r>
          </a:p>
          <a:p>
            <a:pPr lvl="0"/>
            <a:endParaRPr lang="cs-CZ" sz="2800" dirty="0"/>
          </a:p>
          <a:p>
            <a:pPr lvl="0"/>
            <a:endParaRPr lang="cs-CZ" sz="2800" dirty="0" smtClean="0"/>
          </a:p>
          <a:p>
            <a:pPr lvl="0"/>
            <a:r>
              <a:rPr lang="cs-CZ" sz="2800" dirty="0" smtClean="0"/>
              <a:t>Částky ŽM ani EM nezahrnují náklady na bydlení </a:t>
            </a:r>
            <a:endParaRPr lang="cs-CZ" sz="28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2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V hmotné nouzi není osoba: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která prokazatelně neprojevuje snahu zvýšit si příjem vlastním </a:t>
            </a:r>
            <a:r>
              <a:rPr lang="cs-CZ" dirty="0" smtClean="0"/>
              <a:t>přičiněním, tj.:</a:t>
            </a:r>
          </a:p>
          <a:p>
            <a:pPr lvl="0"/>
            <a:r>
              <a:rPr lang="cs-CZ" dirty="0" smtClean="0"/>
              <a:t>…………………</a:t>
            </a:r>
          </a:p>
          <a:p>
            <a:pPr lvl="0"/>
            <a:r>
              <a:rPr lang="cs-CZ" dirty="0" smtClean="0"/>
              <a:t>…………………</a:t>
            </a:r>
          </a:p>
          <a:p>
            <a:pPr lvl="0"/>
            <a:r>
              <a:rPr lang="cs-CZ" dirty="0" smtClean="0"/>
              <a:t>........................</a:t>
            </a:r>
            <a:endParaRPr lang="cs-CZ" dirty="0" smtClean="0"/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6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39552" y="548680"/>
            <a:ext cx="7690048" cy="5577483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........................</a:t>
            </a:r>
          </a:p>
          <a:p>
            <a:r>
              <a:rPr lang="cs-CZ" dirty="0" smtClean="0"/>
              <a:t>........................</a:t>
            </a:r>
            <a:endParaRPr lang="cs-CZ" dirty="0"/>
          </a:p>
          <a:p>
            <a:pPr lvl="0"/>
            <a:r>
              <a:rPr lang="cs-CZ" dirty="0"/>
              <a:t>které nevznikl nárok na nemocenské nebo jí náleží ve snížené výši, a to z důvodu, že si přivodila pracovní neschopnost úmyslně</a:t>
            </a:r>
            <a:r>
              <a:rPr lang="cs-CZ" dirty="0" smtClean="0"/>
              <a:t>,</a:t>
            </a:r>
          </a:p>
          <a:p>
            <a:r>
              <a:rPr lang="cs-CZ" dirty="0"/>
              <a:t>která je OSVČ a její příjem po odečtení přiměřených nákladů na bydlení nedosahuje částky živobytí proto, že se nepřihlásila k nemocenskému pojištění,</a:t>
            </a:r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3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332656"/>
            <a:ext cx="7834064" cy="579350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 smtClean="0"/>
              <a:t>které </a:t>
            </a:r>
            <a:r>
              <a:rPr lang="cs-CZ" dirty="0"/>
              <a:t>za neplnění povinností zákonného zástupce dítěte spojených s řádným plněním povinné školní docházky byla uložena sankce,</a:t>
            </a:r>
          </a:p>
          <a:p>
            <a:r>
              <a:rPr lang="cs-CZ" dirty="0"/>
              <a:t>........................</a:t>
            </a:r>
          </a:p>
          <a:p>
            <a:pPr lvl="0"/>
            <a:r>
              <a:rPr lang="cs-CZ" dirty="0"/>
              <a:t>........................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Veřejná služba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K udržení pracovních schopností.</a:t>
            </a:r>
          </a:p>
          <a:p>
            <a:r>
              <a:rPr lang="cs-CZ" dirty="0" smtClean="0"/>
              <a:t>Není placená, ale </a:t>
            </a:r>
            <a:r>
              <a:rPr lang="cs-CZ" dirty="0" smtClean="0"/>
              <a:t>………………………</a:t>
            </a:r>
          </a:p>
          <a:p>
            <a:endParaRPr lang="cs-CZ" dirty="0"/>
          </a:p>
          <a:p>
            <a:r>
              <a:rPr lang="cs-CZ" dirty="0" smtClean="0"/>
              <a:t>Srovnej</a:t>
            </a:r>
            <a:r>
              <a:rPr lang="cs-CZ" dirty="0" smtClean="0"/>
              <a:t>: </a:t>
            </a:r>
          </a:p>
          <a:p>
            <a:pPr lvl="1"/>
            <a:r>
              <a:rPr lang="cs-CZ" dirty="0"/>
              <a:t>V</a:t>
            </a:r>
            <a:r>
              <a:rPr lang="cs-CZ" dirty="0" smtClean="0"/>
              <a:t>eřejně prospěšné práce - časově omezené </a:t>
            </a:r>
            <a:r>
              <a:rPr lang="cs-CZ" dirty="0" err="1" smtClean="0"/>
              <a:t>prac</a:t>
            </a:r>
            <a:r>
              <a:rPr lang="cs-CZ" dirty="0" smtClean="0"/>
              <a:t>. příležitosti, pro osoby, které obtížně shání práci</a:t>
            </a:r>
          </a:p>
          <a:p>
            <a:pPr lvl="1"/>
            <a:r>
              <a:rPr lang="cs-CZ" dirty="0" smtClean="0"/>
              <a:t>Obecně prospěšné práce – alternativní trest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0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Příspěvek na živobytí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pomáhá </a:t>
            </a:r>
            <a:r>
              <a:rPr lang="cs-CZ" dirty="0"/>
              <a:t>osobě či </a:t>
            </a:r>
            <a:r>
              <a:rPr lang="cs-CZ" dirty="0" smtClean="0"/>
              <a:t>rodině……… ……………………………………</a:t>
            </a:r>
            <a:endParaRPr lang="cs-CZ" dirty="0"/>
          </a:p>
          <a:p>
            <a:pPr lvl="0"/>
            <a:r>
              <a:rPr lang="cs-CZ" dirty="0" smtClean="0"/>
              <a:t>Nárok: nedosahuje – </a:t>
            </a:r>
            <a:r>
              <a:rPr lang="cs-CZ" dirty="0" err="1" smtClean="0"/>
              <a:t>li</a:t>
            </a:r>
            <a:r>
              <a:rPr lang="cs-CZ" dirty="0" smtClean="0"/>
              <a:t> příjem jednotlivce či rodiny, po </a:t>
            </a:r>
            <a:r>
              <a:rPr lang="cs-CZ" dirty="0"/>
              <a:t>odečtení přiměřených nákladů na </a:t>
            </a:r>
            <a:r>
              <a:rPr lang="cs-CZ" dirty="0" smtClean="0"/>
              <a:t>bydlení……………………………………….</a:t>
            </a:r>
            <a:endParaRPr lang="cs-CZ" dirty="0"/>
          </a:p>
          <a:p>
            <a:pPr lvl="0"/>
            <a:r>
              <a:rPr lang="cs-CZ" dirty="0"/>
              <a:t>Částka živobytí je stanovena pro každou osobu individuálně, a to na základě hodnocení její snahy a možností. Pro stanovení živobytí rodiny se jednotlivé částky živobytí osob sčítají. Částka živobytí se </a:t>
            </a:r>
            <a:r>
              <a:rPr lang="cs-CZ" dirty="0" smtClean="0"/>
              <a:t>odvíjí……………………………...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3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528" y="404664"/>
            <a:ext cx="7906072" cy="5976664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sz="2400" i="1" dirty="0"/>
              <a:t>Částka živobytí u osoby, která dluží na výživném pro nezletilé dítě částku vyšší než </a:t>
            </a:r>
            <a:r>
              <a:rPr lang="cs-CZ" sz="2400" i="1" dirty="0" smtClean="0"/>
              <a:t>3x </a:t>
            </a:r>
            <a:r>
              <a:rPr lang="cs-CZ" sz="2400" i="1" dirty="0"/>
              <a:t>stanovené měsíční splátky nebo která </a:t>
            </a:r>
            <a:r>
              <a:rPr lang="cs-CZ" sz="2400" i="1" dirty="0" smtClean="0"/>
              <a:t>nepředloží </a:t>
            </a:r>
            <a:r>
              <a:rPr lang="cs-CZ" sz="2400" i="1" dirty="0"/>
              <a:t>na výzvu individuální akční plán vypracovaný ÚP, činí částku EM.</a:t>
            </a:r>
          </a:p>
          <a:p>
            <a:pPr lvl="0"/>
            <a:r>
              <a:rPr lang="cs-CZ" sz="2400" i="1" dirty="0"/>
              <a:t>Částka živobytí u osoby, která pobírá příspěvek na živobytí déle jak 6 měsíců, činí částku EM. Toto neplatí u osoby, u které se nezkoumá možnost zvýšit si příjem vlastní prací, osoby pobírající podporu v nezaměstnanosti nebo podporu při rekvalifikaci, osoby, která má příjem z výdělečné činnosti a osoby, která vykonává veřejnou službu v rozsahu alespoň 20 hodin v kalendářním měsíci</a:t>
            </a:r>
            <a:r>
              <a:rPr lang="cs-CZ" sz="2400" i="1" dirty="0" smtClean="0"/>
              <a:t>.</a:t>
            </a:r>
          </a:p>
          <a:p>
            <a:pPr lvl="0"/>
            <a:r>
              <a:rPr lang="cs-CZ" sz="2400" i="1" dirty="0" smtClean="0"/>
              <a:t>Částka </a:t>
            </a:r>
            <a:r>
              <a:rPr lang="cs-CZ" sz="2400" i="1" dirty="0"/>
              <a:t>živobytí u osoby, která je uznána invalidní ve </a:t>
            </a:r>
            <a:r>
              <a:rPr lang="cs-CZ" sz="2400" i="1" dirty="0" smtClean="0"/>
              <a:t>3. st., </a:t>
            </a:r>
            <a:r>
              <a:rPr lang="cs-CZ" sz="2400" i="1" dirty="0"/>
              <a:t>ale nemá nárok na invalidní </a:t>
            </a:r>
            <a:r>
              <a:rPr lang="cs-CZ" sz="2400" i="1" dirty="0" smtClean="0"/>
              <a:t>důchod, </a:t>
            </a:r>
            <a:r>
              <a:rPr lang="cs-CZ" sz="2400" i="1" dirty="0"/>
              <a:t>činí </a:t>
            </a:r>
            <a:r>
              <a:rPr lang="cs-CZ" sz="2400" i="1" dirty="0" smtClean="0"/>
              <a:t>částku EM.</a:t>
            </a:r>
            <a:endParaRPr lang="cs-CZ" sz="2400" i="1" dirty="0"/>
          </a:p>
          <a:p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9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Doplatek na bydlení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cs-CZ" dirty="0" smtClean="0"/>
              <a:t>řeší </a:t>
            </a:r>
            <a:r>
              <a:rPr lang="cs-CZ" dirty="0"/>
              <a:t>nedostatek příjmu k uhrazení nákladů na bydlení tam, kde </a:t>
            </a:r>
            <a:r>
              <a:rPr lang="cs-CZ" dirty="0" smtClean="0"/>
              <a:t>nestačí………………………………………………………………………………………………………………………………………………………………………………………………..</a:t>
            </a:r>
            <a:endParaRPr lang="cs-CZ" dirty="0"/>
          </a:p>
          <a:p>
            <a:pPr lvl="0"/>
            <a:r>
              <a:rPr lang="cs-CZ" dirty="0"/>
              <a:t>Dávka je </a:t>
            </a:r>
            <a:r>
              <a:rPr lang="cs-CZ" dirty="0" smtClean="0"/>
              <a:t>poskytována………………………………………………………………, </a:t>
            </a:r>
            <a:r>
              <a:rPr lang="cs-CZ" dirty="0"/>
              <a:t>který má nárok </a:t>
            </a:r>
            <a:r>
              <a:rPr lang="cs-CZ" dirty="0" smtClean="0"/>
              <a:t>na………………………………………………………………….</a:t>
            </a:r>
            <a:endParaRPr lang="cs-CZ" dirty="0"/>
          </a:p>
          <a:p>
            <a:pPr lvl="0"/>
            <a:r>
              <a:rPr lang="cs-CZ" dirty="0"/>
              <a:t>Zákon umožňuje poskytnout doplatek na bydlení i ve výjimečných případech, kdy žadatel nemá nárok na příspěvek na živobytí, případně i žadateli, který nemá nárok na příspěvek na bydlení, </a:t>
            </a:r>
            <a:r>
              <a:rPr lang="cs-CZ" dirty="0" smtClean="0"/>
              <a:t>protože……………………………………………………………………………………………….</a:t>
            </a:r>
            <a:endParaRPr lang="cs-CZ" dirty="0"/>
          </a:p>
          <a:p>
            <a:pPr lvl="0"/>
            <a:r>
              <a:rPr lang="cs-CZ" dirty="0"/>
              <a:t>Výše doplatku na bydlení je stanovena tak, aby po zaplacení odůvodněných nákladů na bydlení (tj. nájmu, služeb s bydlením spojených a nákladů za dodávky energií) </a:t>
            </a:r>
            <a:r>
              <a:rPr lang="cs-CZ" dirty="0" smtClean="0"/>
              <a:t>zůstala…………………………………………………….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3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Mimořádná okamžitá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Je poskytována osobám, které se ocitnou v situacích, které je nutno bezodkladně řešit. Zákon stanoví pět takových </a:t>
            </a:r>
            <a:r>
              <a:rPr lang="cs-CZ" dirty="0" smtClean="0"/>
              <a:t>situací:</a:t>
            </a:r>
          </a:p>
          <a:p>
            <a:pPr marL="0" indent="0">
              <a:buNone/>
            </a:pPr>
            <a:r>
              <a:rPr lang="cs-CZ" dirty="0" smtClean="0"/>
              <a:t>1. </a:t>
            </a:r>
            <a:r>
              <a:rPr lang="cs-CZ" b="1" dirty="0" smtClean="0"/>
              <a:t>Nejsou </a:t>
            </a:r>
            <a:r>
              <a:rPr lang="cs-CZ" b="1" dirty="0"/>
              <a:t>plněny podmínky hmotné nouze</a:t>
            </a:r>
            <a:r>
              <a:rPr lang="cs-CZ" dirty="0"/>
              <a:t>, ale v případě neposkytnutí pomoci </a:t>
            </a:r>
            <a:r>
              <a:rPr lang="cs-CZ" dirty="0" smtClean="0"/>
              <a:t>osobě…………………………………………………. </a:t>
            </a:r>
            <a:r>
              <a:rPr lang="cs-CZ" dirty="0"/>
              <a:t>Dávku lze poskytnout v částce, která doplní příjem osoby do výše </a:t>
            </a:r>
            <a:r>
              <a:rPr lang="cs-CZ" dirty="0" smtClean="0"/>
              <a:t>…….</a:t>
            </a:r>
            <a:r>
              <a:rPr lang="cs-CZ" dirty="0" smtClean="0"/>
              <a:t> </a:t>
            </a:r>
            <a:r>
              <a:rPr lang="cs-CZ" dirty="0"/>
              <a:t>(v případě </a:t>
            </a:r>
            <a:r>
              <a:rPr lang="cs-CZ" dirty="0" err="1" smtClean="0"/>
              <a:t>nezaopatř</a:t>
            </a:r>
            <a:r>
              <a:rPr lang="cs-CZ" dirty="0" smtClean="0"/>
              <a:t>. </a:t>
            </a:r>
            <a:r>
              <a:rPr lang="cs-CZ" dirty="0"/>
              <a:t>dítěte </a:t>
            </a:r>
            <a:r>
              <a:rPr lang="cs-CZ" dirty="0" smtClean="0"/>
              <a:t>do………………).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8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620688"/>
            <a:ext cx="7834064" cy="550547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cs-CZ" dirty="0" smtClean="0"/>
              <a:t>………………………………………………………….(</a:t>
            </a:r>
            <a:r>
              <a:rPr lang="cs-CZ" dirty="0" smtClean="0"/>
              <a:t>živelná </a:t>
            </a:r>
            <a:r>
              <a:rPr lang="cs-CZ" dirty="0"/>
              <a:t>pohroma, větrná pohroma, ekologická havárie, požár apod.) Dávku lze poskytnout až do výše 15násobku částky životního minima jednotlivce, tj. až do výše 46 890 Kč.</a:t>
            </a:r>
          </a:p>
          <a:p>
            <a:pPr lvl="0"/>
            <a:r>
              <a:rPr lang="cs-CZ" b="1" dirty="0"/>
              <a:t>Nedostatek prostředků k úhradě jednorázového </a:t>
            </a:r>
            <a:r>
              <a:rPr lang="cs-CZ" b="1" dirty="0" smtClean="0"/>
              <a:t>výdaje………………………………………………………………………………………………………………</a:t>
            </a:r>
            <a:r>
              <a:rPr lang="cs-CZ" dirty="0" smtClean="0"/>
              <a:t>.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7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3528" y="548680"/>
            <a:ext cx="7906072" cy="5577483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cs-CZ" b="1" dirty="0"/>
              <a:t>Nedostatek prostředků </a:t>
            </a:r>
            <a:r>
              <a:rPr lang="cs-CZ" dirty="0"/>
              <a:t>k nákupu nebo opravě předmětů dlouhodobé potřeby </a:t>
            </a:r>
            <a:r>
              <a:rPr lang="cs-CZ" dirty="0" smtClean="0"/>
              <a:t>nebo…………………………………………………………………………………………………………………………………….. </a:t>
            </a:r>
            <a:r>
              <a:rPr lang="cs-CZ" dirty="0"/>
              <a:t>Dávku lze poskytnout až do výše těchto výdajů, </a:t>
            </a:r>
            <a:r>
              <a:rPr lang="cs-CZ" dirty="0" smtClean="0"/>
              <a:t>max. </a:t>
            </a:r>
            <a:r>
              <a:rPr lang="cs-CZ" dirty="0"/>
              <a:t>však v průběhu kalendářního roku do výše 10násobku částky </a:t>
            </a:r>
            <a:r>
              <a:rPr lang="cs-CZ" dirty="0" smtClean="0"/>
              <a:t>ŽM </a:t>
            </a:r>
            <a:r>
              <a:rPr lang="cs-CZ" dirty="0"/>
              <a:t>jednotlivce, tj. až do částky 31 260 Kč</a:t>
            </a:r>
            <a:r>
              <a:rPr lang="cs-CZ" dirty="0" smtClean="0"/>
              <a:t>.</a:t>
            </a:r>
          </a:p>
          <a:p>
            <a:pPr lvl="0"/>
            <a:r>
              <a:rPr lang="cs-CZ" dirty="0" smtClean="0"/>
              <a:t>………………………………………………………………………………. </a:t>
            </a:r>
            <a:r>
              <a:rPr lang="cs-CZ" dirty="0"/>
              <a:t>Jde např. o situace osob vracejících se z vězení, z dětského domova a z pěstounské péče po dosažení zletilosti nebo po ukončení léčby chorobných závislostí. Dávku lze poskytnout až do výše 1000 Kč. V průběhu roku může být poskytnuta opakovaně, součet však nesmí překročit 4násobek částky </a:t>
            </a:r>
            <a:r>
              <a:rPr lang="cs-CZ" dirty="0" smtClean="0"/>
              <a:t>ŽM </a:t>
            </a:r>
            <a:r>
              <a:rPr lang="cs-CZ" dirty="0"/>
              <a:t>jednotlivce, tj. maximálně částku 12 504 Kč.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Sociální péče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V rámci sociální péče se poskytují 2 druhy dávek: </a:t>
            </a:r>
          </a:p>
          <a:p>
            <a:pPr lvl="1"/>
            <a:r>
              <a:rPr lang="cs-CZ" dirty="0" smtClean="0"/>
              <a:t>Příspěvky pro zdravotně postižené občany</a:t>
            </a:r>
          </a:p>
          <a:p>
            <a:pPr lvl="1"/>
            <a:r>
              <a:rPr lang="cs-CZ" dirty="0" smtClean="0"/>
              <a:t>Příspěvek na péči </a:t>
            </a:r>
          </a:p>
          <a:p>
            <a:pPr lvl="1"/>
            <a:endParaRPr lang="cs-CZ" dirty="0"/>
          </a:p>
          <a:p>
            <a:r>
              <a:rPr lang="cs-CZ" dirty="0" smtClean="0"/>
              <a:t>Řeší hlavně stav sociální nouze (hl. u OZP)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Příspěvky pro zdravotně postižené (bude změna)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cs-CZ" u="sng" dirty="0">
                <a:hlinkClick r:id="rId2" tooltip="Integrovaný portál MPSV, sekce Jednorázové příspěvky na opatření zvláštních pomůcek (§ 33) - odkaz vede mimo tento web a otevře se v novém okně"/>
              </a:rPr>
              <a:t>jednorázové příspěvky na opatření zvláštních pomůcek</a:t>
            </a:r>
            <a:endParaRPr lang="cs-CZ" u="sng" dirty="0"/>
          </a:p>
          <a:p>
            <a:pPr lvl="0"/>
            <a:r>
              <a:rPr lang="cs-CZ" u="sng" dirty="0">
                <a:hlinkClick r:id="rId3" tooltip="Integrovaný portál MPSV, sekce Příspěvek na úpravu bytu (§ 34) - odkaz vede mimo tento web a otevře se v novém okně"/>
              </a:rPr>
              <a:t>příspěvek na úpravu bytu</a:t>
            </a:r>
            <a:endParaRPr lang="cs-CZ" u="sng" dirty="0"/>
          </a:p>
          <a:p>
            <a:pPr lvl="0"/>
            <a:r>
              <a:rPr lang="cs-CZ" u="sng" dirty="0">
                <a:hlinkClick r:id="rId4" tooltip="Integrovaný portál MSPV, sekce Příspěvek na zakoupení motorového vozidla a příspěvek na celkovou opravu motorového vozidla (§ 35) - odkaz vede mimo tento web a otevře se v novém okně"/>
              </a:rPr>
              <a:t>příspěvek na zakoupení motorového vozidla</a:t>
            </a:r>
            <a:endParaRPr lang="cs-CZ" u="sng" dirty="0"/>
          </a:p>
          <a:p>
            <a:pPr lvl="0"/>
            <a:r>
              <a:rPr lang="cs-CZ" u="sng" dirty="0">
                <a:hlinkClick r:id="rId5" tooltip="Integrovaný portál MPSV, sekce Příspěvek na zakoupení motorového vozidla a příspěvek na celkovou opravu motorového vozidla (§ 35) - odkaz vede mimo tento web a otevře se v novém okně"/>
              </a:rPr>
              <a:t>příspěvek na celkovou opravu motorového vozidla</a:t>
            </a:r>
            <a:endParaRPr lang="cs-CZ" u="sng" dirty="0"/>
          </a:p>
          <a:p>
            <a:pPr lvl="0"/>
            <a:r>
              <a:rPr lang="cs-CZ" u="sng" dirty="0">
                <a:hlinkClick r:id="rId6" tooltip="Integrovaný portál MPSV, sekce Příspěvek na zvláštní úpravu motorového vozidla (§ 35) - odkaz vede mimo tento web a otevře se v novém okně"/>
              </a:rPr>
              <a:t>příspěvek na zvláštní úpravu motorového vozidla</a:t>
            </a:r>
            <a:endParaRPr lang="cs-CZ" u="sng" dirty="0"/>
          </a:p>
          <a:p>
            <a:pPr lvl="0"/>
            <a:r>
              <a:rPr lang="cs-CZ" u="sng" dirty="0">
                <a:hlinkClick r:id="rId7" tooltip="Integrvovaný portál MPSV, sekce Příspěvek na provoz motorového vozidla (§ 36) - odkaz vede mimo tento web a otevře se v novém okně"/>
              </a:rPr>
              <a:t>příspěvek na provoz motorového vozidla</a:t>
            </a:r>
            <a:endParaRPr lang="cs-CZ" u="sng" dirty="0"/>
          </a:p>
          <a:p>
            <a:pPr lvl="0"/>
            <a:r>
              <a:rPr lang="cs-CZ" u="sng" dirty="0">
                <a:hlinkClick r:id="rId8" tooltip="Integrovaný portál MPSV, sekce Příspěvek na individuální dopravu (§ 37) - odkaz vede mimo tento web a otevře se v novém okně"/>
              </a:rPr>
              <a:t>příspěvek na individuální dopravu</a:t>
            </a:r>
            <a:endParaRPr lang="cs-CZ" u="sng" dirty="0"/>
          </a:p>
          <a:p>
            <a:pPr lvl="0"/>
            <a:r>
              <a:rPr lang="cs-CZ" u="sng" dirty="0">
                <a:hlinkClick r:id="rId9" tooltip="Integrovaný portál MPSV, sekce Příspěvek na úhradu za užívání bezbariérového bytu (§ 45) - odkaz vede mimo tento web a otevře se v novém okně"/>
              </a:rPr>
              <a:t>příspěvek na úhradu za užívání bezbariérového bytu</a:t>
            </a:r>
            <a:endParaRPr lang="cs-CZ" u="sng" dirty="0"/>
          </a:p>
          <a:p>
            <a:pPr lvl="0"/>
            <a:r>
              <a:rPr lang="cs-CZ" u="sng" dirty="0">
                <a:hlinkClick r:id="rId10" tooltip="Integrovaný portál MPSV, sekce Příspěvek na úhradu za užívání garáže (§ 45) - odkaz vede mimo tento web a otevře se v novém okně"/>
              </a:rPr>
              <a:t>příspěvek na úhradu za užívání garáže</a:t>
            </a:r>
            <a:endParaRPr lang="cs-CZ" u="sng" dirty="0"/>
          </a:p>
          <a:p>
            <a:pPr lvl="0"/>
            <a:r>
              <a:rPr lang="cs-CZ" u="sng" dirty="0">
                <a:hlinkClick r:id="rId11" tooltip="Integrovaný portál MPSV, sekce Příspěvek úplně nebo prakticky nevidomým občanům (§ 46) - odkaz vede mimo tento web a otevře se v novém okně"/>
              </a:rPr>
              <a:t>příspěvek úplně nebo prakticky nevidomým občanům</a:t>
            </a:r>
            <a:endParaRPr lang="cs-CZ" u="sng" dirty="0"/>
          </a:p>
          <a:p>
            <a:r>
              <a:rPr lang="cs-CZ" b="1" u="sng" dirty="0"/>
              <a:t>Kromě uvedených dávek se jedná také o:</a:t>
            </a:r>
            <a:endParaRPr lang="cs-CZ" u="sng" dirty="0"/>
          </a:p>
          <a:p>
            <a:pPr lvl="0"/>
            <a:r>
              <a:rPr lang="cs-CZ" u="sng" dirty="0">
                <a:hlinkClick r:id="rId12" tooltip="Integrovaný portál MSPV, sekce Mimořádné výhody pro těžce zdravotně postižené občany - odkaz vede mimo tento web a otevře se v novém okně"/>
              </a:rPr>
              <a:t>mimořádné výhody (průkazy TP, ZTP a ZTP/P)</a:t>
            </a:r>
            <a:endParaRPr lang="cs-CZ" u="sng" dirty="0"/>
          </a:p>
          <a:p>
            <a:pPr lvl="0"/>
            <a:r>
              <a:rPr lang="cs-CZ" u="sng" dirty="0">
                <a:hlinkClick r:id="rId13" tooltip="Integrovaný portál MPSV, sekce Bezúročné půjčky - odkaz vede mimo tento web a otevře se v novém okně"/>
              </a:rPr>
              <a:t>bezúročné půjčky</a:t>
            </a:r>
            <a:endParaRPr lang="cs-CZ" u="sng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17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Příspěvky pro zdravotně postižené - nově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Pouze 2 dávky</a:t>
            </a:r>
          </a:p>
          <a:p>
            <a:r>
              <a:rPr lang="cs-CZ" dirty="0" smtClean="0"/>
              <a:t>Příspěvek na mobilitu</a:t>
            </a:r>
          </a:p>
          <a:p>
            <a:r>
              <a:rPr lang="cs-CZ" dirty="0" smtClean="0"/>
              <a:t>Příspěvek na zdravotní pomůcky</a:t>
            </a:r>
          </a:p>
          <a:p>
            <a:endParaRPr lang="cs-CZ" dirty="0"/>
          </a:p>
          <a:p>
            <a:r>
              <a:rPr lang="cs-CZ" dirty="0" smtClean="0"/>
              <a:t>Nahrazení průkazů ZTP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1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Příspěvek na mobilitu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cs-CZ" dirty="0"/>
              <a:t> </a:t>
            </a:r>
            <a:r>
              <a:rPr lang="cs-CZ" dirty="0" smtClean="0"/>
              <a:t>………………………………………………. dávka</a:t>
            </a:r>
            <a:r>
              <a:rPr lang="cs-CZ" dirty="0" smtClean="0"/>
              <a:t>, </a:t>
            </a:r>
            <a:r>
              <a:rPr lang="cs-CZ" dirty="0"/>
              <a:t>která bude poskytována osobám starším 1</a:t>
            </a:r>
            <a:r>
              <a:rPr lang="cs-CZ" dirty="0" smtClean="0"/>
              <a:t> </a:t>
            </a:r>
            <a:r>
              <a:rPr lang="cs-CZ" dirty="0"/>
              <a:t>roku, které nejsou schopny zvládat základní životní potřeby v oblasti mobility nebo orientace, opakovaně se kalendářním měsíci dopravuje nebo je dopravována a </a:t>
            </a:r>
            <a:r>
              <a:rPr lang="cs-CZ" dirty="0" smtClean="0"/>
              <a:t>není v ústavním soc. či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z</a:t>
            </a:r>
            <a:r>
              <a:rPr lang="cs-CZ" dirty="0" smtClean="0"/>
              <a:t>ařízení </a:t>
            </a:r>
          </a:p>
          <a:p>
            <a:pPr lvl="0"/>
            <a:r>
              <a:rPr lang="cs-CZ" dirty="0" smtClean="0"/>
              <a:t>……………….</a:t>
            </a:r>
            <a:r>
              <a:rPr lang="cs-CZ" dirty="0"/>
              <a:t> </a:t>
            </a:r>
            <a:r>
              <a:rPr lang="cs-CZ" dirty="0" smtClean="0"/>
              <a:t>Kč/měsíc  (pro  </a:t>
            </a:r>
            <a:r>
              <a:rPr lang="cs-CZ" dirty="0"/>
              <a:t>osoby, které jsou vlastníkem nebo jiným provozovatelem motorového vozidla zapsaným v technickém průkazu motorového vozidla podle jiného právního předpisu anebo nezletilým dítětem, jehož rodič je vlastníkem nebo provozovatelem motorového vozidla, za podmínky, že uvedené osoby toto motorové vozidlo prokazatelně </a:t>
            </a:r>
            <a:r>
              <a:rPr lang="cs-CZ" dirty="0" smtClean="0"/>
              <a:t>užívají)</a:t>
            </a:r>
            <a:endParaRPr lang="cs-CZ" dirty="0"/>
          </a:p>
          <a:p>
            <a:pPr lvl="0"/>
            <a:r>
              <a:rPr lang="cs-CZ" dirty="0"/>
              <a:t>u ostatních osob, které současně získaly příspěvek na zvláštní pomůcku (např. na zakoupení motorového vozidla), bude výše příspěvku na mobilitu činit 250 Kč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5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Příspěvek na zdravotní pomůcky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cs-CZ" b="1" dirty="0" smtClean="0"/>
              <a:t>………………..a ………………..dávka</a:t>
            </a:r>
            <a:r>
              <a:rPr lang="cs-CZ" dirty="0"/>
              <a:t>, která bude </a:t>
            </a:r>
            <a:r>
              <a:rPr lang="cs-CZ" b="1" dirty="0"/>
              <a:t>určena osobám </a:t>
            </a:r>
            <a:r>
              <a:rPr lang="cs-CZ" b="1" dirty="0" smtClean="0"/>
              <a:t>……………………………………………………………………………………………………………………………………………………….</a:t>
            </a:r>
          </a:p>
          <a:p>
            <a:pPr lvl="0"/>
            <a:r>
              <a:rPr lang="cs-CZ" dirty="0" smtClean="0"/>
              <a:t>tato </a:t>
            </a:r>
            <a:r>
              <a:rPr lang="cs-CZ" dirty="0"/>
              <a:t>dávka je zaměřena na pomoc v oblasti pomůcek (které umožňují sebeobsluhu, slouží k získávání informací nebo ke styku s okolím apod.), </a:t>
            </a:r>
            <a:r>
              <a:rPr lang="cs-CZ" dirty="0" smtClean="0"/>
              <a:t>na zakoupení </a:t>
            </a:r>
            <a:r>
              <a:rPr lang="cs-CZ" dirty="0"/>
              <a:t>a úpravy motorového vozidla a </a:t>
            </a:r>
            <a:r>
              <a:rPr lang="cs-CZ" dirty="0" smtClean="0"/>
              <a:t>úpravy </a:t>
            </a:r>
            <a:r>
              <a:rPr lang="cs-CZ" dirty="0"/>
              <a:t>bytu</a:t>
            </a:r>
          </a:p>
          <a:p>
            <a:pPr lvl="0"/>
            <a:r>
              <a:rPr lang="cs-CZ" dirty="0"/>
              <a:t>konstrukce dávky bude zvyšovat dostupnost pomůcek pro OZP</a:t>
            </a:r>
          </a:p>
          <a:p>
            <a:pPr lvl="0"/>
            <a:r>
              <a:rPr lang="cs-CZ" i="1" dirty="0"/>
              <a:t>příspěvek na zvláštní pomůcky tvoří dnes tyto dávky: příspěvek na opatření zvláštních pomůcek, příspěvek na úpravu bytu a příspěvek na zvláštní úpravu motorového vozidla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5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Sociální karta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/>
          <a:p>
            <a:pPr lvl="0"/>
            <a:r>
              <a:rPr lang="cs-CZ" dirty="0" smtClean="0"/>
              <a:t>navrhovaná </a:t>
            </a:r>
            <a:r>
              <a:rPr lang="cs-CZ" dirty="0"/>
              <a:t>sociální karta bude sloužit </a:t>
            </a:r>
            <a:r>
              <a:rPr lang="cs-CZ" dirty="0" smtClean="0"/>
              <a:t>……………………………………………při </a:t>
            </a:r>
            <a:r>
              <a:rPr lang="cs-CZ" dirty="0"/>
              <a:t>komunikaci se </a:t>
            </a:r>
            <a:r>
              <a:rPr lang="cs-CZ" dirty="0" smtClean="0"/>
              <a:t>státní </a:t>
            </a:r>
            <a:r>
              <a:rPr lang="cs-CZ" dirty="0"/>
              <a:t>správou a nově bude také sloužit jako </a:t>
            </a:r>
            <a:r>
              <a:rPr lang="cs-CZ" dirty="0" smtClean="0"/>
              <a:t>……………..</a:t>
            </a:r>
          </a:p>
          <a:p>
            <a:pPr lvl="0"/>
            <a:r>
              <a:rPr lang="cs-CZ" dirty="0" smtClean="0"/>
              <a:t>sociální </a:t>
            </a:r>
            <a:r>
              <a:rPr lang="cs-CZ" dirty="0"/>
              <a:t>karta bude mít formu </a:t>
            </a:r>
            <a:r>
              <a:rPr lang="cs-CZ" dirty="0" smtClean="0"/>
              <a:t>……………….. </a:t>
            </a:r>
            <a:r>
              <a:rPr lang="cs-CZ" dirty="0"/>
              <a:t>karty a plně nahradí dosavadní „papírové“ průkazy TP, ZTP a ZTP/P, a to vč. všech úlev a možných slev, které tyto průkazy zajišťují</a:t>
            </a:r>
          </a:p>
          <a:p>
            <a:pPr lvl="0"/>
            <a:r>
              <a:rPr lang="cs-CZ" dirty="0" smtClean="0"/>
              <a:t>jednotlivé </a:t>
            </a:r>
            <a:r>
              <a:rPr lang="cs-CZ" dirty="0"/>
              <a:t>typy dávek určené k různým účelům budou prostřednictvím karty vypláceny různými formami, </a:t>
            </a:r>
            <a:r>
              <a:rPr lang="cs-CZ" dirty="0" smtClean="0"/>
              <a:t>……………………………………………………………………………………………………………………………………………………………………..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Příspěvek na péči (viz celek sociální péče o OZP)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cs-CZ" dirty="0"/>
              <a:t>Příspěvek na péči náleží těm lidem, kteří jsou především z důvodu nepříznivého zdravotního stavu závislí na pomoci jiné osoby, a to v oblasti běžné denní péče o vlastní osobu a v soběstačnosti. </a:t>
            </a:r>
            <a:br>
              <a:rPr lang="cs-CZ" dirty="0"/>
            </a:br>
            <a:endParaRPr lang="cs-CZ" dirty="0" smtClean="0"/>
          </a:p>
          <a:p>
            <a:r>
              <a:rPr lang="cs-CZ" i="1" dirty="0" smtClean="0"/>
              <a:t>Péčí </a:t>
            </a:r>
            <a:r>
              <a:rPr lang="cs-CZ" i="1" dirty="0"/>
              <a:t>o vlastní osobu se rozumí zejména takové denní úkony, které se týkají zajištění či přijímání stravy, osobní hygieny, oblékání a pohybu. </a:t>
            </a:r>
            <a:endParaRPr lang="cs-CZ" i="1" dirty="0" smtClean="0"/>
          </a:p>
          <a:p>
            <a:r>
              <a:rPr lang="cs-CZ" i="1" dirty="0" smtClean="0"/>
              <a:t>Soběstačností </a:t>
            </a:r>
            <a:r>
              <a:rPr lang="cs-CZ" i="1" dirty="0"/>
              <a:t>se rozumí úkony, které umožňují účastnit se sociálního života, tj. např. schopnost komunikovat, nakládat s penězi či předměty osobní potřeby, obstarat si osobní záležitosti, uvařit si, vyprat a uklidit</a:t>
            </a:r>
            <a:r>
              <a:rPr lang="cs-CZ" i="1" dirty="0" smtClean="0"/>
              <a:t>.</a:t>
            </a:r>
            <a:endParaRPr lang="cs-CZ" i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3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95536" y="548680"/>
            <a:ext cx="7834064" cy="5577483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b="1" dirty="0"/>
              <a:t>Příspěvek náleží osobě, o kterou je pečováno, nikoliv osobě, která péči zajišťuje</a:t>
            </a:r>
            <a:r>
              <a:rPr lang="cs-CZ" dirty="0"/>
              <a:t>. </a:t>
            </a:r>
            <a:endParaRPr lang="cs-CZ" dirty="0" smtClean="0"/>
          </a:p>
          <a:p>
            <a:r>
              <a:rPr lang="cs-CZ" dirty="0" smtClean="0"/>
              <a:t>Příspěvek </a:t>
            </a:r>
            <a:r>
              <a:rPr lang="cs-CZ" dirty="0"/>
              <a:t>na péči nemůže být </a:t>
            </a:r>
            <a:r>
              <a:rPr lang="cs-CZ" dirty="0" smtClean="0"/>
              <a:t>přiznán………………...</a:t>
            </a:r>
            <a:endParaRPr lang="cs-CZ" dirty="0" smtClean="0"/>
          </a:p>
          <a:p>
            <a:r>
              <a:rPr lang="cs-CZ" dirty="0" smtClean="0"/>
              <a:t>Příspěvek se nevyplácí, </a:t>
            </a:r>
            <a:r>
              <a:rPr lang="cs-CZ" dirty="0" smtClean="0"/>
              <a:t>pokud……………………………………………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1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Užití příspěvku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Nákup sociálních služeb</a:t>
            </a:r>
          </a:p>
          <a:p>
            <a:pPr lvl="1"/>
            <a:r>
              <a:rPr lang="cs-CZ" dirty="0" smtClean="0"/>
              <a:t>……………….</a:t>
            </a:r>
            <a:endParaRPr lang="cs-CZ" dirty="0" smtClean="0"/>
          </a:p>
          <a:p>
            <a:pPr lvl="1"/>
            <a:r>
              <a:rPr lang="cs-CZ" dirty="0" smtClean="0"/>
              <a:t>………………</a:t>
            </a:r>
            <a:endParaRPr lang="cs-CZ" dirty="0" smtClean="0"/>
          </a:p>
          <a:p>
            <a:pPr lvl="1"/>
            <a:r>
              <a:rPr lang="cs-CZ" dirty="0" smtClean="0"/>
              <a:t>………………….</a:t>
            </a:r>
            <a:endParaRPr lang="cs-CZ" dirty="0" smtClean="0"/>
          </a:p>
          <a:p>
            <a:r>
              <a:rPr lang="cs-CZ" dirty="0"/>
              <a:t>Poskytnutí příspěvku fyzické osobě, která bude provádět péči (manželka, děti</a:t>
            </a:r>
            <a:r>
              <a:rPr lang="cs-CZ" dirty="0" smtClean="0"/>
              <a:t>)</a:t>
            </a:r>
          </a:p>
          <a:p>
            <a:r>
              <a:rPr lang="cs-CZ" dirty="0" smtClean="0"/>
              <a:t>Kombinace těchto možností</a:t>
            </a:r>
            <a:endParaRPr lang="cs-CZ" dirty="0"/>
          </a:p>
          <a:p>
            <a:pPr lvl="1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1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4 stupně závislosti a výše příspěvku dospělí (děti do 18 let)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/>
            <a:r>
              <a:rPr lang="cs-CZ" dirty="0" smtClean="0"/>
              <a:t>stupeň </a:t>
            </a:r>
            <a:r>
              <a:rPr lang="cs-CZ" dirty="0"/>
              <a:t>I </a:t>
            </a:r>
            <a:r>
              <a:rPr lang="cs-CZ" dirty="0" smtClean="0"/>
              <a:t>(……………………….) </a:t>
            </a:r>
            <a:r>
              <a:rPr lang="cs-CZ" dirty="0" smtClean="0"/>
              <a:t>– 800 (3 000) Kč</a:t>
            </a:r>
            <a:endParaRPr lang="cs-CZ" dirty="0"/>
          </a:p>
          <a:p>
            <a:pPr lvl="0"/>
            <a:r>
              <a:rPr lang="cs-CZ" dirty="0" smtClean="0"/>
              <a:t>stupeň </a:t>
            </a:r>
            <a:r>
              <a:rPr lang="cs-CZ" dirty="0"/>
              <a:t>II </a:t>
            </a:r>
            <a:r>
              <a:rPr lang="cs-CZ" dirty="0" smtClean="0"/>
              <a:t>(…………………..)- </a:t>
            </a:r>
            <a:r>
              <a:rPr lang="cs-CZ" dirty="0" smtClean="0"/>
              <a:t>4000 (5000) Kč</a:t>
            </a:r>
            <a:endParaRPr lang="cs-CZ" dirty="0"/>
          </a:p>
          <a:p>
            <a:pPr lvl="0"/>
            <a:r>
              <a:rPr lang="cs-CZ" dirty="0" smtClean="0"/>
              <a:t>stupeň </a:t>
            </a:r>
            <a:r>
              <a:rPr lang="cs-CZ" dirty="0"/>
              <a:t>III </a:t>
            </a:r>
            <a:r>
              <a:rPr lang="cs-CZ" dirty="0" smtClean="0"/>
              <a:t>(………………) </a:t>
            </a:r>
            <a:r>
              <a:rPr lang="cs-CZ" dirty="0" smtClean="0"/>
              <a:t>– 8 000 (9 000) Kč</a:t>
            </a:r>
            <a:endParaRPr lang="cs-CZ" dirty="0"/>
          </a:p>
          <a:p>
            <a:pPr lvl="0"/>
            <a:r>
              <a:rPr lang="cs-CZ" dirty="0" smtClean="0"/>
              <a:t>stupeň </a:t>
            </a:r>
            <a:r>
              <a:rPr lang="cs-CZ" dirty="0"/>
              <a:t>IV </a:t>
            </a:r>
            <a:r>
              <a:rPr lang="cs-CZ" dirty="0" smtClean="0"/>
              <a:t>(</a:t>
            </a:r>
            <a:r>
              <a:rPr lang="cs-CZ" dirty="0" smtClean="0"/>
              <a:t>………………..</a:t>
            </a:r>
            <a:r>
              <a:rPr lang="cs-CZ" dirty="0" smtClean="0"/>
              <a:t>)- </a:t>
            </a:r>
            <a:r>
              <a:rPr lang="cs-CZ" dirty="0" smtClean="0"/>
              <a:t>12 000 (12 000) Kč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4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www</a:t>
            </a:r>
            <a:r>
              <a:rPr lang="cs-CZ" dirty="0"/>
              <a:t>. </a:t>
            </a:r>
            <a:r>
              <a:rPr lang="cs-CZ" i="1" dirty="0"/>
              <a:t>portal.gov.cz</a:t>
            </a:r>
            <a:endParaRPr lang="cs-CZ" dirty="0"/>
          </a:p>
          <a:p>
            <a:r>
              <a:rPr lang="cs-CZ" i="1" u="sng" dirty="0">
                <a:hlinkClick r:id="rId2"/>
              </a:rPr>
              <a:t>www.mpsv.cz</a:t>
            </a:r>
            <a:endParaRPr lang="cs-CZ" dirty="0"/>
          </a:p>
          <a:p>
            <a:r>
              <a:rPr lang="cs-CZ" i="1" u="sng" dirty="0">
                <a:hlinkClick r:id="rId3"/>
              </a:rPr>
              <a:t>www.portal.mpsv.cz</a:t>
            </a:r>
            <a:endParaRPr lang="cs-CZ" dirty="0"/>
          </a:p>
          <a:p>
            <a:r>
              <a:rPr lang="cs-CZ" i="1" u="sng" dirty="0">
                <a:hlinkClick r:id="rId4"/>
              </a:rPr>
              <a:t>www.icm.cz</a:t>
            </a:r>
            <a:endParaRPr lang="cs-CZ" dirty="0"/>
          </a:p>
          <a:p>
            <a:r>
              <a:rPr lang="cs-CZ" i="1" u="sng" dirty="0">
                <a:hlinkClick r:id="rId5"/>
              </a:rPr>
              <a:t>www.cssz.cz</a:t>
            </a:r>
            <a:endParaRPr lang="cs-CZ" dirty="0"/>
          </a:p>
          <a:p>
            <a:r>
              <a:rPr lang="cs-CZ" i="1" u="sng" dirty="0">
                <a:hlinkClick r:id="rId6"/>
              </a:rPr>
              <a:t>www.socialniporadce.mpsv.cz</a:t>
            </a:r>
            <a:endParaRPr lang="cs-CZ" dirty="0"/>
          </a:p>
          <a:p>
            <a:r>
              <a:rPr lang="cs-CZ" i="1" u="sng" dirty="0">
                <a:hlinkClick r:id="rId7"/>
              </a:rPr>
              <a:t>www.uradprace.cz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717</Words>
  <Application>Microsoft Office PowerPoint</Application>
  <PresentationFormat>Předvádění na obrazovce (4:3)</PresentationFormat>
  <Paragraphs>165</Paragraphs>
  <Slides>32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3" baseType="lpstr">
      <vt:lpstr>Motiv systému Office</vt:lpstr>
      <vt:lpstr>3. Pilíř sociálního zabezpečení</vt:lpstr>
      <vt:lpstr>Pojmy</vt:lpstr>
      <vt:lpstr>Prezentace aplikace PowerPoint</vt:lpstr>
      <vt:lpstr>Prezentace aplikace PowerPoint</vt:lpstr>
      <vt:lpstr>Sociální pomoc </vt:lpstr>
      <vt:lpstr>Prezentace aplikace PowerPoint</vt:lpstr>
      <vt:lpstr>Mezi nástroje využívané systémem sociální pomoci patří (krom dávek) i: </vt:lpstr>
      <vt:lpstr>Systém dávek soc. pomoci </vt:lpstr>
      <vt:lpstr>Systém sociální pomoci  </vt:lpstr>
      <vt:lpstr>Životní a existenční minimum  (ŽM a EM)</vt:lpstr>
      <vt:lpstr>Prezentace aplikace PowerPoint</vt:lpstr>
      <vt:lpstr>V hmotné nouzi není osoba: </vt:lpstr>
      <vt:lpstr>Prezentace aplikace PowerPoint</vt:lpstr>
      <vt:lpstr>Prezentace aplikace PowerPoint</vt:lpstr>
      <vt:lpstr>Veřejná služba</vt:lpstr>
      <vt:lpstr>Příspěvek na živobytí</vt:lpstr>
      <vt:lpstr>Prezentace aplikace PowerPoint</vt:lpstr>
      <vt:lpstr>Doplatek na bydlení </vt:lpstr>
      <vt:lpstr>Mimořádná okamžitá pomoc</vt:lpstr>
      <vt:lpstr>Prezentace aplikace PowerPoint</vt:lpstr>
      <vt:lpstr>Prezentace aplikace PowerPoint</vt:lpstr>
      <vt:lpstr>Sociální péče </vt:lpstr>
      <vt:lpstr>Příspěvky pro zdravotně postižené (bude změna) </vt:lpstr>
      <vt:lpstr>Příspěvky pro zdravotně postižené - nově</vt:lpstr>
      <vt:lpstr>Příspěvek na mobilitu</vt:lpstr>
      <vt:lpstr>Příspěvek na zdravotní pomůcky</vt:lpstr>
      <vt:lpstr>Sociální karta</vt:lpstr>
      <vt:lpstr>Příspěvek na péči (viz celek sociální péče o OZP) </vt:lpstr>
      <vt:lpstr>Prezentace aplikace PowerPoint</vt:lpstr>
      <vt:lpstr>Užití příspěvku</vt:lpstr>
      <vt:lpstr>4 stupně závislosti a výše příspěvku dospělí (děti do 18 let)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Pilíř sociálního zabezpečení</dc:title>
  <dc:creator>Truncova</dc:creator>
  <cp:lastModifiedBy>Truncova</cp:lastModifiedBy>
  <cp:revision>27</cp:revision>
  <dcterms:created xsi:type="dcterms:W3CDTF">2011-09-11T19:58:40Z</dcterms:created>
  <dcterms:modified xsi:type="dcterms:W3CDTF">2011-10-30T18:31:25Z</dcterms:modified>
</cp:coreProperties>
</file>