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458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90878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490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4042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9952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0948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730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1983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1498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3700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8267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BD9E5-803B-4E24-9791-AE7B536F5618}" type="datetimeFigureOut">
              <a:rPr lang="cs-CZ" smtClean="0"/>
              <a:pPr/>
              <a:t>2.11.2011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15161-FBC7-4B4B-9F28-92C643834E0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5169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mpsv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Důchodové pojištění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563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Součást sociálního </a:t>
            </a:r>
            <a:r>
              <a:rPr lang="cs-CZ" dirty="0" smtClean="0"/>
              <a:t>pojištění</a:t>
            </a:r>
          </a:p>
          <a:p>
            <a:r>
              <a:rPr lang="cs-CZ" u="sng" dirty="0"/>
              <a:t>2 hlavní části důchodového pojištění</a:t>
            </a:r>
            <a:r>
              <a:rPr lang="cs-CZ" u="sng" dirty="0" smtClean="0"/>
              <a:t>:</a:t>
            </a: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dirty="0" smtClean="0"/>
              <a:t>    1</a:t>
            </a:r>
            <a:r>
              <a:rPr lang="cs-CZ" dirty="0"/>
              <a:t>) povinné základní důchodové pojištění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cs-CZ" dirty="0" smtClean="0"/>
              <a:t>2</a:t>
            </a:r>
            <a:r>
              <a:rPr lang="cs-CZ" dirty="0"/>
              <a:t>) doplňkové, příspěvkové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9657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Zákon </a:t>
            </a:r>
            <a:r>
              <a:rPr lang="cs-CZ" b="1" dirty="0"/>
              <a:t>č. 220/2011 Sb. O důchodovém </a:t>
            </a:r>
            <a:r>
              <a:rPr lang="cs-CZ" b="1" dirty="0" smtClean="0"/>
              <a:t>pojištění</a:t>
            </a:r>
            <a:r>
              <a:rPr lang="cs-CZ" dirty="0"/>
              <a:t> </a:t>
            </a:r>
            <a:r>
              <a:rPr lang="cs-CZ" dirty="0" smtClean="0"/>
              <a:t>– od 30.9.2011,</a:t>
            </a:r>
            <a:r>
              <a:rPr lang="cs-CZ" dirty="0" smtClean="0"/>
              <a:t> </a:t>
            </a:r>
          </a:p>
          <a:p>
            <a:r>
              <a:rPr lang="cs-CZ" dirty="0" smtClean="0"/>
              <a:t>Nahrazuje </a:t>
            </a:r>
            <a:r>
              <a:rPr lang="cs-CZ" dirty="0" smtClean="0"/>
              <a:t>zákon </a:t>
            </a:r>
            <a:r>
              <a:rPr lang="cs-CZ" dirty="0"/>
              <a:t>č. 155/1995 Sb</a:t>
            </a:r>
            <a:r>
              <a:rPr lang="cs-CZ" dirty="0" smtClean="0"/>
              <a:t>. </a:t>
            </a:r>
            <a:endParaRPr lang="cs-CZ" b="1" dirty="0"/>
          </a:p>
          <a:p>
            <a:r>
              <a:rPr lang="cs-CZ" dirty="0" smtClean="0"/>
              <a:t>Základní důchodová soustava je </a:t>
            </a:r>
            <a:r>
              <a:rPr lang="cs-CZ" dirty="0" smtClean="0"/>
              <a:t>povinná a jednotná </a:t>
            </a:r>
            <a:r>
              <a:rPr lang="cs-CZ" dirty="0" smtClean="0"/>
              <a:t>pro všechny fyzické osoby výdělečně činné na území ČR.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272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Důchodové pojištění III.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Zabezpečované situace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cs-CZ" dirty="0" smtClean="0"/>
              <a:t>Stáří</a:t>
            </a:r>
            <a:r>
              <a:rPr lang="cs-CZ" dirty="0"/>
              <a:t> </a:t>
            </a:r>
          </a:p>
          <a:p>
            <a:pPr lvl="0"/>
            <a:r>
              <a:rPr lang="cs-CZ" dirty="0"/>
              <a:t>Invalidita</a:t>
            </a:r>
          </a:p>
          <a:p>
            <a:pPr lvl="0"/>
            <a:r>
              <a:rPr lang="cs-CZ" dirty="0"/>
              <a:t>Ovdovění</a:t>
            </a:r>
          </a:p>
          <a:p>
            <a:pPr lvl="0"/>
            <a:r>
              <a:rPr lang="cs-CZ" dirty="0"/>
              <a:t>Osiření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Dávky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cs-CZ" dirty="0" smtClean="0"/>
              <a:t>Starobní </a:t>
            </a:r>
            <a:r>
              <a:rPr lang="cs-CZ" dirty="0"/>
              <a:t>důchod</a:t>
            </a:r>
          </a:p>
          <a:p>
            <a:pPr lvl="0"/>
            <a:r>
              <a:rPr lang="cs-CZ" dirty="0" smtClean="0"/>
              <a:t>Invalidní </a:t>
            </a:r>
            <a:r>
              <a:rPr lang="cs-CZ" dirty="0"/>
              <a:t>důchod </a:t>
            </a:r>
          </a:p>
          <a:p>
            <a:pPr lvl="0"/>
            <a:r>
              <a:rPr lang="cs-CZ" dirty="0" smtClean="0"/>
              <a:t>Vdovský </a:t>
            </a:r>
            <a:r>
              <a:rPr lang="cs-CZ" dirty="0"/>
              <a:t>a vdovecký důchod</a:t>
            </a:r>
          </a:p>
          <a:p>
            <a:pPr lvl="0"/>
            <a:r>
              <a:rPr lang="cs-CZ" dirty="0" smtClean="0"/>
              <a:t>Sirotčí </a:t>
            </a:r>
            <a:r>
              <a:rPr lang="cs-CZ" dirty="0"/>
              <a:t>důchod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327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Osoby, které jsou účastny na důchodovém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Jsou to </a:t>
            </a:r>
            <a:r>
              <a:rPr lang="cs-CZ" dirty="0" err="1"/>
              <a:t>např</a:t>
            </a:r>
            <a:r>
              <a:rPr lang="cs-CZ" dirty="0"/>
              <a:t>: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/>
              <a:t>zaměstnanci v pracovním </a:t>
            </a:r>
            <a:r>
              <a:rPr lang="cs-CZ" dirty="0" smtClean="0"/>
              <a:t>poměru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zaměstnanci </a:t>
            </a:r>
            <a:r>
              <a:rPr lang="cs-CZ" dirty="0"/>
              <a:t>činní na základě dohody o pracovní </a:t>
            </a:r>
            <a:r>
              <a:rPr lang="cs-CZ" dirty="0" smtClean="0"/>
              <a:t>činnosti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s</a:t>
            </a:r>
            <a:r>
              <a:rPr lang="cs-CZ" dirty="0" smtClean="0"/>
              <a:t>oudci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poslanci </a:t>
            </a:r>
            <a:r>
              <a:rPr lang="cs-CZ" dirty="0"/>
              <a:t>poslanecké sněmovny, senátoři senátu parlamentu </a:t>
            </a:r>
            <a:endParaRPr lang="cs-CZ" dirty="0" smtClean="0"/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prezident republiky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veřejný </a:t>
            </a:r>
            <a:r>
              <a:rPr lang="cs-CZ" dirty="0"/>
              <a:t>ochránce práv </a:t>
            </a:r>
            <a:r>
              <a:rPr lang="cs-CZ" dirty="0" smtClean="0"/>
              <a:t>apod.</a:t>
            </a:r>
          </a:p>
          <a:p>
            <a:pPr lvl="0">
              <a:buFont typeface="Wingdings" pitchFamily="2" charset="2"/>
              <a:buChar char="ü"/>
            </a:pPr>
            <a:r>
              <a:rPr lang="cs-CZ" dirty="0" smtClean="0"/>
              <a:t>dobrovolníci </a:t>
            </a:r>
            <a:r>
              <a:rPr lang="cs-CZ" dirty="0"/>
              <a:t>pečovatelské služby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7662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Osoby, které jsou účastny na důchodovém pojištění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Důchodového pojištění jsou nadále účastny: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osoby samostatně výdělečně </a:t>
            </a:r>
            <a:r>
              <a:rPr lang="cs-CZ" dirty="0" smtClean="0"/>
              <a:t>činné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osoby </a:t>
            </a:r>
            <a:r>
              <a:rPr lang="cs-CZ" dirty="0"/>
              <a:t>dobrovolně účastné na důchodovém pojištění</a:t>
            </a:r>
          </a:p>
          <a:p>
            <a:endParaRPr lang="cs-CZ" dirty="0" smtClean="0"/>
          </a:p>
          <a:p>
            <a:r>
              <a:rPr lang="cs-CZ" dirty="0" smtClean="0"/>
              <a:t>Evidenční list </a:t>
            </a:r>
            <a:r>
              <a:rPr lang="cs-CZ" dirty="0"/>
              <a:t>důchodového </a:t>
            </a:r>
            <a:r>
              <a:rPr lang="cs-CZ" dirty="0" smtClean="0"/>
              <a:t>pojištění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209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Náhradní doba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Období</a:t>
            </a:r>
            <a:r>
              <a:rPr lang="cs-CZ" dirty="0"/>
              <a:t>, ve kterém se neodvádí žádné pojistné, přesto se tyto doby započítávají do potřebných let pojištění pro </a:t>
            </a:r>
            <a:r>
              <a:rPr lang="cs-CZ" dirty="0" smtClean="0"/>
              <a:t>důchod.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a </a:t>
            </a:r>
            <a:r>
              <a:rPr lang="cs-CZ" dirty="0"/>
              <a:t>to v případě, že předchozí doba pojištění trvala alespoň jeden rok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5230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Osoby, které jsou účastny náhradní doby 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cs-CZ" dirty="0" smtClean="0"/>
              <a:t>Např.: 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Osoby </a:t>
            </a:r>
            <a:r>
              <a:rPr lang="cs-CZ" dirty="0"/>
              <a:t>pečující osobně o dítě ve věku do 4 </a:t>
            </a:r>
            <a:r>
              <a:rPr lang="cs-CZ" dirty="0" smtClean="0"/>
              <a:t>let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Osoby </a:t>
            </a:r>
            <a:r>
              <a:rPr lang="cs-CZ" dirty="0"/>
              <a:t>pečující o člověka s II. a vyšším stupněm závislosti na </a:t>
            </a:r>
            <a:r>
              <a:rPr lang="cs-CZ" dirty="0" smtClean="0"/>
              <a:t>péči</a:t>
            </a:r>
          </a:p>
          <a:p>
            <a:pPr lvl="1">
              <a:buFont typeface="Wingdings" pitchFamily="2" charset="2"/>
              <a:buChar char="ü"/>
            </a:pPr>
            <a:r>
              <a:rPr lang="cs-CZ" dirty="0" smtClean="0"/>
              <a:t>Osoby </a:t>
            </a:r>
            <a:r>
              <a:rPr lang="cs-CZ" dirty="0"/>
              <a:t>vedené na </a:t>
            </a:r>
            <a:r>
              <a:rPr lang="cs-CZ" dirty="0" smtClean="0"/>
              <a:t>ÚP </a:t>
            </a:r>
            <a:r>
              <a:rPr lang="cs-CZ" dirty="0"/>
              <a:t>jako uchazeči o zaměstnání </a:t>
            </a:r>
            <a:r>
              <a:rPr lang="cs-CZ" dirty="0" smtClean="0"/>
              <a:t>(podpora </a:t>
            </a:r>
            <a:r>
              <a:rPr lang="cs-CZ" dirty="0"/>
              <a:t>v </a:t>
            </a:r>
            <a:r>
              <a:rPr lang="cs-CZ" dirty="0" smtClean="0"/>
              <a:t>nezam</a:t>
            </a:r>
            <a:r>
              <a:rPr lang="cs-CZ" dirty="0" smtClean="0"/>
              <a:t>ěstnanosti, </a:t>
            </a:r>
            <a:r>
              <a:rPr lang="cs-CZ" dirty="0" smtClean="0"/>
              <a:t>rekvalifikace)</a:t>
            </a:r>
            <a:endParaRPr lang="cs-CZ" dirty="0" smtClean="0"/>
          </a:p>
          <a:p>
            <a:pPr lvl="1">
              <a:buFont typeface="Wingdings" pitchFamily="2" charset="2"/>
              <a:buChar char="ü"/>
            </a:pPr>
            <a:r>
              <a:rPr lang="cs-CZ" dirty="0"/>
              <a:t>O</a:t>
            </a:r>
            <a:r>
              <a:rPr lang="cs-CZ" dirty="0" smtClean="0"/>
              <a:t>soby </a:t>
            </a:r>
            <a:r>
              <a:rPr lang="cs-CZ" dirty="0"/>
              <a:t>na </a:t>
            </a:r>
            <a:r>
              <a:rPr lang="cs-CZ" dirty="0" smtClean="0"/>
              <a:t>nemocenské</a:t>
            </a:r>
            <a:endParaRPr lang="cs-CZ" dirty="0" smtClean="0"/>
          </a:p>
          <a:p>
            <a:pPr lvl="1">
              <a:buFont typeface="Wingdings" pitchFamily="2" charset="2"/>
              <a:buChar char="ü"/>
            </a:pPr>
            <a:r>
              <a:rPr lang="cs-CZ" dirty="0"/>
              <a:t>N</a:t>
            </a:r>
            <a:r>
              <a:rPr lang="cs-CZ" dirty="0" smtClean="0"/>
              <a:t>ezaopatřené </a:t>
            </a:r>
            <a:r>
              <a:rPr lang="cs-CZ" dirty="0"/>
              <a:t>dítě soustavně se připravující na povolání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4740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 se skládá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ze dvou složek</a:t>
            </a:r>
            <a:r>
              <a:rPr lang="cs-CZ" u="sng" dirty="0" smtClean="0"/>
              <a:t>:</a:t>
            </a:r>
            <a:endParaRPr lang="cs-CZ" dirty="0"/>
          </a:p>
          <a:p>
            <a:pPr lvl="0">
              <a:buFont typeface="Wingdings" pitchFamily="2" charset="2"/>
              <a:buChar char="v"/>
            </a:pPr>
            <a:r>
              <a:rPr lang="cs-CZ" dirty="0"/>
              <a:t>Základní výměra </a:t>
            </a:r>
            <a:r>
              <a:rPr lang="cs-CZ" dirty="0" smtClean="0"/>
              <a:t>(</a:t>
            </a:r>
            <a:r>
              <a:rPr lang="cs-CZ" dirty="0" smtClean="0"/>
              <a:t>shodná)</a:t>
            </a:r>
            <a:endParaRPr lang="cs-CZ" dirty="0"/>
          </a:p>
          <a:p>
            <a:r>
              <a:rPr lang="cs-CZ" dirty="0"/>
              <a:t>Výše základní </a:t>
            </a:r>
            <a:r>
              <a:rPr lang="cs-CZ" dirty="0" smtClean="0"/>
              <a:t>výměry = 9 </a:t>
            </a:r>
            <a:r>
              <a:rPr lang="cs-CZ" dirty="0"/>
              <a:t>% průměrné mzdy </a:t>
            </a:r>
            <a:r>
              <a:rPr lang="cs-CZ" dirty="0" smtClean="0"/>
              <a:t>měsíčně (2 </a:t>
            </a:r>
            <a:r>
              <a:rPr lang="cs-CZ" dirty="0"/>
              <a:t>230,-Kč – současná </a:t>
            </a:r>
            <a:r>
              <a:rPr lang="cs-CZ" dirty="0" smtClean="0"/>
              <a:t>výše) </a:t>
            </a:r>
            <a:r>
              <a:rPr lang="cs-CZ" dirty="0"/>
              <a:t>	</a:t>
            </a:r>
          </a:p>
          <a:p>
            <a:pPr lvl="0">
              <a:buFont typeface="Wingdings" pitchFamily="2" charset="2"/>
              <a:buChar char="v"/>
            </a:pPr>
            <a:r>
              <a:rPr lang="cs-CZ" dirty="0"/>
              <a:t>Procentní výměra </a:t>
            </a:r>
            <a:r>
              <a:rPr lang="cs-CZ" dirty="0" smtClean="0"/>
              <a:t>(rozdílná – délka pojištění, </a:t>
            </a:r>
            <a:r>
              <a:rPr lang="cs-CZ" dirty="0"/>
              <a:t>výše příjmů v rozhodném období) – nejméně 770 Kč/měsíčně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76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Podání žádosti o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Okresní </a:t>
            </a:r>
            <a:r>
              <a:rPr lang="cs-CZ" dirty="0"/>
              <a:t>správa sociálního </a:t>
            </a:r>
            <a:r>
              <a:rPr lang="cs-CZ" dirty="0" smtClean="0"/>
              <a:t>zabezpečení (trvalý pobyt) – sepisuje žádost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Žádost lze podat nejdříve 3 měsíce přede dnem, od kterého občan žádá dávku důchodového pojištění přiznat.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5933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Starobní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 </a:t>
            </a:r>
            <a:r>
              <a:rPr lang="cs-CZ" dirty="0" smtClean="0"/>
              <a:t>ČR </a:t>
            </a:r>
            <a:r>
              <a:rPr lang="cs-CZ" dirty="0"/>
              <a:t>má občan nárok na přiznání starobního důchodu, pokud dosáhl důchodového věku a získal potřebnou dobu pojištění. </a:t>
            </a:r>
          </a:p>
          <a:p>
            <a:endParaRPr lang="cs-CZ" dirty="0" smtClean="0"/>
          </a:p>
          <a:p>
            <a:r>
              <a:rPr lang="cs-CZ" dirty="0" smtClean="0"/>
              <a:t>Věk </a:t>
            </a:r>
            <a:r>
              <a:rPr lang="cs-CZ" dirty="0"/>
              <a:t>pro odchod do důchodu je rozdílný pro muže a ženy – u žen závisí na počtu vychovaných dětí.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2254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Nárok na starobní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Pojištěnec má nárok na řádný starobní důchod, jestliže získal dobu pojištění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nejméně 25 let a dosáhl aspoň věku potřebného pro vznik nároku na starobní </a:t>
            </a:r>
            <a:r>
              <a:rPr lang="cs-CZ" dirty="0" smtClean="0"/>
              <a:t>důchod, nebo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15</a:t>
            </a:r>
            <a:r>
              <a:rPr lang="cs-CZ" dirty="0"/>
              <a:t> let a dosáhl aspoň 65 let </a:t>
            </a:r>
            <a:r>
              <a:rPr lang="cs-CZ" dirty="0" smtClean="0"/>
              <a:t>věku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4332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Prodlužování důchodového věku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Zákon č. 306/2008 Sb., kterým byl novelizován zákon o důchodovém pojištění, zavedl s účinností </a:t>
            </a:r>
            <a:r>
              <a:rPr lang="cs-CZ" u="sng" dirty="0"/>
              <a:t>od 1. ledna 2010 postupné prodlužování doby pojištění</a:t>
            </a:r>
            <a:r>
              <a:rPr lang="cs-CZ" dirty="0"/>
              <a:t> potřebné pro vznik nároku na starobní důchod z 25 roků na 35 </a:t>
            </a:r>
            <a:r>
              <a:rPr lang="cs-CZ" dirty="0" smtClean="0"/>
              <a:t>roků.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1481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Nárok na předčasný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Pojištěnec má nárok na starobní důchod před dosažením důchodového věku, jestliže </a:t>
            </a:r>
            <a:endParaRPr lang="cs-CZ" sz="2800" dirty="0"/>
          </a:p>
          <a:p>
            <a:pPr marL="0" indent="0">
              <a:buNone/>
            </a:pPr>
            <a:r>
              <a:rPr lang="cs-CZ" dirty="0"/>
              <a:t>	</a:t>
            </a:r>
            <a:endParaRPr lang="cs-CZ" sz="2800" dirty="0"/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získal stanovenou dobu pojištění </a:t>
            </a:r>
            <a:endParaRPr lang="cs-CZ" sz="2800" dirty="0" smtClean="0"/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do </a:t>
            </a:r>
            <a:r>
              <a:rPr lang="cs-CZ" dirty="0"/>
              <a:t>dosažení důchodového věku mu ode dne, od něhož se starobní důchod přiznává, chybí </a:t>
            </a:r>
            <a:r>
              <a:rPr lang="cs-CZ" dirty="0" smtClean="0"/>
              <a:t>nejvýše</a:t>
            </a:r>
          </a:p>
          <a:p>
            <a:pPr lvl="0">
              <a:buFont typeface="Wingdings" pitchFamily="2" charset="2"/>
              <a:buChar char="§"/>
            </a:pPr>
            <a:r>
              <a:rPr lang="cs-CZ" sz="3300" dirty="0" smtClean="0"/>
              <a:t>3 roky</a:t>
            </a:r>
            <a:r>
              <a:rPr lang="cs-CZ" sz="3300" dirty="0"/>
              <a:t>, pokud jeho důchodový věk je nižší než 63 </a:t>
            </a:r>
            <a:r>
              <a:rPr lang="cs-CZ" sz="3300" dirty="0" smtClean="0"/>
              <a:t>let,</a:t>
            </a:r>
          </a:p>
          <a:p>
            <a:pPr lvl="0">
              <a:buFont typeface="Wingdings" pitchFamily="2" charset="2"/>
              <a:buChar char="§"/>
            </a:pPr>
            <a:r>
              <a:rPr lang="cs-CZ" sz="3300" dirty="0" smtClean="0"/>
              <a:t>5 </a:t>
            </a:r>
            <a:r>
              <a:rPr lang="cs-CZ" sz="3300" dirty="0"/>
              <a:t>roků, pokud jeho důchodový věk činí alespoň 63 let a dosáhl věku alespoň 60 let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5894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Nárok na SD - shrnutí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Nárok na starobní důchod má pojištěnec, jestliže dosáhl důchodového věku a získal potřebnou dobu pojištění.</a:t>
            </a:r>
          </a:p>
          <a:p>
            <a:r>
              <a:rPr lang="cs-CZ" dirty="0"/>
              <a:t>Zjednodušeně se dá říci, že u mužů je 60 let, u žen od 53 do 57 let podle počtu vychovaných </a:t>
            </a:r>
            <a:r>
              <a:rPr lang="cs-CZ" dirty="0" smtClean="0"/>
              <a:t>dětí (do </a:t>
            </a:r>
            <a:r>
              <a:rPr lang="cs-CZ" dirty="0"/>
              <a:t>31. 12. </a:t>
            </a:r>
            <a:r>
              <a:rPr lang="cs-CZ" dirty="0" smtClean="0"/>
              <a:t>1995).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0311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Výchova dítěte – nárok na SD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Podmínka výchovy dítěte pro nárok ženy na starobní důchod je splněna, jestliže </a:t>
            </a:r>
            <a:r>
              <a:rPr lang="cs-CZ" dirty="0" smtClean="0"/>
              <a:t>žena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osobně </a:t>
            </a:r>
            <a:r>
              <a:rPr lang="cs-CZ" dirty="0"/>
              <a:t>pečuje nebo pečovala o dítě ve věku do dosažení zletilosti alespoň po dobu deseti </a:t>
            </a:r>
            <a:r>
              <a:rPr lang="cs-CZ" dirty="0" smtClean="0"/>
              <a:t>roků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Ujala-li se </a:t>
            </a:r>
            <a:r>
              <a:rPr lang="cs-CZ" dirty="0"/>
              <a:t>výchovy dítěte po dosažení osmého roku jeho věku, </a:t>
            </a:r>
            <a:r>
              <a:rPr lang="cs-CZ" dirty="0" smtClean="0"/>
              <a:t>osobně </a:t>
            </a:r>
            <a:r>
              <a:rPr lang="cs-CZ" dirty="0"/>
              <a:t>pečuje nebo pečovala o </a:t>
            </a:r>
            <a:r>
              <a:rPr lang="cs-CZ" dirty="0" smtClean="0"/>
              <a:t>dítě </a:t>
            </a:r>
            <a:r>
              <a:rPr lang="cs-CZ" dirty="0"/>
              <a:t>do dosažení zletilosti aspoň po dobu pěti </a:t>
            </a:r>
            <a:r>
              <a:rPr lang="cs-CZ" dirty="0" smtClean="0"/>
              <a:t>roků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4486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Nárok na více důchodů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Jsou-li splněny současně podmínky nároku na výplatu více důchodů téhož druhu nebo výplatu </a:t>
            </a:r>
            <a:r>
              <a:rPr lang="cs-CZ" dirty="0" smtClean="0"/>
              <a:t>SD, ID</a:t>
            </a:r>
            <a:r>
              <a:rPr lang="cs-CZ" dirty="0" smtClean="0"/>
              <a:t>, </a:t>
            </a:r>
            <a:r>
              <a:rPr lang="cs-CZ" dirty="0"/>
              <a:t>vyplácí se jen jeden důchod a to vyšší.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653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starobního důchodu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Průměrný důchod od 1. 1. 2012 je 10 816 Kč. Výši důchodu vypočítává ČSSZ.</a:t>
            </a:r>
          </a:p>
          <a:p>
            <a:endParaRPr lang="cs-CZ" dirty="0" smtClean="0"/>
          </a:p>
          <a:p>
            <a:r>
              <a:rPr lang="cs-CZ" dirty="0" smtClean="0"/>
              <a:t>Od </a:t>
            </a:r>
            <a:r>
              <a:rPr lang="cs-CZ" dirty="0"/>
              <a:t>1.1.2012 navýšení důchodu o 259 Kč (vyšší zvýšení ZTP, účastníci odboje..)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4995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Invalidní důchody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Pojištěnec má nárok na </a:t>
            </a:r>
            <a:r>
              <a:rPr lang="cs-CZ" dirty="0" smtClean="0"/>
              <a:t>ID -  </a:t>
            </a:r>
            <a:r>
              <a:rPr lang="cs-CZ" dirty="0"/>
              <a:t>nedosáhl věku 65 let a stal </a:t>
            </a:r>
            <a:r>
              <a:rPr lang="cs-CZ" dirty="0" smtClean="0"/>
              <a:t>se invalidním a získal potřebnou dobu pojištění.</a:t>
            </a:r>
          </a:p>
          <a:p>
            <a:r>
              <a:rPr lang="cs-CZ" dirty="0" smtClean="0"/>
              <a:t>Pojištěnec je invalidní, jestliže z důvodu dlouhodobě nepříznivého zdravotního stavu nastal pokles jeho pracovní schopnosti nejméně o 35 %.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8023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Druhy invalidních důchodů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Jestliže </a:t>
            </a:r>
            <a:r>
              <a:rPr lang="cs-CZ" dirty="0"/>
              <a:t>pracovní schopnost pojištěnce poklesla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a</a:t>
            </a:r>
            <a:r>
              <a:rPr lang="cs-CZ" dirty="0"/>
              <a:t>) nejméně o 35 %, avšak nejvíce o 49 %, jedná se o invaliditu prvního </a:t>
            </a:r>
            <a:r>
              <a:rPr lang="cs-CZ" dirty="0" smtClean="0"/>
              <a:t>stupně,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b</a:t>
            </a:r>
            <a:r>
              <a:rPr lang="cs-CZ" dirty="0"/>
              <a:t>) nejméně o 50 %, avšak nejvíce o 69 %, jedná se o invaliditu druhého </a:t>
            </a:r>
            <a:r>
              <a:rPr lang="cs-CZ" dirty="0" smtClean="0"/>
              <a:t>stupně,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c</a:t>
            </a:r>
            <a:r>
              <a:rPr lang="cs-CZ" dirty="0"/>
              <a:t>) nejméně o 70 %, jedná se o invaliditu třetího </a:t>
            </a:r>
            <a:r>
              <a:rPr lang="cs-CZ" dirty="0" smtClean="0"/>
              <a:t>stupně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4795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schopnost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Pracovní schopností se rozumí schopnost pojištěnce vykonávat výdělečnou činnost odpovídající jeho tělesným, smyslovým a duševním schopnostem, s přihlédnutím k dosaženému vzdělání, zkušenostem a znalostem a předchozím výdělečným činnostem.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011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Pokles pracovní schopnosti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Poklesem pracovní schopnosti se rozumí pokles schopnosti vykonávat výdělečnou činnost v důsledku omezení tělesných, smyslových a duševních schopností ve srovnání se stavem, který byl u pojištěnce před vznikem dlouhodobě nepříznivého zdravotního stavu.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0505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invalidních důchodů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Výše základní výměry </a:t>
            </a:r>
            <a:r>
              <a:rPr lang="cs-CZ" dirty="0" smtClean="0"/>
              <a:t>ID činí </a:t>
            </a:r>
            <a:r>
              <a:rPr lang="cs-CZ" dirty="0"/>
              <a:t>2230 Kč měsíčně.</a:t>
            </a:r>
          </a:p>
          <a:p>
            <a:r>
              <a:rPr lang="cs-CZ" dirty="0"/>
              <a:t>Výše procentní výměry </a:t>
            </a:r>
            <a:r>
              <a:rPr lang="cs-CZ" dirty="0" smtClean="0"/>
              <a:t>ID </a:t>
            </a:r>
            <a:r>
              <a:rPr lang="cs-CZ" dirty="0"/>
              <a:t>činí za každý celý rok doby pojištění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0,5 </a:t>
            </a:r>
            <a:r>
              <a:rPr lang="cs-CZ" dirty="0"/>
              <a:t>% výpočtového základu měsíčně, jedná-li se o invalidní důchod pro invaliditu prvního </a:t>
            </a:r>
            <a:r>
              <a:rPr lang="cs-CZ" dirty="0" smtClean="0"/>
              <a:t>stupně,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0,75 </a:t>
            </a:r>
            <a:r>
              <a:rPr lang="cs-CZ" dirty="0"/>
              <a:t>% výpočtového základu měsíčně, jedná-li se o invalidní důchod pro invaliditu druhého </a:t>
            </a:r>
            <a:r>
              <a:rPr lang="cs-CZ" dirty="0" smtClean="0"/>
              <a:t>stupně,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1,5 </a:t>
            </a:r>
            <a:r>
              <a:rPr lang="cs-CZ" dirty="0"/>
              <a:t>% výpočtového základu měsíčně, jedná-li se o invalidní důchod pro invaliditu třetího </a:t>
            </a:r>
            <a:r>
              <a:rPr lang="cs-CZ" dirty="0" smtClean="0"/>
              <a:t>stupně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8520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ID 3.stupně před 18 rokem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Invalidita </a:t>
            </a:r>
            <a:r>
              <a:rPr lang="cs-CZ" dirty="0"/>
              <a:t>vznikla před dosažením 18 let věku a tato osoba nebyla účastna pojištění po potřebnou </a:t>
            </a:r>
            <a:r>
              <a:rPr lang="cs-CZ" dirty="0" smtClean="0"/>
              <a:t>dobu</a:t>
            </a:r>
            <a:r>
              <a:rPr lang="cs-CZ" dirty="0" smtClean="0"/>
              <a:t>.</a:t>
            </a:r>
          </a:p>
          <a:p>
            <a:r>
              <a:rPr lang="cs-CZ" dirty="0" smtClean="0"/>
              <a:t>Trvalý pobyt v ČR</a:t>
            </a:r>
            <a:endParaRPr lang="cs-CZ" dirty="0" smtClean="0"/>
          </a:p>
          <a:p>
            <a:r>
              <a:rPr lang="cs-CZ" dirty="0"/>
              <a:t>Výše procentní výměry takto </a:t>
            </a:r>
            <a:r>
              <a:rPr lang="cs-CZ" dirty="0" smtClean="0"/>
              <a:t>ID </a:t>
            </a:r>
            <a:r>
              <a:rPr lang="cs-CZ" dirty="0"/>
              <a:t>činí měsíčně 45 % výpočtového </a:t>
            </a:r>
            <a:r>
              <a:rPr lang="cs-CZ" dirty="0" smtClean="0"/>
              <a:t>základu.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7160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Pozůstalostní důchody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Pozůstalostními důchody jsou </a:t>
            </a:r>
            <a:r>
              <a:rPr lang="cs-CZ" b="1" dirty="0"/>
              <a:t>vdovský/vdovecký</a:t>
            </a:r>
            <a:r>
              <a:rPr lang="cs-CZ" dirty="0"/>
              <a:t> či a </a:t>
            </a:r>
            <a:r>
              <a:rPr lang="cs-CZ" b="1" dirty="0"/>
              <a:t>sirotčí důchod</a:t>
            </a:r>
            <a:r>
              <a:rPr lang="cs-CZ" dirty="0"/>
              <a:t>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7380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Vdovský, vdovecký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Vdova má nárok na vdovský důchod po zemřelém manželovi, který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byl poživatelem </a:t>
            </a:r>
            <a:r>
              <a:rPr lang="cs-CZ" dirty="0" smtClean="0"/>
              <a:t>SD, ID </a:t>
            </a:r>
            <a:r>
              <a:rPr lang="cs-CZ" dirty="0"/>
              <a:t>nebo 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/>
              <a:t>splnil ke dni smrti podmínku potřebné doby </a:t>
            </a:r>
            <a:r>
              <a:rPr lang="cs-CZ" dirty="0" smtClean="0"/>
              <a:t>pojištění pro nárok na ID nebo SD </a:t>
            </a:r>
          </a:p>
          <a:p>
            <a:pPr lvl="0">
              <a:buFont typeface="Courier New" pitchFamily="49" charset="0"/>
              <a:buChar char="o"/>
            </a:pPr>
            <a:r>
              <a:rPr lang="cs-CZ" dirty="0" smtClean="0"/>
              <a:t>anebo </a:t>
            </a:r>
            <a:r>
              <a:rPr lang="cs-CZ" dirty="0"/>
              <a:t>zemřel následkem pracovního úrazu (nemoci z povolání</a:t>
            </a:r>
            <a:r>
              <a:rPr lang="cs-CZ" dirty="0" smtClean="0"/>
              <a:t>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193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Vdovský, vdovecký důchod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Vdovský důchod</a:t>
            </a:r>
            <a:r>
              <a:rPr lang="cs-CZ" dirty="0"/>
              <a:t> náleží po dobu jednoho roku od smrti manžela. </a:t>
            </a:r>
            <a:r>
              <a:rPr lang="cs-CZ" dirty="0" smtClean="0"/>
              <a:t>Poté je nárok na VD, jestliže vdova</a:t>
            </a:r>
            <a:endParaRPr lang="cs-CZ" dirty="0"/>
          </a:p>
          <a:p>
            <a:pPr lvl="0"/>
            <a:r>
              <a:rPr lang="cs-CZ" dirty="0"/>
              <a:t>pečuje o nezaopatřené dítě, </a:t>
            </a:r>
          </a:p>
          <a:p>
            <a:pPr lvl="0"/>
            <a:r>
              <a:rPr lang="cs-CZ" dirty="0"/>
              <a:t>pečuje o nezletilé </a:t>
            </a:r>
            <a:r>
              <a:rPr lang="cs-CZ" dirty="0" err="1" smtClean="0"/>
              <a:t>dlouh</a:t>
            </a:r>
            <a:r>
              <a:rPr lang="cs-CZ" dirty="0" smtClean="0"/>
              <a:t>. </a:t>
            </a:r>
            <a:r>
              <a:rPr lang="cs-CZ" dirty="0"/>
              <a:t>těžce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postižené dítě </a:t>
            </a:r>
            <a:r>
              <a:rPr lang="cs-CZ" dirty="0" smtClean="0"/>
              <a:t>nebo </a:t>
            </a:r>
            <a:r>
              <a:rPr lang="cs-CZ" dirty="0"/>
              <a:t>o zletilé </a:t>
            </a:r>
            <a:r>
              <a:rPr lang="cs-CZ" dirty="0" smtClean="0"/>
              <a:t>dítě</a:t>
            </a:r>
            <a:r>
              <a:rPr lang="cs-CZ" dirty="0" smtClean="0"/>
              <a:t> </a:t>
            </a:r>
            <a:r>
              <a:rPr lang="cs-CZ" dirty="0" smtClean="0"/>
              <a:t>(bezmocné)</a:t>
            </a:r>
            <a:endParaRPr lang="cs-CZ" dirty="0"/>
          </a:p>
          <a:p>
            <a:pPr lvl="0"/>
            <a:r>
              <a:rPr lang="cs-CZ" dirty="0"/>
              <a:t>pečuje o </a:t>
            </a:r>
            <a:r>
              <a:rPr lang="cs-CZ" dirty="0" smtClean="0"/>
              <a:t>svého </a:t>
            </a:r>
            <a:r>
              <a:rPr lang="cs-CZ" dirty="0"/>
              <a:t>rodiče nebo rodiče zemřelého </a:t>
            </a:r>
            <a:r>
              <a:rPr lang="cs-CZ" dirty="0" smtClean="0"/>
              <a:t>manžela (bezmocný), </a:t>
            </a:r>
            <a:r>
              <a:rPr lang="cs-CZ" dirty="0"/>
              <a:t>který s ní žije v domácnosti, nebo o takového rodiče, který je částečně bezmocný a starší 80 let,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607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Vdovský, vdovecký důchod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/>
              <a:t>je invalidní ve 3. stupni </a:t>
            </a:r>
          </a:p>
          <a:p>
            <a:pPr lvl="0"/>
            <a:r>
              <a:rPr lang="cs-CZ" dirty="0" smtClean="0"/>
              <a:t>dosáhla alespoň věku o 4 roky nižšího, než </a:t>
            </a:r>
            <a:r>
              <a:rPr lang="cs-CZ" dirty="0" err="1" smtClean="0"/>
              <a:t>důch</a:t>
            </a:r>
            <a:r>
              <a:rPr lang="cs-CZ" dirty="0" smtClean="0"/>
              <a:t>. </a:t>
            </a:r>
            <a:r>
              <a:rPr lang="cs-CZ" dirty="0" smtClean="0"/>
              <a:t>v</a:t>
            </a:r>
            <a:r>
              <a:rPr lang="cs-CZ" dirty="0" smtClean="0"/>
              <a:t>ěk stanovený </a:t>
            </a:r>
            <a:r>
              <a:rPr lang="cs-CZ" dirty="0" smtClean="0"/>
              <a:t>pro muže stejného data narození nebo důchodového </a:t>
            </a:r>
            <a:r>
              <a:rPr lang="cs-CZ" dirty="0" smtClean="0"/>
              <a:t>věku (nižší)</a:t>
            </a:r>
            <a:endParaRPr lang="cs-CZ" dirty="0" smtClean="0"/>
          </a:p>
          <a:p>
            <a:pPr>
              <a:buFont typeface="Wingdings" pitchFamily="2" charset="2"/>
              <a:buChar char="§"/>
            </a:pPr>
            <a:r>
              <a:rPr lang="cs-CZ" dirty="0"/>
              <a:t>Nárok na </a:t>
            </a:r>
            <a:r>
              <a:rPr lang="cs-CZ" dirty="0" smtClean="0"/>
              <a:t>VD </a:t>
            </a:r>
            <a:r>
              <a:rPr lang="cs-CZ" dirty="0"/>
              <a:t>vznikne </a:t>
            </a:r>
            <a:r>
              <a:rPr lang="cs-CZ" dirty="0" smtClean="0"/>
              <a:t>znovu – splnění podmínky </a:t>
            </a:r>
            <a:r>
              <a:rPr lang="cs-CZ" dirty="0"/>
              <a:t>do dvou let po zániku dřívějšího nároku na </a:t>
            </a:r>
            <a:r>
              <a:rPr lang="cs-CZ" dirty="0" smtClean="0"/>
              <a:t>VD.</a:t>
            </a:r>
            <a:endParaRPr lang="cs-CZ" dirty="0"/>
          </a:p>
          <a:p>
            <a:pPr lvl="0"/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8940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Zánik nároku na vdovský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Nárok na vdovský či vdovecký důchod zaniká uzavřením nového sňatku nebo dnem právní moci rozhodnutí o spáchání trestného činu zabití manžela či manželky.</a:t>
            </a:r>
          </a:p>
          <a:p>
            <a:endParaRPr lang="cs-CZ" dirty="0" smtClean="0"/>
          </a:p>
          <a:p>
            <a:r>
              <a:rPr lang="cs-CZ" dirty="0" smtClean="0"/>
              <a:t>To </a:t>
            </a:r>
            <a:r>
              <a:rPr lang="cs-CZ" dirty="0"/>
              <a:t>platí obdobně i pro </a:t>
            </a:r>
            <a:r>
              <a:rPr lang="cs-CZ" b="1" dirty="0"/>
              <a:t>vdovecký důchod</a:t>
            </a:r>
            <a:r>
              <a:rPr lang="cs-CZ" dirty="0"/>
              <a:t>.		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247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Výše vdovského, vdoveckého důchodu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Výše základní výměry je 2230,-Kč měsíčně </a:t>
            </a:r>
          </a:p>
          <a:p>
            <a:endParaRPr lang="cs-CZ" dirty="0" smtClean="0"/>
          </a:p>
          <a:p>
            <a:r>
              <a:rPr lang="cs-CZ" dirty="0" smtClean="0"/>
              <a:t>Výše </a:t>
            </a:r>
            <a:r>
              <a:rPr lang="cs-CZ" dirty="0"/>
              <a:t>procentní výměry důchodu činí 50 % procentní výměry důchodu, na který měl nebo by měl nárok zemřelý v době smrti. 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0902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Sirotčí důchod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Nárok na sirotčí důchod má nezaopatřené dítě, zemřel-li</a:t>
            </a:r>
            <a:endParaRPr lang="cs-CZ" dirty="0"/>
          </a:p>
          <a:p>
            <a:pPr>
              <a:buFont typeface="Courier New" pitchFamily="49" charset="0"/>
              <a:buChar char="o"/>
            </a:pPr>
            <a:r>
              <a:rPr lang="cs-CZ" dirty="0"/>
              <a:t>rodič (osvojitel), nebo </a:t>
            </a:r>
            <a:endParaRPr lang="cs-CZ" dirty="0" smtClean="0"/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osoba</a:t>
            </a:r>
            <a:r>
              <a:rPr lang="cs-CZ" dirty="0"/>
              <a:t>, která převzala dítě do péče nahrazující péči </a:t>
            </a:r>
            <a:r>
              <a:rPr lang="cs-CZ" dirty="0" smtClean="0"/>
              <a:t>rodičů (výživa),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100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Sirotčí důchod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Jestliže </a:t>
            </a:r>
            <a:r>
              <a:rPr lang="cs-CZ" dirty="0"/>
              <a:t>byli poživateli </a:t>
            </a:r>
            <a:r>
              <a:rPr lang="cs-CZ" dirty="0" smtClean="0"/>
              <a:t>SD, ID nebo </a:t>
            </a:r>
            <a:r>
              <a:rPr lang="cs-CZ" dirty="0"/>
              <a:t>ke dni smrti splnili podmínku potřebné doby pojištění pro nárok na </a:t>
            </a:r>
            <a:r>
              <a:rPr lang="cs-CZ" dirty="0" smtClean="0"/>
              <a:t>ID </a:t>
            </a:r>
            <a:r>
              <a:rPr lang="cs-CZ" dirty="0" smtClean="0"/>
              <a:t>nebo SD, </a:t>
            </a:r>
            <a:r>
              <a:rPr lang="cs-CZ" dirty="0"/>
              <a:t>zemřeli následkem pracovního úrazu (nemoci z povolání).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9885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Sirotčí důchod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Oboustranně osiřelé dítě má nárok na sirotčí důchod po každém ze zemřelých rodičů.</a:t>
            </a:r>
          </a:p>
          <a:p>
            <a:r>
              <a:rPr lang="cs-CZ" dirty="0"/>
              <a:t>Nárok na sirotčí důchod nevzniká po pěstounovi nebo jeho manželovi.</a:t>
            </a:r>
          </a:p>
          <a:p>
            <a:r>
              <a:rPr lang="cs-CZ" dirty="0"/>
              <a:t>Nárok na sirotčí důchod zaniká osvojením. Dojde-li ke zrušení osvojení, vznikne nárok na sirotčí důchod znovu.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3449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sirotčího důchodu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Výše základní výměry důchodu činí 2 230 Kč měsíčně; v případě oboustranného sirotka náleží základní výměra pouze jednou.</a:t>
            </a:r>
          </a:p>
          <a:p>
            <a:r>
              <a:rPr lang="cs-CZ" dirty="0"/>
              <a:t>Výše procentní výměry důchodu činí 40 % procentní výměry důchodu, na který měl nebo by měl nárok zemřelý v době smrti.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3025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Závěrečná pravidla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Nárok na důchod vzniká dnem splnění podmínek stanovených zákonem.</a:t>
            </a:r>
          </a:p>
          <a:p>
            <a:r>
              <a:rPr lang="cs-CZ" dirty="0"/>
              <a:t>Nárok na důchod nezaniká uplynutím času.	</a:t>
            </a:r>
          </a:p>
          <a:p>
            <a:r>
              <a:rPr lang="cs-CZ" dirty="0"/>
              <a:t>Vyplácené důchody se zvyšují v závislosti na růstu indexu spotřebitelských </a:t>
            </a:r>
            <a:r>
              <a:rPr lang="cs-CZ" dirty="0" smtClean="0"/>
              <a:t>cen </a:t>
            </a:r>
            <a:r>
              <a:rPr lang="cs-CZ" dirty="0"/>
              <a:t>a na růstu </a:t>
            </a:r>
            <a:r>
              <a:rPr lang="cs-CZ" dirty="0" smtClean="0"/>
              <a:t>mezd.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7679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Zvyšování důchodů, valorizace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Vyplácené </a:t>
            </a:r>
            <a:r>
              <a:rPr lang="cs-CZ" dirty="0"/>
              <a:t>důchody se zvyšují pravidelně každý rok v lednu; odchylný postup je stanoven pouze při velmi nízké inflaci (zvýšení by činilo méně než 2 %) a při vysoké inflaci (aspoň 5 </a:t>
            </a:r>
            <a:r>
              <a:rPr lang="cs-CZ" dirty="0" smtClean="0"/>
              <a:t>%).</a:t>
            </a:r>
          </a:p>
          <a:p>
            <a:endParaRPr lang="cs-CZ" dirty="0"/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4500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Penzijní připojištění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</a:t>
            </a:r>
            <a:r>
              <a:rPr lang="cs-CZ" dirty="0" smtClean="0"/>
              <a:t>elativně výhodná forma </a:t>
            </a:r>
            <a:r>
              <a:rPr lang="cs-CZ" dirty="0"/>
              <a:t>dlouhodobého a bezpečného spoření. </a:t>
            </a:r>
            <a:endParaRPr lang="cs-CZ" dirty="0" smtClean="0"/>
          </a:p>
          <a:p>
            <a:r>
              <a:rPr lang="cs-CZ" dirty="0" smtClean="0"/>
              <a:t>Z</a:t>
            </a:r>
            <a:r>
              <a:rPr lang="cs-CZ" dirty="0" smtClean="0"/>
              <a:t>ákon </a:t>
            </a:r>
            <a:r>
              <a:rPr lang="cs-CZ" dirty="0"/>
              <a:t>č. 42/1994 Sb. </a:t>
            </a:r>
            <a:r>
              <a:rPr lang="cs-CZ" dirty="0" smtClean="0"/>
              <a:t>O </a:t>
            </a:r>
            <a:r>
              <a:rPr lang="cs-CZ" dirty="0"/>
              <a:t>penzijním připojištění se státním </a:t>
            </a:r>
            <a:r>
              <a:rPr lang="cs-CZ" dirty="0" smtClean="0"/>
              <a:t>příspěvkem</a:t>
            </a:r>
          </a:p>
          <a:p>
            <a:r>
              <a:rPr lang="cs-CZ" dirty="0" smtClean="0"/>
              <a:t>Osoby od 18 let </a:t>
            </a:r>
          </a:p>
          <a:p>
            <a:r>
              <a:rPr lang="cs-CZ" dirty="0" smtClean="0"/>
              <a:t>Délka spoření je </a:t>
            </a:r>
            <a:r>
              <a:rPr lang="cs-CZ" dirty="0" smtClean="0"/>
              <a:t>min. </a:t>
            </a:r>
            <a:r>
              <a:rPr lang="cs-CZ" dirty="0"/>
              <a:t>5 </a:t>
            </a:r>
            <a:r>
              <a:rPr lang="cs-CZ" dirty="0" smtClean="0"/>
              <a:t>let, věk 60 </a:t>
            </a:r>
            <a:r>
              <a:rPr lang="cs-CZ" dirty="0"/>
              <a:t>let </a:t>
            </a:r>
            <a:endParaRPr lang="cs-CZ" dirty="0" smtClean="0"/>
          </a:p>
          <a:p>
            <a:r>
              <a:rPr lang="cs-CZ" dirty="0" smtClean="0"/>
              <a:t>Vyzvednout lze </a:t>
            </a:r>
            <a:r>
              <a:rPr lang="cs-CZ" dirty="0"/>
              <a:t>jednorázově nebo formou doživotní penze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977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4844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Výhody penzijního připojištění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Penzijní připojištění </a:t>
            </a:r>
            <a:r>
              <a:rPr lang="cs-CZ" dirty="0" smtClean="0"/>
              <a:t>-  pravidelné měsíční, čtvrtletní </a:t>
            </a:r>
            <a:r>
              <a:rPr lang="cs-CZ" dirty="0" smtClean="0"/>
              <a:t>či </a:t>
            </a:r>
            <a:r>
              <a:rPr lang="cs-CZ" dirty="0" smtClean="0"/>
              <a:t>roční úložky </a:t>
            </a:r>
            <a:r>
              <a:rPr lang="cs-CZ" dirty="0" smtClean="0"/>
              <a:t>(</a:t>
            </a:r>
            <a:r>
              <a:rPr lang="cs-CZ" dirty="0" smtClean="0"/>
              <a:t>min. </a:t>
            </a:r>
            <a:r>
              <a:rPr lang="cs-CZ" dirty="0" smtClean="0"/>
              <a:t>100 Kč měsíčně, </a:t>
            </a:r>
            <a:r>
              <a:rPr lang="cs-CZ" dirty="0" smtClean="0"/>
              <a:t>max. </a:t>
            </a:r>
            <a:r>
              <a:rPr lang="cs-CZ" dirty="0" smtClean="0"/>
              <a:t>není omezeno). </a:t>
            </a:r>
            <a:endParaRPr lang="cs-CZ" dirty="0" smtClean="0"/>
          </a:p>
          <a:p>
            <a:r>
              <a:rPr lang="cs-CZ" dirty="0" smtClean="0"/>
              <a:t>Státní </a:t>
            </a:r>
            <a:r>
              <a:rPr lang="cs-CZ" dirty="0" smtClean="0"/>
              <a:t>příspěvek ve výši 50 až 150 </a:t>
            </a:r>
            <a:r>
              <a:rPr lang="cs-CZ" dirty="0" smtClean="0"/>
              <a:t>Kč</a:t>
            </a:r>
            <a:endParaRPr lang="cs-CZ" dirty="0" smtClean="0"/>
          </a:p>
          <a:p>
            <a:r>
              <a:rPr lang="cs-CZ" dirty="0"/>
              <a:t>D</a:t>
            </a:r>
            <a:r>
              <a:rPr lang="cs-CZ" dirty="0" smtClean="0"/>
              <a:t>aňové </a:t>
            </a:r>
            <a:r>
              <a:rPr lang="cs-CZ" dirty="0" smtClean="0"/>
              <a:t>úlevy, možnost </a:t>
            </a:r>
            <a:r>
              <a:rPr lang="cs-CZ" dirty="0"/>
              <a:t>získat příspěvek na penzijní připojištění i od zaměstnavatele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602149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Penzijní připojištění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9065817"/>
              </p:ext>
            </p:extLst>
          </p:nvPr>
        </p:nvGraphicFramePr>
        <p:xfrm>
          <a:off x="467544" y="1412776"/>
          <a:ext cx="8229600" cy="4444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9544"/>
                <a:gridCol w="5020056"/>
              </a:tblGrid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Měsíční platba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Státní příspěvek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100 – 199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>
                          <a:effectLst/>
                        </a:rPr>
                        <a:t>50 Kč + 40 % z částky nad 100 Kč</a:t>
                      </a:r>
                      <a:endParaRPr lang="cs-CZ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200 – 299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90 Kč + 30 % z částky nad 200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>
                          <a:effectLst/>
                        </a:rPr>
                        <a:t>300 – 399 Kč</a:t>
                      </a:r>
                      <a:endParaRPr lang="cs-CZ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120 Kč + 20 % z částky nad 300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>
                          <a:effectLst/>
                        </a:rPr>
                        <a:t>400 – 499 Kč</a:t>
                      </a:r>
                      <a:endParaRPr lang="cs-CZ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140 Kč + 10 % z částky nad 400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407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500 a více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800" dirty="0">
                          <a:effectLst/>
                        </a:rPr>
                        <a:t>150 Kč</a:t>
                      </a:r>
                      <a:endParaRPr lang="cs-CZ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0482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Důchodová reforma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Každý má právo podle Ústavy ČR na důstojné a přiměřené zabezpečení ve stáří. </a:t>
            </a:r>
            <a:endParaRPr lang="cs-CZ" dirty="0" smtClean="0"/>
          </a:p>
          <a:p>
            <a:r>
              <a:rPr lang="cs-CZ" dirty="0" smtClean="0"/>
              <a:t>Pokud se bude zvyšovat </a:t>
            </a:r>
            <a:r>
              <a:rPr lang="cs-CZ" dirty="0"/>
              <a:t>průměrná doba dožití, pak se musí zvyšovat i věková hranice pro odchod do důchodu. </a:t>
            </a:r>
            <a:endParaRPr lang="cs-CZ" dirty="0" smtClean="0"/>
          </a:p>
          <a:p>
            <a:r>
              <a:rPr lang="cs-CZ" b="1" dirty="0"/>
              <a:t>Fakticky prostě ubývá těch ekonomicky </a:t>
            </a:r>
            <a:r>
              <a:rPr lang="cs-CZ" b="1" dirty="0" smtClean="0"/>
              <a:t>aktivních.</a:t>
            </a:r>
          </a:p>
          <a:p>
            <a:r>
              <a:rPr lang="cs-CZ" b="1" dirty="0" smtClean="0"/>
              <a:t>Je nezbytné </a:t>
            </a:r>
            <a:r>
              <a:rPr lang="cs-CZ" b="1" dirty="0"/>
              <a:t>hledat nové zdroje</a:t>
            </a:r>
            <a:r>
              <a:rPr lang="cs-CZ" dirty="0"/>
              <a:t> nebo příjmy </a:t>
            </a:r>
            <a:r>
              <a:rPr lang="cs-CZ" b="1" dirty="0"/>
              <a:t>na financování penzí budoucím generacím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3183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u="sng" dirty="0" smtClean="0">
              <a:hlinkClick r:id="rId2"/>
            </a:endParaRPr>
          </a:p>
          <a:p>
            <a:r>
              <a:rPr lang="cs-CZ" u="sng" dirty="0" smtClean="0">
                <a:hlinkClick r:id="rId2"/>
              </a:rPr>
              <a:t>www.mpsv.cz</a:t>
            </a:r>
            <a:r>
              <a:rPr lang="cs-CZ" dirty="0"/>
              <a:t>	</a:t>
            </a:r>
          </a:p>
          <a:p>
            <a:endParaRPr lang="cs-CZ" dirty="0" smtClean="0"/>
          </a:p>
          <a:p>
            <a:r>
              <a:rPr lang="cs-CZ" dirty="0" smtClean="0"/>
              <a:t>Krebs </a:t>
            </a:r>
            <a:r>
              <a:rPr lang="cs-CZ" dirty="0"/>
              <a:t>Vojtěch a kolektiv, Sociální politika, </a:t>
            </a:r>
            <a:r>
              <a:rPr lang="cs-CZ" dirty="0" err="1"/>
              <a:t>Aspi</a:t>
            </a:r>
            <a:r>
              <a:rPr lang="cs-CZ" dirty="0"/>
              <a:t>, Praha, 2007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172821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1215</Words>
  <Application>Microsoft Office PowerPoint</Application>
  <PresentationFormat>Předvádění na obrazovce (4:3)</PresentationFormat>
  <Paragraphs>188</Paragraphs>
  <Slides>41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2" baseType="lpstr">
      <vt:lpstr>Motiv systému Office</vt:lpstr>
      <vt:lpstr>Důchodové pojištění</vt:lpstr>
      <vt:lpstr>Důchodové pojištění</vt:lpstr>
      <vt:lpstr>Důchodové pojištění II.</vt:lpstr>
      <vt:lpstr>Důchodové pojištění III.</vt:lpstr>
      <vt:lpstr>Osoby, které jsou účastny na důchodovém pojištění</vt:lpstr>
      <vt:lpstr>Osoby, které jsou účastny na důchodovém pojištění II.</vt:lpstr>
      <vt:lpstr>Náhradní doba pojištění</vt:lpstr>
      <vt:lpstr>Osoby, které jsou účastny náhradní doby pojištění</vt:lpstr>
      <vt:lpstr>Důchod se skládá</vt:lpstr>
      <vt:lpstr>Podání žádosti o důchod</vt:lpstr>
      <vt:lpstr>Starobní důchod</vt:lpstr>
      <vt:lpstr>Nárok na starobní důchod</vt:lpstr>
      <vt:lpstr>Prodlužování důchodového věku</vt:lpstr>
      <vt:lpstr>Nárok na předčasný důchod</vt:lpstr>
      <vt:lpstr>Nárok na SD - shrnutí </vt:lpstr>
      <vt:lpstr>Výchova dítěte – nárok na SD</vt:lpstr>
      <vt:lpstr>Nárok na více důchodů</vt:lpstr>
      <vt:lpstr>Výše starobního důchodu</vt:lpstr>
      <vt:lpstr>Invalidní důchody</vt:lpstr>
      <vt:lpstr>Druhy invalidních důchodů</vt:lpstr>
      <vt:lpstr>Pracovní schopnost</vt:lpstr>
      <vt:lpstr>Pokles pracovní schopnosti</vt:lpstr>
      <vt:lpstr>Výše invalidních důchodů</vt:lpstr>
      <vt:lpstr>ID 3.stupně před 18 rokem</vt:lpstr>
      <vt:lpstr>Pozůstalostní důchody</vt:lpstr>
      <vt:lpstr>Vdovský, vdovecký důchod</vt:lpstr>
      <vt:lpstr>Vdovský, vdovecký důchod II.</vt:lpstr>
      <vt:lpstr>Vdovský, vdovecký důchod III.</vt:lpstr>
      <vt:lpstr>Zánik nároku na vdovský důchod</vt:lpstr>
      <vt:lpstr>Výše vdovského, vdoveckého důchodu</vt:lpstr>
      <vt:lpstr>Sirotčí důchod</vt:lpstr>
      <vt:lpstr>Sirotčí důchod II.</vt:lpstr>
      <vt:lpstr>Sirotčí důchod III.</vt:lpstr>
      <vt:lpstr>Výše sirotčího důchodu</vt:lpstr>
      <vt:lpstr>Závěrečná pravidla</vt:lpstr>
      <vt:lpstr>Zvyšování důchodů, valorizace</vt:lpstr>
      <vt:lpstr>Penzijní připojištění</vt:lpstr>
      <vt:lpstr>Výhody penzijního připojištění</vt:lpstr>
      <vt:lpstr>Penzijní připojištění</vt:lpstr>
      <vt:lpstr>Důchodová reforma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Důchodové pojištění</dc:title>
  <dc:creator>Pleskotova V</dc:creator>
  <cp:lastModifiedBy>Vilma</cp:lastModifiedBy>
  <cp:revision>11</cp:revision>
  <dcterms:created xsi:type="dcterms:W3CDTF">2011-09-07T13:37:57Z</dcterms:created>
  <dcterms:modified xsi:type="dcterms:W3CDTF">2011-11-02T10:30:59Z</dcterms:modified>
</cp:coreProperties>
</file>