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6" r:id="rId1"/>
  </p:sldMasterIdLst>
  <p:notesMasterIdLst>
    <p:notesMasterId r:id="rId106"/>
  </p:notesMasterIdLst>
  <p:sldIdLst>
    <p:sldId id="256" r:id="rId2"/>
    <p:sldId id="257" r:id="rId3"/>
    <p:sldId id="258" r:id="rId4"/>
    <p:sldId id="259" r:id="rId5"/>
    <p:sldId id="260" r:id="rId6"/>
    <p:sldId id="264" r:id="rId7"/>
    <p:sldId id="265" r:id="rId8"/>
    <p:sldId id="266" r:id="rId9"/>
    <p:sldId id="267" r:id="rId10"/>
    <p:sldId id="276" r:id="rId11"/>
    <p:sldId id="275" r:id="rId12"/>
    <p:sldId id="269" r:id="rId13"/>
    <p:sldId id="270" r:id="rId14"/>
    <p:sldId id="271" r:id="rId15"/>
    <p:sldId id="272" r:id="rId16"/>
    <p:sldId id="273" r:id="rId17"/>
    <p:sldId id="277" r:id="rId18"/>
    <p:sldId id="278" r:id="rId19"/>
    <p:sldId id="279" r:id="rId20"/>
    <p:sldId id="280" r:id="rId21"/>
    <p:sldId id="281" r:id="rId22"/>
    <p:sldId id="282" r:id="rId23"/>
    <p:sldId id="283" r:id="rId24"/>
    <p:sldId id="284" r:id="rId25"/>
    <p:sldId id="285" r:id="rId26"/>
    <p:sldId id="286" r:id="rId27"/>
    <p:sldId id="287" r:id="rId28"/>
    <p:sldId id="288" r:id="rId29"/>
    <p:sldId id="290" r:id="rId30"/>
    <p:sldId id="291" r:id="rId31"/>
    <p:sldId id="292" r:id="rId32"/>
    <p:sldId id="289" r:id="rId33"/>
    <p:sldId id="293" r:id="rId34"/>
    <p:sldId id="294" r:id="rId35"/>
    <p:sldId id="312" r:id="rId36"/>
    <p:sldId id="295" r:id="rId37"/>
    <p:sldId id="300" r:id="rId38"/>
    <p:sldId id="301" r:id="rId39"/>
    <p:sldId id="296" r:id="rId40"/>
    <p:sldId id="297" r:id="rId41"/>
    <p:sldId id="298" r:id="rId42"/>
    <p:sldId id="299" r:id="rId43"/>
    <p:sldId id="302" r:id="rId44"/>
    <p:sldId id="303" r:id="rId45"/>
    <p:sldId id="304" r:id="rId46"/>
    <p:sldId id="305" r:id="rId47"/>
    <p:sldId id="306" r:id="rId48"/>
    <p:sldId id="307" r:id="rId49"/>
    <p:sldId id="308" r:id="rId50"/>
    <p:sldId id="309" r:id="rId51"/>
    <p:sldId id="310" r:id="rId52"/>
    <p:sldId id="311" r:id="rId53"/>
    <p:sldId id="313" r:id="rId54"/>
    <p:sldId id="319" r:id="rId55"/>
    <p:sldId id="314" r:id="rId56"/>
    <p:sldId id="316" r:id="rId57"/>
    <p:sldId id="317" r:id="rId58"/>
    <p:sldId id="318" r:id="rId59"/>
    <p:sldId id="315" r:id="rId60"/>
    <p:sldId id="320" r:id="rId61"/>
    <p:sldId id="321" r:id="rId62"/>
    <p:sldId id="322" r:id="rId63"/>
    <p:sldId id="323" r:id="rId64"/>
    <p:sldId id="324" r:id="rId65"/>
    <p:sldId id="325" r:id="rId66"/>
    <p:sldId id="326" r:id="rId67"/>
    <p:sldId id="327" r:id="rId68"/>
    <p:sldId id="328" r:id="rId69"/>
    <p:sldId id="329" r:id="rId70"/>
    <p:sldId id="330" r:id="rId71"/>
    <p:sldId id="331" r:id="rId72"/>
    <p:sldId id="332" r:id="rId73"/>
    <p:sldId id="333" r:id="rId74"/>
    <p:sldId id="334" r:id="rId75"/>
    <p:sldId id="335" r:id="rId76"/>
    <p:sldId id="336" r:id="rId77"/>
    <p:sldId id="337" r:id="rId78"/>
    <p:sldId id="338" r:id="rId79"/>
    <p:sldId id="339" r:id="rId80"/>
    <p:sldId id="340" r:id="rId81"/>
    <p:sldId id="342" r:id="rId82"/>
    <p:sldId id="343" r:id="rId83"/>
    <p:sldId id="341" r:id="rId84"/>
    <p:sldId id="344" r:id="rId85"/>
    <p:sldId id="345" r:id="rId86"/>
    <p:sldId id="346" r:id="rId87"/>
    <p:sldId id="347" r:id="rId88"/>
    <p:sldId id="348" r:id="rId89"/>
    <p:sldId id="349" r:id="rId90"/>
    <p:sldId id="350" r:id="rId91"/>
    <p:sldId id="351" r:id="rId92"/>
    <p:sldId id="352" r:id="rId93"/>
    <p:sldId id="353" r:id="rId94"/>
    <p:sldId id="354" r:id="rId95"/>
    <p:sldId id="355" r:id="rId96"/>
    <p:sldId id="356" r:id="rId97"/>
    <p:sldId id="357" r:id="rId98"/>
    <p:sldId id="358" r:id="rId99"/>
    <p:sldId id="360" r:id="rId100"/>
    <p:sldId id="261" r:id="rId101"/>
    <p:sldId id="262" r:id="rId102"/>
    <p:sldId id="263" r:id="rId103"/>
    <p:sldId id="361" r:id="rId104"/>
    <p:sldId id="362" r:id="rId105"/>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presProps" Target="pres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7C34B9-A4F7-42EE-A52E-E39CF7F4142C}"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cs-CZ"/>
        </a:p>
      </dgm:t>
    </dgm:pt>
    <dgm:pt modelId="{92201D4C-6C8D-41CB-81CF-BC6F88FF1D7E}">
      <dgm:prSet phldrT="[Text]"/>
      <dgm:spPr/>
      <dgm:t>
        <a:bodyPr/>
        <a:lstStyle/>
        <a:p>
          <a:r>
            <a:rPr lang="cs-CZ" dirty="0" smtClean="0"/>
            <a:t>Životní minimum</a:t>
          </a:r>
          <a:endParaRPr lang="cs-CZ" dirty="0"/>
        </a:p>
      </dgm:t>
    </dgm:pt>
    <dgm:pt modelId="{7ACA816B-1733-4AD9-AF80-DE0AF54ACAA3}" type="parTrans" cxnId="{E230A920-57F8-4C9C-B33B-A8E16FF82B4A}">
      <dgm:prSet/>
      <dgm:spPr/>
      <dgm:t>
        <a:bodyPr/>
        <a:lstStyle/>
        <a:p>
          <a:endParaRPr lang="cs-CZ"/>
        </a:p>
      </dgm:t>
    </dgm:pt>
    <dgm:pt modelId="{C02C8925-177F-4198-997E-6A8F2A3A7BFA}" type="sibTrans" cxnId="{E230A920-57F8-4C9C-B33B-A8E16FF82B4A}">
      <dgm:prSet/>
      <dgm:spPr/>
      <dgm:t>
        <a:bodyPr/>
        <a:lstStyle/>
        <a:p>
          <a:endParaRPr lang="cs-CZ"/>
        </a:p>
      </dgm:t>
    </dgm:pt>
    <dgm:pt modelId="{87C0384F-7169-4850-8156-5B5CE439DCBC}">
      <dgm:prSet phldrT="[Text]"/>
      <dgm:spPr/>
      <dgm:t>
        <a:bodyPr/>
        <a:lstStyle/>
        <a:p>
          <a:r>
            <a:rPr lang="cs-CZ" dirty="0" smtClean="0"/>
            <a:t>Pro jednotlivce</a:t>
          </a:r>
          <a:endParaRPr lang="cs-CZ" dirty="0"/>
        </a:p>
      </dgm:t>
    </dgm:pt>
    <dgm:pt modelId="{45C5F092-4A50-41FF-95BB-AD0FD6330FE0}" type="parTrans" cxnId="{2859EC59-AB90-40F2-A634-5F708F49B342}">
      <dgm:prSet/>
      <dgm:spPr/>
      <dgm:t>
        <a:bodyPr/>
        <a:lstStyle/>
        <a:p>
          <a:endParaRPr lang="cs-CZ"/>
        </a:p>
      </dgm:t>
    </dgm:pt>
    <dgm:pt modelId="{725FE963-2F1B-49D2-9B12-BC3F6FC0E899}" type="sibTrans" cxnId="{2859EC59-AB90-40F2-A634-5F708F49B342}">
      <dgm:prSet/>
      <dgm:spPr/>
      <dgm:t>
        <a:bodyPr/>
        <a:lstStyle/>
        <a:p>
          <a:endParaRPr lang="cs-CZ"/>
        </a:p>
      </dgm:t>
    </dgm:pt>
    <dgm:pt modelId="{DC454762-10C1-4B53-843D-173AD6198000}">
      <dgm:prSet phldrT="[Text]"/>
      <dgm:spPr/>
      <dgm:t>
        <a:bodyPr/>
        <a:lstStyle/>
        <a:p>
          <a:r>
            <a:rPr lang="cs-CZ" dirty="0" smtClean="0"/>
            <a:t>3410 Kč</a:t>
          </a:r>
          <a:endParaRPr lang="cs-CZ" dirty="0"/>
        </a:p>
      </dgm:t>
    </dgm:pt>
    <dgm:pt modelId="{75AE4B94-588F-4F1C-A69A-34C8DE6C0FB8}" type="parTrans" cxnId="{3ED7A1DD-89EB-4D14-9AC0-9EE117F35D17}">
      <dgm:prSet/>
      <dgm:spPr/>
      <dgm:t>
        <a:bodyPr/>
        <a:lstStyle/>
        <a:p>
          <a:endParaRPr lang="cs-CZ"/>
        </a:p>
      </dgm:t>
    </dgm:pt>
    <dgm:pt modelId="{F4F42BA3-B989-469D-AD9E-748AF5005727}" type="sibTrans" cxnId="{3ED7A1DD-89EB-4D14-9AC0-9EE117F35D17}">
      <dgm:prSet/>
      <dgm:spPr/>
      <dgm:t>
        <a:bodyPr/>
        <a:lstStyle/>
        <a:p>
          <a:endParaRPr lang="cs-CZ"/>
        </a:p>
      </dgm:t>
    </dgm:pt>
    <dgm:pt modelId="{402B9399-603D-422C-8C24-A4BAD55E56BE}">
      <dgm:prSet phldrT="[Text]"/>
      <dgm:spPr/>
      <dgm:t>
        <a:bodyPr/>
        <a:lstStyle/>
        <a:p>
          <a:r>
            <a:rPr lang="cs-CZ" dirty="0" smtClean="0"/>
            <a:t>Pro první osobu v domácnosti</a:t>
          </a:r>
          <a:endParaRPr lang="cs-CZ" dirty="0"/>
        </a:p>
      </dgm:t>
    </dgm:pt>
    <dgm:pt modelId="{D249E5BA-D8A1-4DD2-8CF7-1A81CFF8DE17}" type="parTrans" cxnId="{B2D7A76D-DEFC-425E-B3C0-E955DF9D876E}">
      <dgm:prSet/>
      <dgm:spPr/>
      <dgm:t>
        <a:bodyPr/>
        <a:lstStyle/>
        <a:p>
          <a:endParaRPr lang="cs-CZ"/>
        </a:p>
      </dgm:t>
    </dgm:pt>
    <dgm:pt modelId="{26A02371-44C9-4D9D-A01F-9B6BC1BDCE98}" type="sibTrans" cxnId="{B2D7A76D-DEFC-425E-B3C0-E955DF9D876E}">
      <dgm:prSet/>
      <dgm:spPr/>
      <dgm:t>
        <a:bodyPr/>
        <a:lstStyle/>
        <a:p>
          <a:endParaRPr lang="cs-CZ"/>
        </a:p>
      </dgm:t>
    </dgm:pt>
    <dgm:pt modelId="{2388F48C-40DE-4716-ABF3-30D268735915}">
      <dgm:prSet phldrT="[Text]"/>
      <dgm:spPr/>
      <dgm:t>
        <a:bodyPr/>
        <a:lstStyle/>
        <a:p>
          <a:r>
            <a:rPr lang="cs-CZ" dirty="0" smtClean="0"/>
            <a:t>3140 Kč</a:t>
          </a:r>
          <a:endParaRPr lang="cs-CZ" b="0" dirty="0"/>
        </a:p>
      </dgm:t>
    </dgm:pt>
    <dgm:pt modelId="{77C9BB83-20F3-4613-9FEB-5FB1EAAB06E8}" type="parTrans" cxnId="{9EA2EBB5-2D1A-473E-BC0E-B5489CA79A87}">
      <dgm:prSet/>
      <dgm:spPr/>
      <dgm:t>
        <a:bodyPr/>
        <a:lstStyle/>
        <a:p>
          <a:endParaRPr lang="cs-CZ"/>
        </a:p>
      </dgm:t>
    </dgm:pt>
    <dgm:pt modelId="{ECBEA945-D132-4DC6-967A-A7A3BB889E8B}" type="sibTrans" cxnId="{9EA2EBB5-2D1A-473E-BC0E-B5489CA79A87}">
      <dgm:prSet/>
      <dgm:spPr/>
      <dgm:t>
        <a:bodyPr/>
        <a:lstStyle/>
        <a:p>
          <a:endParaRPr lang="cs-CZ"/>
        </a:p>
      </dgm:t>
    </dgm:pt>
    <dgm:pt modelId="{7ACE3E01-AEA7-456D-B745-A1F0FE542C50}">
      <dgm:prSet/>
      <dgm:spPr/>
      <dgm:t>
        <a:bodyPr/>
        <a:lstStyle/>
        <a:p>
          <a:r>
            <a:rPr lang="cs-CZ" dirty="0" smtClean="0"/>
            <a:t>pro druhou a další osobu v domácnosti, která není nezaopatřeným dítětem</a:t>
          </a:r>
          <a:endParaRPr lang="cs-CZ" dirty="0"/>
        </a:p>
      </dgm:t>
    </dgm:pt>
    <dgm:pt modelId="{0DA7D7D4-3FCF-42E2-968D-0737B00DC11C}" type="parTrans" cxnId="{C46B1D7D-341C-40AF-B7FB-B5CBB538834F}">
      <dgm:prSet/>
      <dgm:spPr/>
      <dgm:t>
        <a:bodyPr/>
        <a:lstStyle/>
        <a:p>
          <a:endParaRPr lang="cs-CZ"/>
        </a:p>
      </dgm:t>
    </dgm:pt>
    <dgm:pt modelId="{60FEC3DD-F88C-49F8-A77C-B3B9B083AAB9}" type="sibTrans" cxnId="{C46B1D7D-341C-40AF-B7FB-B5CBB538834F}">
      <dgm:prSet/>
      <dgm:spPr/>
      <dgm:t>
        <a:bodyPr/>
        <a:lstStyle/>
        <a:p>
          <a:endParaRPr lang="cs-CZ"/>
        </a:p>
      </dgm:t>
    </dgm:pt>
    <dgm:pt modelId="{32ACFE9D-52D4-4052-AEE4-616020EC5B19}">
      <dgm:prSet/>
      <dgm:spPr/>
      <dgm:t>
        <a:bodyPr/>
        <a:lstStyle/>
        <a:p>
          <a:r>
            <a:rPr lang="cs-CZ" dirty="0" smtClean="0"/>
            <a:t>  2830 Kč</a:t>
          </a:r>
          <a:endParaRPr lang="cs-CZ" dirty="0"/>
        </a:p>
      </dgm:t>
    </dgm:pt>
    <dgm:pt modelId="{274C9304-6764-46D7-ACAB-A311987E9CAA}" type="parTrans" cxnId="{02438C36-E71A-4456-A7B1-EFA381AD1DAE}">
      <dgm:prSet/>
      <dgm:spPr/>
      <dgm:t>
        <a:bodyPr/>
        <a:lstStyle/>
        <a:p>
          <a:endParaRPr lang="cs-CZ"/>
        </a:p>
      </dgm:t>
    </dgm:pt>
    <dgm:pt modelId="{201708C7-8D3C-4ECA-92CF-015B82F4D126}" type="sibTrans" cxnId="{02438C36-E71A-4456-A7B1-EFA381AD1DAE}">
      <dgm:prSet/>
      <dgm:spPr/>
      <dgm:t>
        <a:bodyPr/>
        <a:lstStyle/>
        <a:p>
          <a:endParaRPr lang="cs-CZ"/>
        </a:p>
      </dgm:t>
    </dgm:pt>
    <dgm:pt modelId="{761DD13A-FA14-48AD-A2B0-D0B53A0A1777}">
      <dgm:prSet/>
      <dgm:spPr/>
      <dgm:t>
        <a:bodyPr/>
        <a:lstStyle/>
        <a:p>
          <a:r>
            <a:rPr lang="cs-CZ" dirty="0" smtClean="0"/>
            <a:t>pro nezaopatřené dítě ve věku </a:t>
          </a:r>
          <a:endParaRPr lang="cs-CZ" dirty="0"/>
        </a:p>
      </dgm:t>
    </dgm:pt>
    <dgm:pt modelId="{9D0D9310-212B-4ACB-A23A-7D8121988064}" type="parTrans" cxnId="{936805A8-4228-49BB-8077-C14CCC801E20}">
      <dgm:prSet/>
      <dgm:spPr/>
      <dgm:t>
        <a:bodyPr/>
        <a:lstStyle/>
        <a:p>
          <a:endParaRPr lang="cs-CZ"/>
        </a:p>
      </dgm:t>
    </dgm:pt>
    <dgm:pt modelId="{6844CC01-0428-4576-872E-CA06F8025A08}" type="sibTrans" cxnId="{936805A8-4228-49BB-8077-C14CCC801E20}">
      <dgm:prSet/>
      <dgm:spPr/>
      <dgm:t>
        <a:bodyPr/>
        <a:lstStyle/>
        <a:p>
          <a:endParaRPr lang="cs-CZ"/>
        </a:p>
      </dgm:t>
    </dgm:pt>
    <dgm:pt modelId="{562643BB-53D4-49A7-965E-C8FD916B08A2}">
      <dgm:prSet/>
      <dgm:spPr/>
      <dgm:t>
        <a:bodyPr/>
        <a:lstStyle/>
        <a:p>
          <a:r>
            <a:rPr lang="cs-CZ" dirty="0" smtClean="0"/>
            <a:t>Do 6 let – 1740 Kč</a:t>
          </a:r>
          <a:endParaRPr lang="cs-CZ" dirty="0"/>
        </a:p>
      </dgm:t>
    </dgm:pt>
    <dgm:pt modelId="{8F79BFB3-D557-49F5-ABB2-104A8BB5813D}" type="parTrans" cxnId="{D7B75411-24BA-429F-8BB7-3C58083A2DB7}">
      <dgm:prSet/>
      <dgm:spPr/>
      <dgm:t>
        <a:bodyPr/>
        <a:lstStyle/>
        <a:p>
          <a:endParaRPr lang="cs-CZ"/>
        </a:p>
      </dgm:t>
    </dgm:pt>
    <dgm:pt modelId="{8C3D5D6A-4CF1-468C-9783-0CCF2102BC33}" type="sibTrans" cxnId="{D7B75411-24BA-429F-8BB7-3C58083A2DB7}">
      <dgm:prSet/>
      <dgm:spPr/>
      <dgm:t>
        <a:bodyPr/>
        <a:lstStyle/>
        <a:p>
          <a:endParaRPr lang="cs-CZ"/>
        </a:p>
      </dgm:t>
    </dgm:pt>
    <dgm:pt modelId="{1526A5B5-4F3D-42C9-B1FF-C1B367109683}">
      <dgm:prSet/>
      <dgm:spPr/>
      <dgm:t>
        <a:bodyPr/>
        <a:lstStyle/>
        <a:p>
          <a:r>
            <a:rPr lang="cs-CZ" dirty="0" smtClean="0"/>
            <a:t>6 – 15 let – 2140 Kč</a:t>
          </a:r>
          <a:endParaRPr lang="cs-CZ" dirty="0"/>
        </a:p>
      </dgm:t>
    </dgm:pt>
    <dgm:pt modelId="{B01B4F02-2524-4893-BC12-F774588A941F}" type="parTrans" cxnId="{D1D5579E-E0E7-4101-BAE2-942A15A0076A}">
      <dgm:prSet/>
      <dgm:spPr/>
      <dgm:t>
        <a:bodyPr/>
        <a:lstStyle/>
        <a:p>
          <a:endParaRPr lang="cs-CZ"/>
        </a:p>
      </dgm:t>
    </dgm:pt>
    <dgm:pt modelId="{23B2D267-02F2-449A-993E-648057268B85}" type="sibTrans" cxnId="{D1D5579E-E0E7-4101-BAE2-942A15A0076A}">
      <dgm:prSet/>
      <dgm:spPr/>
      <dgm:t>
        <a:bodyPr/>
        <a:lstStyle/>
        <a:p>
          <a:endParaRPr lang="cs-CZ"/>
        </a:p>
      </dgm:t>
    </dgm:pt>
    <dgm:pt modelId="{60115F0D-C4C2-4A39-AABF-AD20C9AA48D2}">
      <dgm:prSet/>
      <dgm:spPr/>
      <dgm:t>
        <a:bodyPr/>
        <a:lstStyle/>
        <a:p>
          <a:r>
            <a:rPr lang="cs-CZ" dirty="0" smtClean="0"/>
            <a:t>15 – 26 let – 2450 Kč</a:t>
          </a:r>
          <a:endParaRPr lang="cs-CZ" dirty="0"/>
        </a:p>
      </dgm:t>
    </dgm:pt>
    <dgm:pt modelId="{D8A220E6-6E63-4E9B-893D-19E1616C9490}" type="parTrans" cxnId="{0BE4C094-96DB-4BA6-B22E-A56FF6D0393A}">
      <dgm:prSet/>
      <dgm:spPr/>
      <dgm:t>
        <a:bodyPr/>
        <a:lstStyle/>
        <a:p>
          <a:endParaRPr lang="cs-CZ"/>
        </a:p>
      </dgm:t>
    </dgm:pt>
    <dgm:pt modelId="{416378DF-DDE8-4853-885B-855B3F0E42BD}" type="sibTrans" cxnId="{0BE4C094-96DB-4BA6-B22E-A56FF6D0393A}">
      <dgm:prSet/>
      <dgm:spPr/>
      <dgm:t>
        <a:bodyPr/>
        <a:lstStyle/>
        <a:p>
          <a:endParaRPr lang="cs-CZ"/>
        </a:p>
      </dgm:t>
    </dgm:pt>
    <dgm:pt modelId="{7BCA83FC-B44D-489A-A695-27DF1E192081}" type="pres">
      <dgm:prSet presAssocID="{F97C34B9-A4F7-42EE-A52E-E39CF7F4142C}" presName="diagram" presStyleCnt="0">
        <dgm:presLayoutVars>
          <dgm:chPref val="1"/>
          <dgm:dir/>
          <dgm:animOne val="branch"/>
          <dgm:animLvl val="lvl"/>
          <dgm:resizeHandles val="exact"/>
        </dgm:presLayoutVars>
      </dgm:prSet>
      <dgm:spPr/>
      <dgm:t>
        <a:bodyPr/>
        <a:lstStyle/>
        <a:p>
          <a:endParaRPr lang="cs-CZ"/>
        </a:p>
      </dgm:t>
    </dgm:pt>
    <dgm:pt modelId="{B8FEDA99-A25B-499F-B921-4A27D49F8EDC}" type="pres">
      <dgm:prSet presAssocID="{92201D4C-6C8D-41CB-81CF-BC6F88FF1D7E}" presName="root1" presStyleCnt="0"/>
      <dgm:spPr/>
    </dgm:pt>
    <dgm:pt modelId="{35128B4D-58F4-4F49-B53A-0218F8CA49ED}" type="pres">
      <dgm:prSet presAssocID="{92201D4C-6C8D-41CB-81CF-BC6F88FF1D7E}" presName="LevelOneTextNode" presStyleLbl="node0" presStyleIdx="0" presStyleCnt="1">
        <dgm:presLayoutVars>
          <dgm:chPref val="3"/>
        </dgm:presLayoutVars>
      </dgm:prSet>
      <dgm:spPr/>
      <dgm:t>
        <a:bodyPr/>
        <a:lstStyle/>
        <a:p>
          <a:endParaRPr lang="cs-CZ"/>
        </a:p>
      </dgm:t>
    </dgm:pt>
    <dgm:pt modelId="{6B149571-5C66-4607-A1C7-5AE72A058062}" type="pres">
      <dgm:prSet presAssocID="{92201D4C-6C8D-41CB-81CF-BC6F88FF1D7E}" presName="level2hierChild" presStyleCnt="0"/>
      <dgm:spPr/>
    </dgm:pt>
    <dgm:pt modelId="{DFEF236E-CF2C-4DEC-9593-E3B9D8781E11}" type="pres">
      <dgm:prSet presAssocID="{45C5F092-4A50-41FF-95BB-AD0FD6330FE0}" presName="conn2-1" presStyleLbl="parChTrans1D2" presStyleIdx="0" presStyleCnt="4"/>
      <dgm:spPr/>
      <dgm:t>
        <a:bodyPr/>
        <a:lstStyle/>
        <a:p>
          <a:endParaRPr lang="cs-CZ"/>
        </a:p>
      </dgm:t>
    </dgm:pt>
    <dgm:pt modelId="{0ED871B6-1633-4433-A2A5-B0AF236A5C1D}" type="pres">
      <dgm:prSet presAssocID="{45C5F092-4A50-41FF-95BB-AD0FD6330FE0}" presName="connTx" presStyleLbl="parChTrans1D2" presStyleIdx="0" presStyleCnt="4"/>
      <dgm:spPr/>
      <dgm:t>
        <a:bodyPr/>
        <a:lstStyle/>
        <a:p>
          <a:endParaRPr lang="cs-CZ"/>
        </a:p>
      </dgm:t>
    </dgm:pt>
    <dgm:pt modelId="{B4A64048-9804-4F92-8771-575F6E779B15}" type="pres">
      <dgm:prSet presAssocID="{87C0384F-7169-4850-8156-5B5CE439DCBC}" presName="root2" presStyleCnt="0"/>
      <dgm:spPr/>
    </dgm:pt>
    <dgm:pt modelId="{6F04D630-446D-4319-BC54-5DD910F1A344}" type="pres">
      <dgm:prSet presAssocID="{87C0384F-7169-4850-8156-5B5CE439DCBC}" presName="LevelTwoTextNode" presStyleLbl="node2" presStyleIdx="0" presStyleCnt="4">
        <dgm:presLayoutVars>
          <dgm:chPref val="3"/>
        </dgm:presLayoutVars>
      </dgm:prSet>
      <dgm:spPr/>
      <dgm:t>
        <a:bodyPr/>
        <a:lstStyle/>
        <a:p>
          <a:endParaRPr lang="cs-CZ"/>
        </a:p>
      </dgm:t>
    </dgm:pt>
    <dgm:pt modelId="{E665832B-324B-4CDF-8A71-1DF89F808446}" type="pres">
      <dgm:prSet presAssocID="{87C0384F-7169-4850-8156-5B5CE439DCBC}" presName="level3hierChild" presStyleCnt="0"/>
      <dgm:spPr/>
    </dgm:pt>
    <dgm:pt modelId="{60537A5D-C4B5-4608-873A-9A398010B394}" type="pres">
      <dgm:prSet presAssocID="{75AE4B94-588F-4F1C-A69A-34C8DE6C0FB8}" presName="conn2-1" presStyleLbl="parChTrans1D3" presStyleIdx="0" presStyleCnt="6"/>
      <dgm:spPr/>
      <dgm:t>
        <a:bodyPr/>
        <a:lstStyle/>
        <a:p>
          <a:endParaRPr lang="cs-CZ"/>
        </a:p>
      </dgm:t>
    </dgm:pt>
    <dgm:pt modelId="{91E53FED-74B6-49EA-88EC-29FF186E1F69}" type="pres">
      <dgm:prSet presAssocID="{75AE4B94-588F-4F1C-A69A-34C8DE6C0FB8}" presName="connTx" presStyleLbl="parChTrans1D3" presStyleIdx="0" presStyleCnt="6"/>
      <dgm:spPr/>
      <dgm:t>
        <a:bodyPr/>
        <a:lstStyle/>
        <a:p>
          <a:endParaRPr lang="cs-CZ"/>
        </a:p>
      </dgm:t>
    </dgm:pt>
    <dgm:pt modelId="{0519B3E0-108A-49C1-BD03-4CC9C4070D2E}" type="pres">
      <dgm:prSet presAssocID="{DC454762-10C1-4B53-843D-173AD6198000}" presName="root2" presStyleCnt="0"/>
      <dgm:spPr/>
    </dgm:pt>
    <dgm:pt modelId="{1B5CD6F9-9C3F-4060-86EE-A27F93606890}" type="pres">
      <dgm:prSet presAssocID="{DC454762-10C1-4B53-843D-173AD6198000}" presName="LevelTwoTextNode" presStyleLbl="node3" presStyleIdx="0" presStyleCnt="6">
        <dgm:presLayoutVars>
          <dgm:chPref val="3"/>
        </dgm:presLayoutVars>
      </dgm:prSet>
      <dgm:spPr/>
      <dgm:t>
        <a:bodyPr/>
        <a:lstStyle/>
        <a:p>
          <a:endParaRPr lang="cs-CZ"/>
        </a:p>
      </dgm:t>
    </dgm:pt>
    <dgm:pt modelId="{39B17C18-CD5D-480D-A57B-73FB90225CCF}" type="pres">
      <dgm:prSet presAssocID="{DC454762-10C1-4B53-843D-173AD6198000}" presName="level3hierChild" presStyleCnt="0"/>
      <dgm:spPr/>
    </dgm:pt>
    <dgm:pt modelId="{47265DDC-A056-4839-85A7-E33462BD3CB3}" type="pres">
      <dgm:prSet presAssocID="{D249E5BA-D8A1-4DD2-8CF7-1A81CFF8DE17}" presName="conn2-1" presStyleLbl="parChTrans1D2" presStyleIdx="1" presStyleCnt="4"/>
      <dgm:spPr/>
      <dgm:t>
        <a:bodyPr/>
        <a:lstStyle/>
        <a:p>
          <a:endParaRPr lang="cs-CZ"/>
        </a:p>
      </dgm:t>
    </dgm:pt>
    <dgm:pt modelId="{CB7A783C-B0A5-4EA8-B945-D2401772DC28}" type="pres">
      <dgm:prSet presAssocID="{D249E5BA-D8A1-4DD2-8CF7-1A81CFF8DE17}" presName="connTx" presStyleLbl="parChTrans1D2" presStyleIdx="1" presStyleCnt="4"/>
      <dgm:spPr/>
      <dgm:t>
        <a:bodyPr/>
        <a:lstStyle/>
        <a:p>
          <a:endParaRPr lang="cs-CZ"/>
        </a:p>
      </dgm:t>
    </dgm:pt>
    <dgm:pt modelId="{917F543C-F44E-4595-8935-5C73B55BD0C6}" type="pres">
      <dgm:prSet presAssocID="{402B9399-603D-422C-8C24-A4BAD55E56BE}" presName="root2" presStyleCnt="0"/>
      <dgm:spPr/>
    </dgm:pt>
    <dgm:pt modelId="{BA00AFEB-B91B-45E0-98E0-B31E9C302EDA}" type="pres">
      <dgm:prSet presAssocID="{402B9399-603D-422C-8C24-A4BAD55E56BE}" presName="LevelTwoTextNode" presStyleLbl="node2" presStyleIdx="1" presStyleCnt="4">
        <dgm:presLayoutVars>
          <dgm:chPref val="3"/>
        </dgm:presLayoutVars>
      </dgm:prSet>
      <dgm:spPr/>
      <dgm:t>
        <a:bodyPr/>
        <a:lstStyle/>
        <a:p>
          <a:endParaRPr lang="cs-CZ"/>
        </a:p>
      </dgm:t>
    </dgm:pt>
    <dgm:pt modelId="{B53BF517-9C5C-4931-B326-DA2193E15CD1}" type="pres">
      <dgm:prSet presAssocID="{402B9399-603D-422C-8C24-A4BAD55E56BE}" presName="level3hierChild" presStyleCnt="0"/>
      <dgm:spPr/>
    </dgm:pt>
    <dgm:pt modelId="{3104F365-CBB2-4DBA-8181-1CAFD4EAC9B0}" type="pres">
      <dgm:prSet presAssocID="{77C9BB83-20F3-4613-9FEB-5FB1EAAB06E8}" presName="conn2-1" presStyleLbl="parChTrans1D3" presStyleIdx="1" presStyleCnt="6"/>
      <dgm:spPr/>
      <dgm:t>
        <a:bodyPr/>
        <a:lstStyle/>
        <a:p>
          <a:endParaRPr lang="cs-CZ"/>
        </a:p>
      </dgm:t>
    </dgm:pt>
    <dgm:pt modelId="{543A3FBD-9B57-414A-B370-752D0468C261}" type="pres">
      <dgm:prSet presAssocID="{77C9BB83-20F3-4613-9FEB-5FB1EAAB06E8}" presName="connTx" presStyleLbl="parChTrans1D3" presStyleIdx="1" presStyleCnt="6"/>
      <dgm:spPr/>
      <dgm:t>
        <a:bodyPr/>
        <a:lstStyle/>
        <a:p>
          <a:endParaRPr lang="cs-CZ"/>
        </a:p>
      </dgm:t>
    </dgm:pt>
    <dgm:pt modelId="{25F2D0B7-2CA8-4E4F-9558-53D3840EE217}" type="pres">
      <dgm:prSet presAssocID="{2388F48C-40DE-4716-ABF3-30D268735915}" presName="root2" presStyleCnt="0"/>
      <dgm:spPr/>
    </dgm:pt>
    <dgm:pt modelId="{086EC7D9-5EC8-4B54-A3B7-254D51A4DA57}" type="pres">
      <dgm:prSet presAssocID="{2388F48C-40DE-4716-ABF3-30D268735915}" presName="LevelTwoTextNode" presStyleLbl="node3" presStyleIdx="1" presStyleCnt="6">
        <dgm:presLayoutVars>
          <dgm:chPref val="3"/>
        </dgm:presLayoutVars>
      </dgm:prSet>
      <dgm:spPr/>
      <dgm:t>
        <a:bodyPr/>
        <a:lstStyle/>
        <a:p>
          <a:endParaRPr lang="cs-CZ"/>
        </a:p>
      </dgm:t>
    </dgm:pt>
    <dgm:pt modelId="{52EF8AFB-A590-4DA9-9C56-0439F435B7E3}" type="pres">
      <dgm:prSet presAssocID="{2388F48C-40DE-4716-ABF3-30D268735915}" presName="level3hierChild" presStyleCnt="0"/>
      <dgm:spPr/>
    </dgm:pt>
    <dgm:pt modelId="{44E9E85E-4AB1-4141-B8C9-0B4CECACFFF0}" type="pres">
      <dgm:prSet presAssocID="{0DA7D7D4-3FCF-42E2-968D-0737B00DC11C}" presName="conn2-1" presStyleLbl="parChTrans1D2" presStyleIdx="2" presStyleCnt="4"/>
      <dgm:spPr/>
      <dgm:t>
        <a:bodyPr/>
        <a:lstStyle/>
        <a:p>
          <a:endParaRPr lang="cs-CZ"/>
        </a:p>
      </dgm:t>
    </dgm:pt>
    <dgm:pt modelId="{0FC7F17E-BBBD-440E-BBE8-632C34FFFED3}" type="pres">
      <dgm:prSet presAssocID="{0DA7D7D4-3FCF-42E2-968D-0737B00DC11C}" presName="connTx" presStyleLbl="parChTrans1D2" presStyleIdx="2" presStyleCnt="4"/>
      <dgm:spPr/>
      <dgm:t>
        <a:bodyPr/>
        <a:lstStyle/>
        <a:p>
          <a:endParaRPr lang="cs-CZ"/>
        </a:p>
      </dgm:t>
    </dgm:pt>
    <dgm:pt modelId="{72A25F38-11FE-48D0-B313-F27C5606F113}" type="pres">
      <dgm:prSet presAssocID="{7ACE3E01-AEA7-456D-B745-A1F0FE542C50}" presName="root2" presStyleCnt="0"/>
      <dgm:spPr/>
    </dgm:pt>
    <dgm:pt modelId="{2B132B08-1756-40C6-A5F8-945292E2840F}" type="pres">
      <dgm:prSet presAssocID="{7ACE3E01-AEA7-456D-B745-A1F0FE542C50}" presName="LevelTwoTextNode" presStyleLbl="node2" presStyleIdx="2" presStyleCnt="4">
        <dgm:presLayoutVars>
          <dgm:chPref val="3"/>
        </dgm:presLayoutVars>
      </dgm:prSet>
      <dgm:spPr/>
      <dgm:t>
        <a:bodyPr/>
        <a:lstStyle/>
        <a:p>
          <a:endParaRPr lang="cs-CZ"/>
        </a:p>
      </dgm:t>
    </dgm:pt>
    <dgm:pt modelId="{5EDB1858-8E08-4754-A82C-6652C1DA4E67}" type="pres">
      <dgm:prSet presAssocID="{7ACE3E01-AEA7-456D-B745-A1F0FE542C50}" presName="level3hierChild" presStyleCnt="0"/>
      <dgm:spPr/>
    </dgm:pt>
    <dgm:pt modelId="{D667D2EF-7BB0-4EDE-B106-12C7EA8FE167}" type="pres">
      <dgm:prSet presAssocID="{274C9304-6764-46D7-ACAB-A311987E9CAA}" presName="conn2-1" presStyleLbl="parChTrans1D3" presStyleIdx="2" presStyleCnt="6"/>
      <dgm:spPr/>
      <dgm:t>
        <a:bodyPr/>
        <a:lstStyle/>
        <a:p>
          <a:endParaRPr lang="cs-CZ"/>
        </a:p>
      </dgm:t>
    </dgm:pt>
    <dgm:pt modelId="{F397B846-DD20-4B67-B316-9FF62BA3403A}" type="pres">
      <dgm:prSet presAssocID="{274C9304-6764-46D7-ACAB-A311987E9CAA}" presName="connTx" presStyleLbl="parChTrans1D3" presStyleIdx="2" presStyleCnt="6"/>
      <dgm:spPr/>
      <dgm:t>
        <a:bodyPr/>
        <a:lstStyle/>
        <a:p>
          <a:endParaRPr lang="cs-CZ"/>
        </a:p>
      </dgm:t>
    </dgm:pt>
    <dgm:pt modelId="{BD9A5080-C767-4A1D-8156-26BDB1972DCA}" type="pres">
      <dgm:prSet presAssocID="{32ACFE9D-52D4-4052-AEE4-616020EC5B19}" presName="root2" presStyleCnt="0"/>
      <dgm:spPr/>
    </dgm:pt>
    <dgm:pt modelId="{48EC77E0-314C-4D0D-B904-17B6D0FA22CD}" type="pres">
      <dgm:prSet presAssocID="{32ACFE9D-52D4-4052-AEE4-616020EC5B19}" presName="LevelTwoTextNode" presStyleLbl="node3" presStyleIdx="2" presStyleCnt="6">
        <dgm:presLayoutVars>
          <dgm:chPref val="3"/>
        </dgm:presLayoutVars>
      </dgm:prSet>
      <dgm:spPr/>
      <dgm:t>
        <a:bodyPr/>
        <a:lstStyle/>
        <a:p>
          <a:endParaRPr lang="cs-CZ"/>
        </a:p>
      </dgm:t>
    </dgm:pt>
    <dgm:pt modelId="{C7964639-2579-46A5-99A1-DB1DC2AAB13B}" type="pres">
      <dgm:prSet presAssocID="{32ACFE9D-52D4-4052-AEE4-616020EC5B19}" presName="level3hierChild" presStyleCnt="0"/>
      <dgm:spPr/>
    </dgm:pt>
    <dgm:pt modelId="{CC76BD4E-37AD-4D62-8DF5-026A60F62738}" type="pres">
      <dgm:prSet presAssocID="{9D0D9310-212B-4ACB-A23A-7D8121988064}" presName="conn2-1" presStyleLbl="parChTrans1D2" presStyleIdx="3" presStyleCnt="4"/>
      <dgm:spPr/>
      <dgm:t>
        <a:bodyPr/>
        <a:lstStyle/>
        <a:p>
          <a:endParaRPr lang="cs-CZ"/>
        </a:p>
      </dgm:t>
    </dgm:pt>
    <dgm:pt modelId="{926ED7F8-25AF-4CB1-81C3-06AB063055AD}" type="pres">
      <dgm:prSet presAssocID="{9D0D9310-212B-4ACB-A23A-7D8121988064}" presName="connTx" presStyleLbl="parChTrans1D2" presStyleIdx="3" presStyleCnt="4"/>
      <dgm:spPr/>
      <dgm:t>
        <a:bodyPr/>
        <a:lstStyle/>
        <a:p>
          <a:endParaRPr lang="cs-CZ"/>
        </a:p>
      </dgm:t>
    </dgm:pt>
    <dgm:pt modelId="{4ABB4540-BF28-4E64-A489-E096378B6FD5}" type="pres">
      <dgm:prSet presAssocID="{761DD13A-FA14-48AD-A2B0-D0B53A0A1777}" presName="root2" presStyleCnt="0"/>
      <dgm:spPr/>
    </dgm:pt>
    <dgm:pt modelId="{EA9C3324-D26D-4FBA-B436-787D336D0B12}" type="pres">
      <dgm:prSet presAssocID="{761DD13A-FA14-48AD-A2B0-D0B53A0A1777}" presName="LevelTwoTextNode" presStyleLbl="node2" presStyleIdx="3" presStyleCnt="4">
        <dgm:presLayoutVars>
          <dgm:chPref val="3"/>
        </dgm:presLayoutVars>
      </dgm:prSet>
      <dgm:spPr/>
      <dgm:t>
        <a:bodyPr/>
        <a:lstStyle/>
        <a:p>
          <a:endParaRPr lang="cs-CZ"/>
        </a:p>
      </dgm:t>
    </dgm:pt>
    <dgm:pt modelId="{2575761D-1853-4803-B3E0-B8C5043D2F93}" type="pres">
      <dgm:prSet presAssocID="{761DD13A-FA14-48AD-A2B0-D0B53A0A1777}" presName="level3hierChild" presStyleCnt="0"/>
      <dgm:spPr/>
    </dgm:pt>
    <dgm:pt modelId="{DAACFB0B-6E8A-4C18-897F-ED3A1BFCE32E}" type="pres">
      <dgm:prSet presAssocID="{8F79BFB3-D557-49F5-ABB2-104A8BB5813D}" presName="conn2-1" presStyleLbl="parChTrans1D3" presStyleIdx="3" presStyleCnt="6"/>
      <dgm:spPr/>
      <dgm:t>
        <a:bodyPr/>
        <a:lstStyle/>
        <a:p>
          <a:endParaRPr lang="cs-CZ"/>
        </a:p>
      </dgm:t>
    </dgm:pt>
    <dgm:pt modelId="{DB5D4E77-EA41-42A4-8B6E-26EE24385186}" type="pres">
      <dgm:prSet presAssocID="{8F79BFB3-D557-49F5-ABB2-104A8BB5813D}" presName="connTx" presStyleLbl="parChTrans1D3" presStyleIdx="3" presStyleCnt="6"/>
      <dgm:spPr/>
      <dgm:t>
        <a:bodyPr/>
        <a:lstStyle/>
        <a:p>
          <a:endParaRPr lang="cs-CZ"/>
        </a:p>
      </dgm:t>
    </dgm:pt>
    <dgm:pt modelId="{5B07835E-A46F-4E5B-99D4-86BF2540D42E}" type="pres">
      <dgm:prSet presAssocID="{562643BB-53D4-49A7-965E-C8FD916B08A2}" presName="root2" presStyleCnt="0"/>
      <dgm:spPr/>
    </dgm:pt>
    <dgm:pt modelId="{F7332BFB-FBFB-4705-8007-C80843EDB270}" type="pres">
      <dgm:prSet presAssocID="{562643BB-53D4-49A7-965E-C8FD916B08A2}" presName="LevelTwoTextNode" presStyleLbl="node3" presStyleIdx="3" presStyleCnt="6">
        <dgm:presLayoutVars>
          <dgm:chPref val="3"/>
        </dgm:presLayoutVars>
      </dgm:prSet>
      <dgm:spPr/>
      <dgm:t>
        <a:bodyPr/>
        <a:lstStyle/>
        <a:p>
          <a:endParaRPr lang="cs-CZ"/>
        </a:p>
      </dgm:t>
    </dgm:pt>
    <dgm:pt modelId="{DA737975-D879-421A-8B30-3438FB6AD0FD}" type="pres">
      <dgm:prSet presAssocID="{562643BB-53D4-49A7-965E-C8FD916B08A2}" presName="level3hierChild" presStyleCnt="0"/>
      <dgm:spPr/>
    </dgm:pt>
    <dgm:pt modelId="{31DEF43A-B089-4B74-A622-13A5300DEEFC}" type="pres">
      <dgm:prSet presAssocID="{B01B4F02-2524-4893-BC12-F774588A941F}" presName="conn2-1" presStyleLbl="parChTrans1D3" presStyleIdx="4" presStyleCnt="6"/>
      <dgm:spPr/>
      <dgm:t>
        <a:bodyPr/>
        <a:lstStyle/>
        <a:p>
          <a:endParaRPr lang="cs-CZ"/>
        </a:p>
      </dgm:t>
    </dgm:pt>
    <dgm:pt modelId="{5B496B4D-401A-48C2-8545-9944BC550AB6}" type="pres">
      <dgm:prSet presAssocID="{B01B4F02-2524-4893-BC12-F774588A941F}" presName="connTx" presStyleLbl="parChTrans1D3" presStyleIdx="4" presStyleCnt="6"/>
      <dgm:spPr/>
      <dgm:t>
        <a:bodyPr/>
        <a:lstStyle/>
        <a:p>
          <a:endParaRPr lang="cs-CZ"/>
        </a:p>
      </dgm:t>
    </dgm:pt>
    <dgm:pt modelId="{D1CA1B6E-6AD1-4EA8-BF02-69F0C2D6333D}" type="pres">
      <dgm:prSet presAssocID="{1526A5B5-4F3D-42C9-B1FF-C1B367109683}" presName="root2" presStyleCnt="0"/>
      <dgm:spPr/>
    </dgm:pt>
    <dgm:pt modelId="{C800C132-9009-46A3-903C-DB10425C6D1C}" type="pres">
      <dgm:prSet presAssocID="{1526A5B5-4F3D-42C9-B1FF-C1B367109683}" presName="LevelTwoTextNode" presStyleLbl="node3" presStyleIdx="4" presStyleCnt="6">
        <dgm:presLayoutVars>
          <dgm:chPref val="3"/>
        </dgm:presLayoutVars>
      </dgm:prSet>
      <dgm:spPr/>
      <dgm:t>
        <a:bodyPr/>
        <a:lstStyle/>
        <a:p>
          <a:endParaRPr lang="cs-CZ"/>
        </a:p>
      </dgm:t>
    </dgm:pt>
    <dgm:pt modelId="{12FBFC68-4543-4CE1-9935-4CCEDF9507CD}" type="pres">
      <dgm:prSet presAssocID="{1526A5B5-4F3D-42C9-B1FF-C1B367109683}" presName="level3hierChild" presStyleCnt="0"/>
      <dgm:spPr/>
    </dgm:pt>
    <dgm:pt modelId="{162CFC83-04EA-4A36-B3D2-6CB5C0BE6A5E}" type="pres">
      <dgm:prSet presAssocID="{D8A220E6-6E63-4E9B-893D-19E1616C9490}" presName="conn2-1" presStyleLbl="parChTrans1D3" presStyleIdx="5" presStyleCnt="6"/>
      <dgm:spPr/>
      <dgm:t>
        <a:bodyPr/>
        <a:lstStyle/>
        <a:p>
          <a:endParaRPr lang="cs-CZ"/>
        </a:p>
      </dgm:t>
    </dgm:pt>
    <dgm:pt modelId="{E7273E71-3718-4299-8DDB-EDEBE8557B44}" type="pres">
      <dgm:prSet presAssocID="{D8A220E6-6E63-4E9B-893D-19E1616C9490}" presName="connTx" presStyleLbl="parChTrans1D3" presStyleIdx="5" presStyleCnt="6"/>
      <dgm:spPr/>
      <dgm:t>
        <a:bodyPr/>
        <a:lstStyle/>
        <a:p>
          <a:endParaRPr lang="cs-CZ"/>
        </a:p>
      </dgm:t>
    </dgm:pt>
    <dgm:pt modelId="{859E53DE-6DF3-41BB-AF73-3B3889B820D8}" type="pres">
      <dgm:prSet presAssocID="{60115F0D-C4C2-4A39-AABF-AD20C9AA48D2}" presName="root2" presStyleCnt="0"/>
      <dgm:spPr/>
    </dgm:pt>
    <dgm:pt modelId="{590A33DA-76A0-46BC-A720-196C2519D89F}" type="pres">
      <dgm:prSet presAssocID="{60115F0D-C4C2-4A39-AABF-AD20C9AA48D2}" presName="LevelTwoTextNode" presStyleLbl="node3" presStyleIdx="5" presStyleCnt="6">
        <dgm:presLayoutVars>
          <dgm:chPref val="3"/>
        </dgm:presLayoutVars>
      </dgm:prSet>
      <dgm:spPr/>
      <dgm:t>
        <a:bodyPr/>
        <a:lstStyle/>
        <a:p>
          <a:endParaRPr lang="cs-CZ"/>
        </a:p>
      </dgm:t>
    </dgm:pt>
    <dgm:pt modelId="{7F7A6920-1BF7-4347-AC68-3D741303030E}" type="pres">
      <dgm:prSet presAssocID="{60115F0D-C4C2-4A39-AABF-AD20C9AA48D2}" presName="level3hierChild" presStyleCnt="0"/>
      <dgm:spPr/>
    </dgm:pt>
  </dgm:ptLst>
  <dgm:cxnLst>
    <dgm:cxn modelId="{1785CD30-CD20-462D-A544-B1EC9AA2E3FB}" type="presOf" srcId="{B01B4F02-2524-4893-BC12-F774588A941F}" destId="{5B496B4D-401A-48C2-8545-9944BC550AB6}" srcOrd="1" destOrd="0" presId="urn:microsoft.com/office/officeart/2005/8/layout/hierarchy2"/>
    <dgm:cxn modelId="{5050FB4D-6E98-4A92-A7DB-F60B486188C5}" type="presOf" srcId="{2388F48C-40DE-4716-ABF3-30D268735915}" destId="{086EC7D9-5EC8-4B54-A3B7-254D51A4DA57}" srcOrd="0" destOrd="0" presId="urn:microsoft.com/office/officeart/2005/8/layout/hierarchy2"/>
    <dgm:cxn modelId="{F022DFF6-A397-44D4-A55D-8C4BF0F92E46}" type="presOf" srcId="{274C9304-6764-46D7-ACAB-A311987E9CAA}" destId="{F397B846-DD20-4B67-B316-9FF62BA3403A}" srcOrd="1" destOrd="0" presId="urn:microsoft.com/office/officeart/2005/8/layout/hierarchy2"/>
    <dgm:cxn modelId="{54CD21CF-B1CE-4192-A44F-A3AD808C446E}" type="presOf" srcId="{D8A220E6-6E63-4E9B-893D-19E1616C9490}" destId="{162CFC83-04EA-4A36-B3D2-6CB5C0BE6A5E}" srcOrd="0" destOrd="0" presId="urn:microsoft.com/office/officeart/2005/8/layout/hierarchy2"/>
    <dgm:cxn modelId="{19C9DAA4-5810-4F6B-A482-C53D8B754CC0}" type="presOf" srcId="{402B9399-603D-422C-8C24-A4BAD55E56BE}" destId="{BA00AFEB-B91B-45E0-98E0-B31E9C302EDA}" srcOrd="0" destOrd="0" presId="urn:microsoft.com/office/officeart/2005/8/layout/hierarchy2"/>
    <dgm:cxn modelId="{0EA25870-3F67-415B-A4E3-DD1E9FAC2BB6}" type="presOf" srcId="{0DA7D7D4-3FCF-42E2-968D-0737B00DC11C}" destId="{44E9E85E-4AB1-4141-B8C9-0B4CECACFFF0}" srcOrd="0" destOrd="0" presId="urn:microsoft.com/office/officeart/2005/8/layout/hierarchy2"/>
    <dgm:cxn modelId="{0BE4C094-96DB-4BA6-B22E-A56FF6D0393A}" srcId="{761DD13A-FA14-48AD-A2B0-D0B53A0A1777}" destId="{60115F0D-C4C2-4A39-AABF-AD20C9AA48D2}" srcOrd="2" destOrd="0" parTransId="{D8A220E6-6E63-4E9B-893D-19E1616C9490}" sibTransId="{416378DF-DDE8-4853-885B-855B3F0E42BD}"/>
    <dgm:cxn modelId="{7B9CF10A-5D2A-4749-A328-DB7465956704}" type="presOf" srcId="{75AE4B94-588F-4F1C-A69A-34C8DE6C0FB8}" destId="{91E53FED-74B6-49EA-88EC-29FF186E1F69}" srcOrd="1" destOrd="0" presId="urn:microsoft.com/office/officeart/2005/8/layout/hierarchy2"/>
    <dgm:cxn modelId="{D1D5579E-E0E7-4101-BAE2-942A15A0076A}" srcId="{761DD13A-FA14-48AD-A2B0-D0B53A0A1777}" destId="{1526A5B5-4F3D-42C9-B1FF-C1B367109683}" srcOrd="1" destOrd="0" parTransId="{B01B4F02-2524-4893-BC12-F774588A941F}" sibTransId="{23B2D267-02F2-449A-993E-648057268B85}"/>
    <dgm:cxn modelId="{C46B1D7D-341C-40AF-B7FB-B5CBB538834F}" srcId="{92201D4C-6C8D-41CB-81CF-BC6F88FF1D7E}" destId="{7ACE3E01-AEA7-456D-B745-A1F0FE542C50}" srcOrd="2" destOrd="0" parTransId="{0DA7D7D4-3FCF-42E2-968D-0737B00DC11C}" sibTransId="{60FEC3DD-F88C-49F8-A77C-B3B9B083AAB9}"/>
    <dgm:cxn modelId="{2859EC59-AB90-40F2-A634-5F708F49B342}" srcId="{92201D4C-6C8D-41CB-81CF-BC6F88FF1D7E}" destId="{87C0384F-7169-4850-8156-5B5CE439DCBC}" srcOrd="0" destOrd="0" parTransId="{45C5F092-4A50-41FF-95BB-AD0FD6330FE0}" sibTransId="{725FE963-2F1B-49D2-9B12-BC3F6FC0E899}"/>
    <dgm:cxn modelId="{E505C444-91BF-47F8-862A-2369FD68A824}" type="presOf" srcId="{92201D4C-6C8D-41CB-81CF-BC6F88FF1D7E}" destId="{35128B4D-58F4-4F49-B53A-0218F8CA49ED}" srcOrd="0" destOrd="0" presId="urn:microsoft.com/office/officeart/2005/8/layout/hierarchy2"/>
    <dgm:cxn modelId="{DF293F5D-71FA-4A5B-A98F-45CBB7444984}" type="presOf" srcId="{274C9304-6764-46D7-ACAB-A311987E9CAA}" destId="{D667D2EF-7BB0-4EDE-B106-12C7EA8FE167}" srcOrd="0" destOrd="0" presId="urn:microsoft.com/office/officeart/2005/8/layout/hierarchy2"/>
    <dgm:cxn modelId="{93853590-918D-416F-876C-495D4F2F89EA}" type="presOf" srcId="{B01B4F02-2524-4893-BC12-F774588A941F}" destId="{31DEF43A-B089-4B74-A622-13A5300DEEFC}" srcOrd="0" destOrd="0" presId="urn:microsoft.com/office/officeart/2005/8/layout/hierarchy2"/>
    <dgm:cxn modelId="{3ED7A1DD-89EB-4D14-9AC0-9EE117F35D17}" srcId="{87C0384F-7169-4850-8156-5B5CE439DCBC}" destId="{DC454762-10C1-4B53-843D-173AD6198000}" srcOrd="0" destOrd="0" parTransId="{75AE4B94-588F-4F1C-A69A-34C8DE6C0FB8}" sibTransId="{F4F42BA3-B989-469D-AD9E-748AF5005727}"/>
    <dgm:cxn modelId="{ECF472C8-F9B0-4616-9C7A-2C0314ED92D6}" type="presOf" srcId="{7ACE3E01-AEA7-456D-B745-A1F0FE542C50}" destId="{2B132B08-1756-40C6-A5F8-945292E2840F}" srcOrd="0" destOrd="0" presId="urn:microsoft.com/office/officeart/2005/8/layout/hierarchy2"/>
    <dgm:cxn modelId="{B2D7A76D-DEFC-425E-B3C0-E955DF9D876E}" srcId="{92201D4C-6C8D-41CB-81CF-BC6F88FF1D7E}" destId="{402B9399-603D-422C-8C24-A4BAD55E56BE}" srcOrd="1" destOrd="0" parTransId="{D249E5BA-D8A1-4DD2-8CF7-1A81CFF8DE17}" sibTransId="{26A02371-44C9-4D9D-A01F-9B6BC1BDCE98}"/>
    <dgm:cxn modelId="{350BF640-487E-463B-B56F-DE6C913AD8EB}" type="presOf" srcId="{562643BB-53D4-49A7-965E-C8FD916B08A2}" destId="{F7332BFB-FBFB-4705-8007-C80843EDB270}" srcOrd="0" destOrd="0" presId="urn:microsoft.com/office/officeart/2005/8/layout/hierarchy2"/>
    <dgm:cxn modelId="{16D65636-7307-4A87-A5F8-AEA307533ED6}" type="presOf" srcId="{77C9BB83-20F3-4613-9FEB-5FB1EAAB06E8}" destId="{543A3FBD-9B57-414A-B370-752D0468C261}" srcOrd="1" destOrd="0" presId="urn:microsoft.com/office/officeart/2005/8/layout/hierarchy2"/>
    <dgm:cxn modelId="{BCE90D4F-A290-4115-A955-899313C68CF5}" type="presOf" srcId="{45C5F092-4A50-41FF-95BB-AD0FD6330FE0}" destId="{DFEF236E-CF2C-4DEC-9593-E3B9D8781E11}" srcOrd="0" destOrd="0" presId="urn:microsoft.com/office/officeart/2005/8/layout/hierarchy2"/>
    <dgm:cxn modelId="{73E89BA2-DEC9-4CB6-82BD-84EDA599D925}" type="presOf" srcId="{D8A220E6-6E63-4E9B-893D-19E1616C9490}" destId="{E7273E71-3718-4299-8DDB-EDEBE8557B44}" srcOrd="1" destOrd="0" presId="urn:microsoft.com/office/officeart/2005/8/layout/hierarchy2"/>
    <dgm:cxn modelId="{51C44553-F2D4-40F9-97BB-B4A9743729C6}" type="presOf" srcId="{75AE4B94-588F-4F1C-A69A-34C8DE6C0FB8}" destId="{60537A5D-C4B5-4608-873A-9A398010B394}" srcOrd="0" destOrd="0" presId="urn:microsoft.com/office/officeart/2005/8/layout/hierarchy2"/>
    <dgm:cxn modelId="{D7B75411-24BA-429F-8BB7-3C58083A2DB7}" srcId="{761DD13A-FA14-48AD-A2B0-D0B53A0A1777}" destId="{562643BB-53D4-49A7-965E-C8FD916B08A2}" srcOrd="0" destOrd="0" parTransId="{8F79BFB3-D557-49F5-ABB2-104A8BB5813D}" sibTransId="{8C3D5D6A-4CF1-468C-9783-0CCF2102BC33}"/>
    <dgm:cxn modelId="{809F1528-F670-477C-8FA4-4626689307F7}" type="presOf" srcId="{D249E5BA-D8A1-4DD2-8CF7-1A81CFF8DE17}" destId="{CB7A783C-B0A5-4EA8-B945-D2401772DC28}" srcOrd="1" destOrd="0" presId="urn:microsoft.com/office/officeart/2005/8/layout/hierarchy2"/>
    <dgm:cxn modelId="{936805A8-4228-49BB-8077-C14CCC801E20}" srcId="{92201D4C-6C8D-41CB-81CF-BC6F88FF1D7E}" destId="{761DD13A-FA14-48AD-A2B0-D0B53A0A1777}" srcOrd="3" destOrd="0" parTransId="{9D0D9310-212B-4ACB-A23A-7D8121988064}" sibTransId="{6844CC01-0428-4576-872E-CA06F8025A08}"/>
    <dgm:cxn modelId="{918997DC-7C1B-46BD-9278-79D116EF209F}" type="presOf" srcId="{9D0D9310-212B-4ACB-A23A-7D8121988064}" destId="{CC76BD4E-37AD-4D62-8DF5-026A60F62738}" srcOrd="0" destOrd="0" presId="urn:microsoft.com/office/officeart/2005/8/layout/hierarchy2"/>
    <dgm:cxn modelId="{B774C96F-D08E-4ED1-9929-FDEEE6657B3D}" type="presOf" srcId="{DC454762-10C1-4B53-843D-173AD6198000}" destId="{1B5CD6F9-9C3F-4060-86EE-A27F93606890}" srcOrd="0" destOrd="0" presId="urn:microsoft.com/office/officeart/2005/8/layout/hierarchy2"/>
    <dgm:cxn modelId="{196F57ED-BEC2-40D2-BC2B-51BE12D4F217}" type="presOf" srcId="{761DD13A-FA14-48AD-A2B0-D0B53A0A1777}" destId="{EA9C3324-D26D-4FBA-B436-787D336D0B12}" srcOrd="0" destOrd="0" presId="urn:microsoft.com/office/officeart/2005/8/layout/hierarchy2"/>
    <dgm:cxn modelId="{DC0DA933-5E63-4085-8C16-EEC8A92850B1}" type="presOf" srcId="{87C0384F-7169-4850-8156-5B5CE439DCBC}" destId="{6F04D630-446D-4319-BC54-5DD910F1A344}" srcOrd="0" destOrd="0" presId="urn:microsoft.com/office/officeart/2005/8/layout/hierarchy2"/>
    <dgm:cxn modelId="{6419BDE5-5979-4876-834A-37112B4AF666}" type="presOf" srcId="{8F79BFB3-D557-49F5-ABB2-104A8BB5813D}" destId="{DB5D4E77-EA41-42A4-8B6E-26EE24385186}" srcOrd="1" destOrd="0" presId="urn:microsoft.com/office/officeart/2005/8/layout/hierarchy2"/>
    <dgm:cxn modelId="{8AB01E3C-E712-4A5D-A555-6B1D4C94788B}" type="presOf" srcId="{60115F0D-C4C2-4A39-AABF-AD20C9AA48D2}" destId="{590A33DA-76A0-46BC-A720-196C2519D89F}" srcOrd="0" destOrd="0" presId="urn:microsoft.com/office/officeart/2005/8/layout/hierarchy2"/>
    <dgm:cxn modelId="{9EA2EBB5-2D1A-473E-BC0E-B5489CA79A87}" srcId="{402B9399-603D-422C-8C24-A4BAD55E56BE}" destId="{2388F48C-40DE-4716-ABF3-30D268735915}" srcOrd="0" destOrd="0" parTransId="{77C9BB83-20F3-4613-9FEB-5FB1EAAB06E8}" sibTransId="{ECBEA945-D132-4DC6-967A-A7A3BB889E8B}"/>
    <dgm:cxn modelId="{69B46526-D958-45E5-BC8E-56218CA89734}" type="presOf" srcId="{1526A5B5-4F3D-42C9-B1FF-C1B367109683}" destId="{C800C132-9009-46A3-903C-DB10425C6D1C}" srcOrd="0" destOrd="0" presId="urn:microsoft.com/office/officeart/2005/8/layout/hierarchy2"/>
    <dgm:cxn modelId="{3CD4288B-40DE-4A6B-802A-3A250939A026}" type="presOf" srcId="{77C9BB83-20F3-4613-9FEB-5FB1EAAB06E8}" destId="{3104F365-CBB2-4DBA-8181-1CAFD4EAC9B0}" srcOrd="0" destOrd="0" presId="urn:microsoft.com/office/officeart/2005/8/layout/hierarchy2"/>
    <dgm:cxn modelId="{E215BA44-1E15-433C-AAA8-F6AC8AD8339C}" type="presOf" srcId="{45C5F092-4A50-41FF-95BB-AD0FD6330FE0}" destId="{0ED871B6-1633-4433-A2A5-B0AF236A5C1D}" srcOrd="1" destOrd="0" presId="urn:microsoft.com/office/officeart/2005/8/layout/hierarchy2"/>
    <dgm:cxn modelId="{4F9A1AF6-674D-4C48-AE57-DBB9D5D0A712}" type="presOf" srcId="{0DA7D7D4-3FCF-42E2-968D-0737B00DC11C}" destId="{0FC7F17E-BBBD-440E-BBE8-632C34FFFED3}" srcOrd="1" destOrd="0" presId="urn:microsoft.com/office/officeart/2005/8/layout/hierarchy2"/>
    <dgm:cxn modelId="{02438C36-E71A-4456-A7B1-EFA381AD1DAE}" srcId="{7ACE3E01-AEA7-456D-B745-A1F0FE542C50}" destId="{32ACFE9D-52D4-4052-AEE4-616020EC5B19}" srcOrd="0" destOrd="0" parTransId="{274C9304-6764-46D7-ACAB-A311987E9CAA}" sibTransId="{201708C7-8D3C-4ECA-92CF-015B82F4D126}"/>
    <dgm:cxn modelId="{8177DD18-1981-4F60-9209-79594DEC72EF}" type="presOf" srcId="{9D0D9310-212B-4ACB-A23A-7D8121988064}" destId="{926ED7F8-25AF-4CB1-81C3-06AB063055AD}" srcOrd="1" destOrd="0" presId="urn:microsoft.com/office/officeart/2005/8/layout/hierarchy2"/>
    <dgm:cxn modelId="{A8694CCF-D1A9-495C-891A-5E5BC8D0C5C8}" type="presOf" srcId="{8F79BFB3-D557-49F5-ABB2-104A8BB5813D}" destId="{DAACFB0B-6E8A-4C18-897F-ED3A1BFCE32E}" srcOrd="0" destOrd="0" presId="urn:microsoft.com/office/officeart/2005/8/layout/hierarchy2"/>
    <dgm:cxn modelId="{28413A09-9FF5-4CA2-8FFC-BBA35C6CF71F}" type="presOf" srcId="{F97C34B9-A4F7-42EE-A52E-E39CF7F4142C}" destId="{7BCA83FC-B44D-489A-A695-27DF1E192081}" srcOrd="0" destOrd="0" presId="urn:microsoft.com/office/officeart/2005/8/layout/hierarchy2"/>
    <dgm:cxn modelId="{E230A920-57F8-4C9C-B33B-A8E16FF82B4A}" srcId="{F97C34B9-A4F7-42EE-A52E-E39CF7F4142C}" destId="{92201D4C-6C8D-41CB-81CF-BC6F88FF1D7E}" srcOrd="0" destOrd="0" parTransId="{7ACA816B-1733-4AD9-AF80-DE0AF54ACAA3}" sibTransId="{C02C8925-177F-4198-997E-6A8F2A3A7BFA}"/>
    <dgm:cxn modelId="{033D8A5C-B8C4-4F29-8BAA-4ACAA9B6E013}" type="presOf" srcId="{32ACFE9D-52D4-4052-AEE4-616020EC5B19}" destId="{48EC77E0-314C-4D0D-B904-17B6D0FA22CD}" srcOrd="0" destOrd="0" presId="urn:microsoft.com/office/officeart/2005/8/layout/hierarchy2"/>
    <dgm:cxn modelId="{97D91A15-82BC-48AD-8074-EEF86F5D79CE}" type="presOf" srcId="{D249E5BA-D8A1-4DD2-8CF7-1A81CFF8DE17}" destId="{47265DDC-A056-4839-85A7-E33462BD3CB3}" srcOrd="0" destOrd="0" presId="urn:microsoft.com/office/officeart/2005/8/layout/hierarchy2"/>
    <dgm:cxn modelId="{333ECDAC-951A-4FB0-BB99-6326DDFE1AD0}" type="presParOf" srcId="{7BCA83FC-B44D-489A-A695-27DF1E192081}" destId="{B8FEDA99-A25B-499F-B921-4A27D49F8EDC}" srcOrd="0" destOrd="0" presId="urn:microsoft.com/office/officeart/2005/8/layout/hierarchy2"/>
    <dgm:cxn modelId="{11113FBA-6C5C-4834-BC8E-77E6BDE5C534}" type="presParOf" srcId="{B8FEDA99-A25B-499F-B921-4A27D49F8EDC}" destId="{35128B4D-58F4-4F49-B53A-0218F8CA49ED}" srcOrd="0" destOrd="0" presId="urn:microsoft.com/office/officeart/2005/8/layout/hierarchy2"/>
    <dgm:cxn modelId="{57B89922-3AE2-43FC-9D8C-E89481F3A467}" type="presParOf" srcId="{B8FEDA99-A25B-499F-B921-4A27D49F8EDC}" destId="{6B149571-5C66-4607-A1C7-5AE72A058062}" srcOrd="1" destOrd="0" presId="urn:microsoft.com/office/officeart/2005/8/layout/hierarchy2"/>
    <dgm:cxn modelId="{1CC67630-E240-4297-8114-1A400C91C9E6}" type="presParOf" srcId="{6B149571-5C66-4607-A1C7-5AE72A058062}" destId="{DFEF236E-CF2C-4DEC-9593-E3B9D8781E11}" srcOrd="0" destOrd="0" presId="urn:microsoft.com/office/officeart/2005/8/layout/hierarchy2"/>
    <dgm:cxn modelId="{9095ED1B-014D-4386-BFC7-A1A387C5FA36}" type="presParOf" srcId="{DFEF236E-CF2C-4DEC-9593-E3B9D8781E11}" destId="{0ED871B6-1633-4433-A2A5-B0AF236A5C1D}" srcOrd="0" destOrd="0" presId="urn:microsoft.com/office/officeart/2005/8/layout/hierarchy2"/>
    <dgm:cxn modelId="{38F86874-160D-42B9-B2CA-3D49E7B4BA01}" type="presParOf" srcId="{6B149571-5C66-4607-A1C7-5AE72A058062}" destId="{B4A64048-9804-4F92-8771-575F6E779B15}" srcOrd="1" destOrd="0" presId="urn:microsoft.com/office/officeart/2005/8/layout/hierarchy2"/>
    <dgm:cxn modelId="{353D6983-9897-4F9D-A686-B2F4B777F038}" type="presParOf" srcId="{B4A64048-9804-4F92-8771-575F6E779B15}" destId="{6F04D630-446D-4319-BC54-5DD910F1A344}" srcOrd="0" destOrd="0" presId="urn:microsoft.com/office/officeart/2005/8/layout/hierarchy2"/>
    <dgm:cxn modelId="{2B17918B-1515-4817-B564-283F3887BA0A}" type="presParOf" srcId="{B4A64048-9804-4F92-8771-575F6E779B15}" destId="{E665832B-324B-4CDF-8A71-1DF89F808446}" srcOrd="1" destOrd="0" presId="urn:microsoft.com/office/officeart/2005/8/layout/hierarchy2"/>
    <dgm:cxn modelId="{CA7B1D71-4DDB-4048-8A88-0000460368B6}" type="presParOf" srcId="{E665832B-324B-4CDF-8A71-1DF89F808446}" destId="{60537A5D-C4B5-4608-873A-9A398010B394}" srcOrd="0" destOrd="0" presId="urn:microsoft.com/office/officeart/2005/8/layout/hierarchy2"/>
    <dgm:cxn modelId="{BC00F134-2F2A-43A9-81E1-404C48BFD2D2}" type="presParOf" srcId="{60537A5D-C4B5-4608-873A-9A398010B394}" destId="{91E53FED-74B6-49EA-88EC-29FF186E1F69}" srcOrd="0" destOrd="0" presId="urn:microsoft.com/office/officeart/2005/8/layout/hierarchy2"/>
    <dgm:cxn modelId="{E6359484-8FDC-4752-87DE-F3E814EDEE66}" type="presParOf" srcId="{E665832B-324B-4CDF-8A71-1DF89F808446}" destId="{0519B3E0-108A-49C1-BD03-4CC9C4070D2E}" srcOrd="1" destOrd="0" presId="urn:microsoft.com/office/officeart/2005/8/layout/hierarchy2"/>
    <dgm:cxn modelId="{68C2477D-A301-422B-B719-E2747C51749A}" type="presParOf" srcId="{0519B3E0-108A-49C1-BD03-4CC9C4070D2E}" destId="{1B5CD6F9-9C3F-4060-86EE-A27F93606890}" srcOrd="0" destOrd="0" presId="urn:microsoft.com/office/officeart/2005/8/layout/hierarchy2"/>
    <dgm:cxn modelId="{D72EE8DB-C703-4D65-A85D-3CFA2B3F55BA}" type="presParOf" srcId="{0519B3E0-108A-49C1-BD03-4CC9C4070D2E}" destId="{39B17C18-CD5D-480D-A57B-73FB90225CCF}" srcOrd="1" destOrd="0" presId="urn:microsoft.com/office/officeart/2005/8/layout/hierarchy2"/>
    <dgm:cxn modelId="{D0FFA30A-3B5A-48D5-A547-0DB0762B04AA}" type="presParOf" srcId="{6B149571-5C66-4607-A1C7-5AE72A058062}" destId="{47265DDC-A056-4839-85A7-E33462BD3CB3}" srcOrd="2" destOrd="0" presId="urn:microsoft.com/office/officeart/2005/8/layout/hierarchy2"/>
    <dgm:cxn modelId="{25DD7150-A0EF-4B02-A3D4-35EFB803CA10}" type="presParOf" srcId="{47265DDC-A056-4839-85A7-E33462BD3CB3}" destId="{CB7A783C-B0A5-4EA8-B945-D2401772DC28}" srcOrd="0" destOrd="0" presId="urn:microsoft.com/office/officeart/2005/8/layout/hierarchy2"/>
    <dgm:cxn modelId="{79F5FB25-CC06-4697-9B62-CA90E6D41607}" type="presParOf" srcId="{6B149571-5C66-4607-A1C7-5AE72A058062}" destId="{917F543C-F44E-4595-8935-5C73B55BD0C6}" srcOrd="3" destOrd="0" presId="urn:microsoft.com/office/officeart/2005/8/layout/hierarchy2"/>
    <dgm:cxn modelId="{AF4B80AB-6BED-4656-93D7-9EDEAFCC86BC}" type="presParOf" srcId="{917F543C-F44E-4595-8935-5C73B55BD0C6}" destId="{BA00AFEB-B91B-45E0-98E0-B31E9C302EDA}" srcOrd="0" destOrd="0" presId="urn:microsoft.com/office/officeart/2005/8/layout/hierarchy2"/>
    <dgm:cxn modelId="{4659AB3D-9F5F-4FA9-AB52-AE4471D147F4}" type="presParOf" srcId="{917F543C-F44E-4595-8935-5C73B55BD0C6}" destId="{B53BF517-9C5C-4931-B326-DA2193E15CD1}" srcOrd="1" destOrd="0" presId="urn:microsoft.com/office/officeart/2005/8/layout/hierarchy2"/>
    <dgm:cxn modelId="{55E0BBAB-608D-4FDF-8BAD-3D1CAA8A0ED9}" type="presParOf" srcId="{B53BF517-9C5C-4931-B326-DA2193E15CD1}" destId="{3104F365-CBB2-4DBA-8181-1CAFD4EAC9B0}" srcOrd="0" destOrd="0" presId="urn:microsoft.com/office/officeart/2005/8/layout/hierarchy2"/>
    <dgm:cxn modelId="{3445C7F7-BF09-46CB-BD3F-31685C5C700D}" type="presParOf" srcId="{3104F365-CBB2-4DBA-8181-1CAFD4EAC9B0}" destId="{543A3FBD-9B57-414A-B370-752D0468C261}" srcOrd="0" destOrd="0" presId="urn:microsoft.com/office/officeart/2005/8/layout/hierarchy2"/>
    <dgm:cxn modelId="{F6DD60CB-3EC1-4E8B-B18A-456C86646D5B}" type="presParOf" srcId="{B53BF517-9C5C-4931-B326-DA2193E15CD1}" destId="{25F2D0B7-2CA8-4E4F-9558-53D3840EE217}" srcOrd="1" destOrd="0" presId="urn:microsoft.com/office/officeart/2005/8/layout/hierarchy2"/>
    <dgm:cxn modelId="{97E0D5CF-4D04-41D1-8524-6EA28480F6E5}" type="presParOf" srcId="{25F2D0B7-2CA8-4E4F-9558-53D3840EE217}" destId="{086EC7D9-5EC8-4B54-A3B7-254D51A4DA57}" srcOrd="0" destOrd="0" presId="urn:microsoft.com/office/officeart/2005/8/layout/hierarchy2"/>
    <dgm:cxn modelId="{3862920B-E9D3-4FC6-BBB8-8D785E94D82B}" type="presParOf" srcId="{25F2D0B7-2CA8-4E4F-9558-53D3840EE217}" destId="{52EF8AFB-A590-4DA9-9C56-0439F435B7E3}" srcOrd="1" destOrd="0" presId="urn:microsoft.com/office/officeart/2005/8/layout/hierarchy2"/>
    <dgm:cxn modelId="{6D562884-02B7-4342-AF96-C2EA4D648DD5}" type="presParOf" srcId="{6B149571-5C66-4607-A1C7-5AE72A058062}" destId="{44E9E85E-4AB1-4141-B8C9-0B4CECACFFF0}" srcOrd="4" destOrd="0" presId="urn:microsoft.com/office/officeart/2005/8/layout/hierarchy2"/>
    <dgm:cxn modelId="{A230A5DF-3EE7-444C-9F58-AD17C877E7A0}" type="presParOf" srcId="{44E9E85E-4AB1-4141-B8C9-0B4CECACFFF0}" destId="{0FC7F17E-BBBD-440E-BBE8-632C34FFFED3}" srcOrd="0" destOrd="0" presId="urn:microsoft.com/office/officeart/2005/8/layout/hierarchy2"/>
    <dgm:cxn modelId="{D5117879-8FE0-4F3A-AAB0-DF3A6DF54291}" type="presParOf" srcId="{6B149571-5C66-4607-A1C7-5AE72A058062}" destId="{72A25F38-11FE-48D0-B313-F27C5606F113}" srcOrd="5" destOrd="0" presId="urn:microsoft.com/office/officeart/2005/8/layout/hierarchy2"/>
    <dgm:cxn modelId="{DB14ADEF-B274-4893-B01C-4F2AC41300BD}" type="presParOf" srcId="{72A25F38-11FE-48D0-B313-F27C5606F113}" destId="{2B132B08-1756-40C6-A5F8-945292E2840F}" srcOrd="0" destOrd="0" presId="urn:microsoft.com/office/officeart/2005/8/layout/hierarchy2"/>
    <dgm:cxn modelId="{10B340C5-E646-4476-9CF5-6D6CD98BE44D}" type="presParOf" srcId="{72A25F38-11FE-48D0-B313-F27C5606F113}" destId="{5EDB1858-8E08-4754-A82C-6652C1DA4E67}" srcOrd="1" destOrd="0" presId="urn:microsoft.com/office/officeart/2005/8/layout/hierarchy2"/>
    <dgm:cxn modelId="{2DF710DD-533B-4186-968B-451C793AEFF6}" type="presParOf" srcId="{5EDB1858-8E08-4754-A82C-6652C1DA4E67}" destId="{D667D2EF-7BB0-4EDE-B106-12C7EA8FE167}" srcOrd="0" destOrd="0" presId="urn:microsoft.com/office/officeart/2005/8/layout/hierarchy2"/>
    <dgm:cxn modelId="{62E14301-7BD1-48C8-A953-248A62A1914C}" type="presParOf" srcId="{D667D2EF-7BB0-4EDE-B106-12C7EA8FE167}" destId="{F397B846-DD20-4B67-B316-9FF62BA3403A}" srcOrd="0" destOrd="0" presId="urn:microsoft.com/office/officeart/2005/8/layout/hierarchy2"/>
    <dgm:cxn modelId="{ADBB7375-931C-48BF-9AED-AD4A52F635A1}" type="presParOf" srcId="{5EDB1858-8E08-4754-A82C-6652C1DA4E67}" destId="{BD9A5080-C767-4A1D-8156-26BDB1972DCA}" srcOrd="1" destOrd="0" presId="urn:microsoft.com/office/officeart/2005/8/layout/hierarchy2"/>
    <dgm:cxn modelId="{BFE98565-B105-49F0-AC45-91CA30462563}" type="presParOf" srcId="{BD9A5080-C767-4A1D-8156-26BDB1972DCA}" destId="{48EC77E0-314C-4D0D-B904-17B6D0FA22CD}" srcOrd="0" destOrd="0" presId="urn:microsoft.com/office/officeart/2005/8/layout/hierarchy2"/>
    <dgm:cxn modelId="{81F7A7D0-9013-4390-89F6-8C9AB5BD8510}" type="presParOf" srcId="{BD9A5080-C767-4A1D-8156-26BDB1972DCA}" destId="{C7964639-2579-46A5-99A1-DB1DC2AAB13B}" srcOrd="1" destOrd="0" presId="urn:microsoft.com/office/officeart/2005/8/layout/hierarchy2"/>
    <dgm:cxn modelId="{4F06F6CC-FEE7-4B75-8F3B-211C5ECE0D0C}" type="presParOf" srcId="{6B149571-5C66-4607-A1C7-5AE72A058062}" destId="{CC76BD4E-37AD-4D62-8DF5-026A60F62738}" srcOrd="6" destOrd="0" presId="urn:microsoft.com/office/officeart/2005/8/layout/hierarchy2"/>
    <dgm:cxn modelId="{0E85573E-C9C0-48F0-A610-D4D0E9242BD5}" type="presParOf" srcId="{CC76BD4E-37AD-4D62-8DF5-026A60F62738}" destId="{926ED7F8-25AF-4CB1-81C3-06AB063055AD}" srcOrd="0" destOrd="0" presId="urn:microsoft.com/office/officeart/2005/8/layout/hierarchy2"/>
    <dgm:cxn modelId="{571B1322-C74E-45F3-ABAA-841B2BC51EE7}" type="presParOf" srcId="{6B149571-5C66-4607-A1C7-5AE72A058062}" destId="{4ABB4540-BF28-4E64-A489-E096378B6FD5}" srcOrd="7" destOrd="0" presId="urn:microsoft.com/office/officeart/2005/8/layout/hierarchy2"/>
    <dgm:cxn modelId="{DC45FA0D-18E9-4094-B5B4-3B934F91BFA1}" type="presParOf" srcId="{4ABB4540-BF28-4E64-A489-E096378B6FD5}" destId="{EA9C3324-D26D-4FBA-B436-787D336D0B12}" srcOrd="0" destOrd="0" presId="urn:microsoft.com/office/officeart/2005/8/layout/hierarchy2"/>
    <dgm:cxn modelId="{7CE3D84D-542C-44F2-B577-4CD125D7A918}" type="presParOf" srcId="{4ABB4540-BF28-4E64-A489-E096378B6FD5}" destId="{2575761D-1853-4803-B3E0-B8C5043D2F93}" srcOrd="1" destOrd="0" presId="urn:microsoft.com/office/officeart/2005/8/layout/hierarchy2"/>
    <dgm:cxn modelId="{515CCAAC-7DE2-42A8-88C3-6A2590B9568D}" type="presParOf" srcId="{2575761D-1853-4803-B3E0-B8C5043D2F93}" destId="{DAACFB0B-6E8A-4C18-897F-ED3A1BFCE32E}" srcOrd="0" destOrd="0" presId="urn:microsoft.com/office/officeart/2005/8/layout/hierarchy2"/>
    <dgm:cxn modelId="{2C597A97-72A1-4E14-B4D1-3B5554A05976}" type="presParOf" srcId="{DAACFB0B-6E8A-4C18-897F-ED3A1BFCE32E}" destId="{DB5D4E77-EA41-42A4-8B6E-26EE24385186}" srcOrd="0" destOrd="0" presId="urn:microsoft.com/office/officeart/2005/8/layout/hierarchy2"/>
    <dgm:cxn modelId="{24CF5276-A8AD-4D30-87CF-303606E9A590}" type="presParOf" srcId="{2575761D-1853-4803-B3E0-B8C5043D2F93}" destId="{5B07835E-A46F-4E5B-99D4-86BF2540D42E}" srcOrd="1" destOrd="0" presId="urn:microsoft.com/office/officeart/2005/8/layout/hierarchy2"/>
    <dgm:cxn modelId="{394F7917-58DB-49DA-8A95-D86C90805D0A}" type="presParOf" srcId="{5B07835E-A46F-4E5B-99D4-86BF2540D42E}" destId="{F7332BFB-FBFB-4705-8007-C80843EDB270}" srcOrd="0" destOrd="0" presId="urn:microsoft.com/office/officeart/2005/8/layout/hierarchy2"/>
    <dgm:cxn modelId="{17779449-85B2-4E76-9967-ADD15D0B7D85}" type="presParOf" srcId="{5B07835E-A46F-4E5B-99D4-86BF2540D42E}" destId="{DA737975-D879-421A-8B30-3438FB6AD0FD}" srcOrd="1" destOrd="0" presId="urn:microsoft.com/office/officeart/2005/8/layout/hierarchy2"/>
    <dgm:cxn modelId="{38C79051-8573-4DEA-A7A2-3CB27F5BEE24}" type="presParOf" srcId="{2575761D-1853-4803-B3E0-B8C5043D2F93}" destId="{31DEF43A-B089-4B74-A622-13A5300DEEFC}" srcOrd="2" destOrd="0" presId="urn:microsoft.com/office/officeart/2005/8/layout/hierarchy2"/>
    <dgm:cxn modelId="{D5184C7F-9CB4-4807-9D00-E76553879470}" type="presParOf" srcId="{31DEF43A-B089-4B74-A622-13A5300DEEFC}" destId="{5B496B4D-401A-48C2-8545-9944BC550AB6}" srcOrd="0" destOrd="0" presId="urn:microsoft.com/office/officeart/2005/8/layout/hierarchy2"/>
    <dgm:cxn modelId="{01CF1F0A-BF58-4653-A811-7F45A0EFE5CC}" type="presParOf" srcId="{2575761D-1853-4803-B3E0-B8C5043D2F93}" destId="{D1CA1B6E-6AD1-4EA8-BF02-69F0C2D6333D}" srcOrd="3" destOrd="0" presId="urn:microsoft.com/office/officeart/2005/8/layout/hierarchy2"/>
    <dgm:cxn modelId="{4E917995-AD06-4654-B1AE-9701E0E6E8F0}" type="presParOf" srcId="{D1CA1B6E-6AD1-4EA8-BF02-69F0C2D6333D}" destId="{C800C132-9009-46A3-903C-DB10425C6D1C}" srcOrd="0" destOrd="0" presId="urn:microsoft.com/office/officeart/2005/8/layout/hierarchy2"/>
    <dgm:cxn modelId="{F6D89B93-283F-45C6-8B1C-38F387895AD6}" type="presParOf" srcId="{D1CA1B6E-6AD1-4EA8-BF02-69F0C2D6333D}" destId="{12FBFC68-4543-4CE1-9935-4CCEDF9507CD}" srcOrd="1" destOrd="0" presId="urn:microsoft.com/office/officeart/2005/8/layout/hierarchy2"/>
    <dgm:cxn modelId="{C8561AD1-1F73-4479-BEB7-4C3119DEEBEE}" type="presParOf" srcId="{2575761D-1853-4803-B3E0-B8C5043D2F93}" destId="{162CFC83-04EA-4A36-B3D2-6CB5C0BE6A5E}" srcOrd="4" destOrd="0" presId="urn:microsoft.com/office/officeart/2005/8/layout/hierarchy2"/>
    <dgm:cxn modelId="{996FBC08-689C-432A-BE6A-31BC3DF16BF5}" type="presParOf" srcId="{162CFC83-04EA-4A36-B3D2-6CB5C0BE6A5E}" destId="{E7273E71-3718-4299-8DDB-EDEBE8557B44}" srcOrd="0" destOrd="0" presId="urn:microsoft.com/office/officeart/2005/8/layout/hierarchy2"/>
    <dgm:cxn modelId="{4612F68E-3EA9-4B2D-BFCC-0BCF4CDF7B82}" type="presParOf" srcId="{2575761D-1853-4803-B3E0-B8C5043D2F93}" destId="{859E53DE-6DF3-41BB-AF73-3B3889B820D8}" srcOrd="5" destOrd="0" presId="urn:microsoft.com/office/officeart/2005/8/layout/hierarchy2"/>
    <dgm:cxn modelId="{2F55910A-DFA6-45D7-B69A-34BB9BC2896A}" type="presParOf" srcId="{859E53DE-6DF3-41BB-AF73-3B3889B820D8}" destId="{590A33DA-76A0-46BC-A720-196C2519D89F}" srcOrd="0" destOrd="0" presId="urn:microsoft.com/office/officeart/2005/8/layout/hierarchy2"/>
    <dgm:cxn modelId="{3FA93732-947D-447B-9F4D-FC07636C77D7}" type="presParOf" srcId="{859E53DE-6DF3-41BB-AF73-3B3889B820D8}" destId="{7F7A6920-1BF7-4347-AC68-3D741303030E}"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9BAB56C-1D35-408B-9C8A-09D8224DB648}"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cs-CZ"/>
        </a:p>
      </dgm:t>
    </dgm:pt>
    <dgm:pt modelId="{2F32C032-20D1-4288-BF11-765767C1F83C}">
      <dgm:prSet phldrT="[Text]"/>
      <dgm:spPr/>
      <dgm:t>
        <a:bodyPr/>
        <a:lstStyle/>
        <a:p>
          <a:r>
            <a:rPr lang="cs-CZ" dirty="0" smtClean="0"/>
            <a:t>Existenční minimum</a:t>
          </a:r>
          <a:endParaRPr lang="cs-CZ" dirty="0"/>
        </a:p>
      </dgm:t>
    </dgm:pt>
    <dgm:pt modelId="{5D48ECC2-09B9-407F-A568-D5E5ABFA501D}" type="parTrans" cxnId="{3B914AE0-6A8F-4548-8028-258D4508360F}">
      <dgm:prSet/>
      <dgm:spPr/>
      <dgm:t>
        <a:bodyPr/>
        <a:lstStyle/>
        <a:p>
          <a:endParaRPr lang="cs-CZ"/>
        </a:p>
      </dgm:t>
    </dgm:pt>
    <dgm:pt modelId="{0393D93F-7E0F-409B-8B08-72DDC16E3F1D}" type="sibTrans" cxnId="{3B914AE0-6A8F-4548-8028-258D4508360F}">
      <dgm:prSet/>
      <dgm:spPr/>
      <dgm:t>
        <a:bodyPr/>
        <a:lstStyle/>
        <a:p>
          <a:endParaRPr lang="cs-CZ"/>
        </a:p>
      </dgm:t>
    </dgm:pt>
    <dgm:pt modelId="{AC5E941D-276D-46E0-AE48-265667C0322E}">
      <dgm:prSet phldrT="[Text]"/>
      <dgm:spPr/>
      <dgm:t>
        <a:bodyPr/>
        <a:lstStyle/>
        <a:p>
          <a:r>
            <a:rPr lang="cs-CZ" dirty="0" smtClean="0"/>
            <a:t>2200 Kč</a:t>
          </a:r>
          <a:endParaRPr lang="cs-CZ" dirty="0"/>
        </a:p>
      </dgm:t>
    </dgm:pt>
    <dgm:pt modelId="{6E0D5158-DFFC-4913-8AA2-C28A34F771BE}" type="parTrans" cxnId="{B8EAB0A1-BE65-4DA3-96F6-BD27BF99E27A}">
      <dgm:prSet/>
      <dgm:spPr/>
      <dgm:t>
        <a:bodyPr/>
        <a:lstStyle/>
        <a:p>
          <a:endParaRPr lang="cs-CZ"/>
        </a:p>
      </dgm:t>
    </dgm:pt>
    <dgm:pt modelId="{A69A596C-3FC1-4DDF-BB65-C879B67235F6}" type="sibTrans" cxnId="{B8EAB0A1-BE65-4DA3-96F6-BD27BF99E27A}">
      <dgm:prSet/>
      <dgm:spPr/>
      <dgm:t>
        <a:bodyPr/>
        <a:lstStyle/>
        <a:p>
          <a:endParaRPr lang="cs-CZ"/>
        </a:p>
      </dgm:t>
    </dgm:pt>
    <dgm:pt modelId="{9624845D-4A8D-43FC-9310-30980F825432}" type="pres">
      <dgm:prSet presAssocID="{79BAB56C-1D35-408B-9C8A-09D8224DB648}" presName="diagram" presStyleCnt="0">
        <dgm:presLayoutVars>
          <dgm:chPref val="1"/>
          <dgm:dir/>
          <dgm:animOne val="branch"/>
          <dgm:animLvl val="lvl"/>
          <dgm:resizeHandles val="exact"/>
        </dgm:presLayoutVars>
      </dgm:prSet>
      <dgm:spPr/>
      <dgm:t>
        <a:bodyPr/>
        <a:lstStyle/>
        <a:p>
          <a:endParaRPr lang="cs-CZ"/>
        </a:p>
      </dgm:t>
    </dgm:pt>
    <dgm:pt modelId="{D1069360-4756-4316-8EC8-22C3018F40EC}" type="pres">
      <dgm:prSet presAssocID="{2F32C032-20D1-4288-BF11-765767C1F83C}" presName="root1" presStyleCnt="0"/>
      <dgm:spPr/>
    </dgm:pt>
    <dgm:pt modelId="{89FB74EB-8151-478F-A8E5-36A7FE862107}" type="pres">
      <dgm:prSet presAssocID="{2F32C032-20D1-4288-BF11-765767C1F83C}" presName="LevelOneTextNode" presStyleLbl="node0" presStyleIdx="0" presStyleCnt="1">
        <dgm:presLayoutVars>
          <dgm:chPref val="3"/>
        </dgm:presLayoutVars>
      </dgm:prSet>
      <dgm:spPr/>
      <dgm:t>
        <a:bodyPr/>
        <a:lstStyle/>
        <a:p>
          <a:endParaRPr lang="cs-CZ"/>
        </a:p>
      </dgm:t>
    </dgm:pt>
    <dgm:pt modelId="{7C4A26B8-8CA0-498B-B893-33C6488CF09D}" type="pres">
      <dgm:prSet presAssocID="{2F32C032-20D1-4288-BF11-765767C1F83C}" presName="level2hierChild" presStyleCnt="0"/>
      <dgm:spPr/>
    </dgm:pt>
    <dgm:pt modelId="{4F2C3577-7BBF-4F25-90CE-1614FFEF10BF}" type="pres">
      <dgm:prSet presAssocID="{6E0D5158-DFFC-4913-8AA2-C28A34F771BE}" presName="conn2-1" presStyleLbl="parChTrans1D2" presStyleIdx="0" presStyleCnt="1"/>
      <dgm:spPr/>
      <dgm:t>
        <a:bodyPr/>
        <a:lstStyle/>
        <a:p>
          <a:endParaRPr lang="cs-CZ"/>
        </a:p>
      </dgm:t>
    </dgm:pt>
    <dgm:pt modelId="{60356B03-F62C-4859-8A90-989E6299B273}" type="pres">
      <dgm:prSet presAssocID="{6E0D5158-DFFC-4913-8AA2-C28A34F771BE}" presName="connTx" presStyleLbl="parChTrans1D2" presStyleIdx="0" presStyleCnt="1"/>
      <dgm:spPr/>
      <dgm:t>
        <a:bodyPr/>
        <a:lstStyle/>
        <a:p>
          <a:endParaRPr lang="cs-CZ"/>
        </a:p>
      </dgm:t>
    </dgm:pt>
    <dgm:pt modelId="{AE8B0593-B5A0-469A-A0A7-C2570F3C7343}" type="pres">
      <dgm:prSet presAssocID="{AC5E941D-276D-46E0-AE48-265667C0322E}" presName="root2" presStyleCnt="0"/>
      <dgm:spPr/>
    </dgm:pt>
    <dgm:pt modelId="{A6145E16-8D59-42C4-9CCC-8289A9D52281}" type="pres">
      <dgm:prSet presAssocID="{AC5E941D-276D-46E0-AE48-265667C0322E}" presName="LevelTwoTextNode" presStyleLbl="node2" presStyleIdx="0" presStyleCnt="1">
        <dgm:presLayoutVars>
          <dgm:chPref val="3"/>
        </dgm:presLayoutVars>
      </dgm:prSet>
      <dgm:spPr/>
      <dgm:t>
        <a:bodyPr/>
        <a:lstStyle/>
        <a:p>
          <a:endParaRPr lang="cs-CZ"/>
        </a:p>
      </dgm:t>
    </dgm:pt>
    <dgm:pt modelId="{017B32D4-1829-421F-886F-25C947AD142E}" type="pres">
      <dgm:prSet presAssocID="{AC5E941D-276D-46E0-AE48-265667C0322E}" presName="level3hierChild" presStyleCnt="0"/>
      <dgm:spPr/>
    </dgm:pt>
  </dgm:ptLst>
  <dgm:cxnLst>
    <dgm:cxn modelId="{965C6156-A6A3-4807-805B-F940A9F3D6A5}" type="presOf" srcId="{AC5E941D-276D-46E0-AE48-265667C0322E}" destId="{A6145E16-8D59-42C4-9CCC-8289A9D52281}" srcOrd="0" destOrd="0" presId="urn:microsoft.com/office/officeart/2005/8/layout/hierarchy2"/>
    <dgm:cxn modelId="{F0E15DAA-071A-4E0F-B921-73E6FDFE93C7}" type="presOf" srcId="{2F32C032-20D1-4288-BF11-765767C1F83C}" destId="{89FB74EB-8151-478F-A8E5-36A7FE862107}" srcOrd="0" destOrd="0" presId="urn:microsoft.com/office/officeart/2005/8/layout/hierarchy2"/>
    <dgm:cxn modelId="{4C77D09E-21E7-468D-B279-292DEBB8D1CF}" type="presOf" srcId="{6E0D5158-DFFC-4913-8AA2-C28A34F771BE}" destId="{60356B03-F62C-4859-8A90-989E6299B273}" srcOrd="1" destOrd="0" presId="urn:microsoft.com/office/officeart/2005/8/layout/hierarchy2"/>
    <dgm:cxn modelId="{3B914AE0-6A8F-4548-8028-258D4508360F}" srcId="{79BAB56C-1D35-408B-9C8A-09D8224DB648}" destId="{2F32C032-20D1-4288-BF11-765767C1F83C}" srcOrd="0" destOrd="0" parTransId="{5D48ECC2-09B9-407F-A568-D5E5ABFA501D}" sibTransId="{0393D93F-7E0F-409B-8B08-72DDC16E3F1D}"/>
    <dgm:cxn modelId="{C0C1C602-92DC-4BF7-8369-C340B12006C6}" type="presOf" srcId="{6E0D5158-DFFC-4913-8AA2-C28A34F771BE}" destId="{4F2C3577-7BBF-4F25-90CE-1614FFEF10BF}" srcOrd="0" destOrd="0" presId="urn:microsoft.com/office/officeart/2005/8/layout/hierarchy2"/>
    <dgm:cxn modelId="{B8EAB0A1-BE65-4DA3-96F6-BD27BF99E27A}" srcId="{2F32C032-20D1-4288-BF11-765767C1F83C}" destId="{AC5E941D-276D-46E0-AE48-265667C0322E}" srcOrd="0" destOrd="0" parTransId="{6E0D5158-DFFC-4913-8AA2-C28A34F771BE}" sibTransId="{A69A596C-3FC1-4DDF-BB65-C879B67235F6}"/>
    <dgm:cxn modelId="{E10108ED-C5FF-4175-B198-F34B8909C257}" type="presOf" srcId="{79BAB56C-1D35-408B-9C8A-09D8224DB648}" destId="{9624845D-4A8D-43FC-9310-30980F825432}" srcOrd="0" destOrd="0" presId="urn:microsoft.com/office/officeart/2005/8/layout/hierarchy2"/>
    <dgm:cxn modelId="{226C4B26-C232-4A7B-B99A-AB1A5D867DE5}" type="presParOf" srcId="{9624845D-4A8D-43FC-9310-30980F825432}" destId="{D1069360-4756-4316-8EC8-22C3018F40EC}" srcOrd="0" destOrd="0" presId="urn:microsoft.com/office/officeart/2005/8/layout/hierarchy2"/>
    <dgm:cxn modelId="{42CDE07D-AD02-47F7-B9E1-A6DBA0811195}" type="presParOf" srcId="{D1069360-4756-4316-8EC8-22C3018F40EC}" destId="{89FB74EB-8151-478F-A8E5-36A7FE862107}" srcOrd="0" destOrd="0" presId="urn:microsoft.com/office/officeart/2005/8/layout/hierarchy2"/>
    <dgm:cxn modelId="{57019D45-E7CB-45A1-A39E-C323DE4486EA}" type="presParOf" srcId="{D1069360-4756-4316-8EC8-22C3018F40EC}" destId="{7C4A26B8-8CA0-498B-B893-33C6488CF09D}" srcOrd="1" destOrd="0" presId="urn:microsoft.com/office/officeart/2005/8/layout/hierarchy2"/>
    <dgm:cxn modelId="{81662D23-60A8-446E-B14A-E0898965F51F}" type="presParOf" srcId="{7C4A26B8-8CA0-498B-B893-33C6488CF09D}" destId="{4F2C3577-7BBF-4F25-90CE-1614FFEF10BF}" srcOrd="0" destOrd="0" presId="urn:microsoft.com/office/officeart/2005/8/layout/hierarchy2"/>
    <dgm:cxn modelId="{732A1BA3-6722-4004-BC57-D8C3FC881048}" type="presParOf" srcId="{4F2C3577-7BBF-4F25-90CE-1614FFEF10BF}" destId="{60356B03-F62C-4859-8A90-989E6299B273}" srcOrd="0" destOrd="0" presId="urn:microsoft.com/office/officeart/2005/8/layout/hierarchy2"/>
    <dgm:cxn modelId="{480A86AB-2A78-4110-9ED0-E4BC67C8154A}" type="presParOf" srcId="{7C4A26B8-8CA0-498B-B893-33C6488CF09D}" destId="{AE8B0593-B5A0-469A-A0A7-C2570F3C7343}" srcOrd="1" destOrd="0" presId="urn:microsoft.com/office/officeart/2005/8/layout/hierarchy2"/>
    <dgm:cxn modelId="{BA1841D5-E97B-40B1-95CA-192504ADF164}" type="presParOf" srcId="{AE8B0593-B5A0-469A-A0A7-C2570F3C7343}" destId="{A6145E16-8D59-42C4-9CCC-8289A9D52281}" srcOrd="0" destOrd="0" presId="urn:microsoft.com/office/officeart/2005/8/layout/hierarchy2"/>
    <dgm:cxn modelId="{00ABCFAE-8E21-4814-A2F0-2782A696D22F}" type="presParOf" srcId="{AE8B0593-B5A0-469A-A0A7-C2570F3C7343}" destId="{017B32D4-1829-421F-886F-25C947AD142E}"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350661F-FC97-44EC-8E4C-89AA1598D2AE}"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cs-CZ"/>
        </a:p>
      </dgm:t>
    </dgm:pt>
    <dgm:pt modelId="{86430C05-F249-4A35-B66C-4F52D365F347}">
      <dgm:prSet phldrT="[Text]"/>
      <dgm:spPr/>
      <dgm:t>
        <a:bodyPr/>
        <a:lstStyle/>
        <a:p>
          <a:r>
            <a:rPr lang="cs-CZ" dirty="0" smtClean="0"/>
            <a:t>Systém SZ v ČR</a:t>
          </a:r>
          <a:endParaRPr lang="cs-CZ" dirty="0"/>
        </a:p>
      </dgm:t>
    </dgm:pt>
    <dgm:pt modelId="{126B92C8-7262-47E7-A078-B453D3BC0EFD}" type="parTrans" cxnId="{54882AC1-647D-43AB-B6F3-90BB0A766EC8}">
      <dgm:prSet/>
      <dgm:spPr/>
      <dgm:t>
        <a:bodyPr/>
        <a:lstStyle/>
        <a:p>
          <a:endParaRPr lang="cs-CZ"/>
        </a:p>
      </dgm:t>
    </dgm:pt>
    <dgm:pt modelId="{E6BA2152-13C7-48F5-8B55-02290BC674A9}" type="sibTrans" cxnId="{54882AC1-647D-43AB-B6F3-90BB0A766EC8}">
      <dgm:prSet/>
      <dgm:spPr/>
      <dgm:t>
        <a:bodyPr/>
        <a:lstStyle/>
        <a:p>
          <a:endParaRPr lang="cs-CZ"/>
        </a:p>
      </dgm:t>
    </dgm:pt>
    <dgm:pt modelId="{7F75EB59-ED84-4CE7-A4A3-875BE51A43B0}">
      <dgm:prSet phldrT="[Text]"/>
      <dgm:spPr/>
      <dgm:t>
        <a:bodyPr/>
        <a:lstStyle/>
        <a:p>
          <a:r>
            <a:rPr lang="cs-CZ" dirty="0" smtClean="0"/>
            <a:t>Systém sociálního pojištění</a:t>
          </a:r>
          <a:endParaRPr lang="cs-CZ" dirty="0"/>
        </a:p>
      </dgm:t>
    </dgm:pt>
    <dgm:pt modelId="{2BA3EFE4-1211-4144-B21E-064A45A6ADC6}" type="parTrans" cxnId="{E8340EDB-F223-4A55-B01F-0D36161510F6}">
      <dgm:prSet/>
      <dgm:spPr/>
      <dgm:t>
        <a:bodyPr/>
        <a:lstStyle/>
        <a:p>
          <a:endParaRPr lang="cs-CZ"/>
        </a:p>
      </dgm:t>
    </dgm:pt>
    <dgm:pt modelId="{C250B6DF-6318-4AB5-806E-A64DA56CF327}" type="sibTrans" cxnId="{E8340EDB-F223-4A55-B01F-0D36161510F6}">
      <dgm:prSet/>
      <dgm:spPr/>
      <dgm:t>
        <a:bodyPr/>
        <a:lstStyle/>
        <a:p>
          <a:endParaRPr lang="cs-CZ"/>
        </a:p>
      </dgm:t>
    </dgm:pt>
    <dgm:pt modelId="{93CD2452-92CC-448E-B71A-701B34E6E9F6}">
      <dgm:prSet phldrT="[Text]"/>
      <dgm:spPr/>
      <dgm:t>
        <a:bodyPr/>
        <a:lstStyle/>
        <a:p>
          <a:r>
            <a:rPr lang="cs-CZ" dirty="0" smtClean="0"/>
            <a:t>Systém státní sociální podpory</a:t>
          </a:r>
          <a:endParaRPr lang="cs-CZ" dirty="0"/>
        </a:p>
      </dgm:t>
    </dgm:pt>
    <dgm:pt modelId="{C0C87622-F75A-4863-B744-48D0151C9F31}" type="parTrans" cxnId="{4C877B7E-8290-48BB-9194-A8CEECA591D6}">
      <dgm:prSet/>
      <dgm:spPr/>
      <dgm:t>
        <a:bodyPr/>
        <a:lstStyle/>
        <a:p>
          <a:endParaRPr lang="cs-CZ"/>
        </a:p>
      </dgm:t>
    </dgm:pt>
    <dgm:pt modelId="{693AE166-6A3B-42A4-B686-4408616CC023}" type="sibTrans" cxnId="{4C877B7E-8290-48BB-9194-A8CEECA591D6}">
      <dgm:prSet/>
      <dgm:spPr/>
      <dgm:t>
        <a:bodyPr/>
        <a:lstStyle/>
        <a:p>
          <a:endParaRPr lang="cs-CZ"/>
        </a:p>
      </dgm:t>
    </dgm:pt>
    <dgm:pt modelId="{2670F5B4-FDC2-43B5-8BE2-E40351A2657A}">
      <dgm:prSet phldrT="[Text]"/>
      <dgm:spPr/>
      <dgm:t>
        <a:bodyPr/>
        <a:lstStyle/>
        <a:p>
          <a:r>
            <a:rPr lang="cs-CZ" dirty="0" smtClean="0"/>
            <a:t>Systém sociální pomoci</a:t>
          </a:r>
          <a:endParaRPr lang="cs-CZ" dirty="0"/>
        </a:p>
      </dgm:t>
    </dgm:pt>
    <dgm:pt modelId="{E9400FCF-5FBC-48DC-B1E6-E44DA0F41896}" type="parTrans" cxnId="{04BC61C0-C978-4371-8296-043B6E0E3D1D}">
      <dgm:prSet/>
      <dgm:spPr/>
      <dgm:t>
        <a:bodyPr/>
        <a:lstStyle/>
        <a:p>
          <a:endParaRPr lang="cs-CZ"/>
        </a:p>
      </dgm:t>
    </dgm:pt>
    <dgm:pt modelId="{D58EF5F5-8A53-472B-B617-1BFFDB6B4582}" type="sibTrans" cxnId="{04BC61C0-C978-4371-8296-043B6E0E3D1D}">
      <dgm:prSet/>
      <dgm:spPr/>
      <dgm:t>
        <a:bodyPr/>
        <a:lstStyle/>
        <a:p>
          <a:endParaRPr lang="cs-CZ"/>
        </a:p>
      </dgm:t>
    </dgm:pt>
    <dgm:pt modelId="{349B2243-D54F-4AF4-984E-920D4F952003}" type="pres">
      <dgm:prSet presAssocID="{0350661F-FC97-44EC-8E4C-89AA1598D2AE}" presName="Name0" presStyleCnt="0">
        <dgm:presLayoutVars>
          <dgm:chPref val="1"/>
          <dgm:dir/>
          <dgm:animOne val="branch"/>
          <dgm:animLvl val="lvl"/>
          <dgm:resizeHandles val="exact"/>
        </dgm:presLayoutVars>
      </dgm:prSet>
      <dgm:spPr/>
      <dgm:t>
        <a:bodyPr/>
        <a:lstStyle/>
        <a:p>
          <a:endParaRPr lang="cs-CZ"/>
        </a:p>
      </dgm:t>
    </dgm:pt>
    <dgm:pt modelId="{1CC07069-EBB1-4F6E-986E-3E0D42B90196}" type="pres">
      <dgm:prSet presAssocID="{86430C05-F249-4A35-B66C-4F52D365F347}" presName="root1" presStyleCnt="0"/>
      <dgm:spPr/>
    </dgm:pt>
    <dgm:pt modelId="{FA476320-9CD1-4201-AD51-D25E0A23DD2E}" type="pres">
      <dgm:prSet presAssocID="{86430C05-F249-4A35-B66C-4F52D365F347}" presName="LevelOneTextNode" presStyleLbl="node0" presStyleIdx="0" presStyleCnt="1">
        <dgm:presLayoutVars>
          <dgm:chPref val="3"/>
        </dgm:presLayoutVars>
      </dgm:prSet>
      <dgm:spPr/>
      <dgm:t>
        <a:bodyPr/>
        <a:lstStyle/>
        <a:p>
          <a:endParaRPr lang="cs-CZ"/>
        </a:p>
      </dgm:t>
    </dgm:pt>
    <dgm:pt modelId="{DD1AF300-7CAD-42A1-882D-E3C971032713}" type="pres">
      <dgm:prSet presAssocID="{86430C05-F249-4A35-B66C-4F52D365F347}" presName="level2hierChild" presStyleCnt="0"/>
      <dgm:spPr/>
    </dgm:pt>
    <dgm:pt modelId="{0D8376AA-2654-4D8B-A881-E11FC1F1AF72}" type="pres">
      <dgm:prSet presAssocID="{2BA3EFE4-1211-4144-B21E-064A45A6ADC6}" presName="conn2-1" presStyleLbl="parChTrans1D2" presStyleIdx="0" presStyleCnt="3"/>
      <dgm:spPr/>
      <dgm:t>
        <a:bodyPr/>
        <a:lstStyle/>
        <a:p>
          <a:endParaRPr lang="cs-CZ"/>
        </a:p>
      </dgm:t>
    </dgm:pt>
    <dgm:pt modelId="{16026EDC-FB40-42E8-B448-058D42C413B1}" type="pres">
      <dgm:prSet presAssocID="{2BA3EFE4-1211-4144-B21E-064A45A6ADC6}" presName="connTx" presStyleLbl="parChTrans1D2" presStyleIdx="0" presStyleCnt="3"/>
      <dgm:spPr/>
      <dgm:t>
        <a:bodyPr/>
        <a:lstStyle/>
        <a:p>
          <a:endParaRPr lang="cs-CZ"/>
        </a:p>
      </dgm:t>
    </dgm:pt>
    <dgm:pt modelId="{1327721D-2689-421B-B67F-193CED51FE1D}" type="pres">
      <dgm:prSet presAssocID="{7F75EB59-ED84-4CE7-A4A3-875BE51A43B0}" presName="root2" presStyleCnt="0"/>
      <dgm:spPr/>
    </dgm:pt>
    <dgm:pt modelId="{879817EB-F771-4F61-9E60-36328E8ABB09}" type="pres">
      <dgm:prSet presAssocID="{7F75EB59-ED84-4CE7-A4A3-875BE51A43B0}" presName="LevelTwoTextNode" presStyleLbl="node2" presStyleIdx="0" presStyleCnt="3">
        <dgm:presLayoutVars>
          <dgm:chPref val="3"/>
        </dgm:presLayoutVars>
      </dgm:prSet>
      <dgm:spPr/>
      <dgm:t>
        <a:bodyPr/>
        <a:lstStyle/>
        <a:p>
          <a:endParaRPr lang="cs-CZ"/>
        </a:p>
      </dgm:t>
    </dgm:pt>
    <dgm:pt modelId="{C03BEE9D-C8F6-4943-884A-F050C7D8DE79}" type="pres">
      <dgm:prSet presAssocID="{7F75EB59-ED84-4CE7-A4A3-875BE51A43B0}" presName="level3hierChild" presStyleCnt="0"/>
      <dgm:spPr/>
    </dgm:pt>
    <dgm:pt modelId="{FF74D8BB-359D-4EF1-8E11-5538CA558C47}" type="pres">
      <dgm:prSet presAssocID="{C0C87622-F75A-4863-B744-48D0151C9F31}" presName="conn2-1" presStyleLbl="parChTrans1D2" presStyleIdx="1" presStyleCnt="3"/>
      <dgm:spPr/>
      <dgm:t>
        <a:bodyPr/>
        <a:lstStyle/>
        <a:p>
          <a:endParaRPr lang="cs-CZ"/>
        </a:p>
      </dgm:t>
    </dgm:pt>
    <dgm:pt modelId="{A41150B7-CD70-4C10-BD9F-3A15EEC4B3FE}" type="pres">
      <dgm:prSet presAssocID="{C0C87622-F75A-4863-B744-48D0151C9F31}" presName="connTx" presStyleLbl="parChTrans1D2" presStyleIdx="1" presStyleCnt="3"/>
      <dgm:spPr/>
      <dgm:t>
        <a:bodyPr/>
        <a:lstStyle/>
        <a:p>
          <a:endParaRPr lang="cs-CZ"/>
        </a:p>
      </dgm:t>
    </dgm:pt>
    <dgm:pt modelId="{CCC26384-39C7-4B9A-BF10-FC6F7B3AB39E}" type="pres">
      <dgm:prSet presAssocID="{93CD2452-92CC-448E-B71A-701B34E6E9F6}" presName="root2" presStyleCnt="0"/>
      <dgm:spPr/>
    </dgm:pt>
    <dgm:pt modelId="{F697CD9D-7F2A-40CC-9EE0-D711B379E9C0}" type="pres">
      <dgm:prSet presAssocID="{93CD2452-92CC-448E-B71A-701B34E6E9F6}" presName="LevelTwoTextNode" presStyleLbl="node2" presStyleIdx="1" presStyleCnt="3">
        <dgm:presLayoutVars>
          <dgm:chPref val="3"/>
        </dgm:presLayoutVars>
      </dgm:prSet>
      <dgm:spPr/>
      <dgm:t>
        <a:bodyPr/>
        <a:lstStyle/>
        <a:p>
          <a:endParaRPr lang="cs-CZ"/>
        </a:p>
      </dgm:t>
    </dgm:pt>
    <dgm:pt modelId="{0EC74F68-5694-44B0-B69A-197A8A95EA15}" type="pres">
      <dgm:prSet presAssocID="{93CD2452-92CC-448E-B71A-701B34E6E9F6}" presName="level3hierChild" presStyleCnt="0"/>
      <dgm:spPr/>
    </dgm:pt>
    <dgm:pt modelId="{9C43FF56-3621-4432-9474-0E22DAB85A43}" type="pres">
      <dgm:prSet presAssocID="{E9400FCF-5FBC-48DC-B1E6-E44DA0F41896}" presName="conn2-1" presStyleLbl="parChTrans1D2" presStyleIdx="2" presStyleCnt="3"/>
      <dgm:spPr/>
      <dgm:t>
        <a:bodyPr/>
        <a:lstStyle/>
        <a:p>
          <a:endParaRPr lang="cs-CZ"/>
        </a:p>
      </dgm:t>
    </dgm:pt>
    <dgm:pt modelId="{D2094732-6C81-4657-8039-8D92078340FD}" type="pres">
      <dgm:prSet presAssocID="{E9400FCF-5FBC-48DC-B1E6-E44DA0F41896}" presName="connTx" presStyleLbl="parChTrans1D2" presStyleIdx="2" presStyleCnt="3"/>
      <dgm:spPr/>
      <dgm:t>
        <a:bodyPr/>
        <a:lstStyle/>
        <a:p>
          <a:endParaRPr lang="cs-CZ"/>
        </a:p>
      </dgm:t>
    </dgm:pt>
    <dgm:pt modelId="{C173A412-B8E5-4069-84D5-E3B0843E93C1}" type="pres">
      <dgm:prSet presAssocID="{2670F5B4-FDC2-43B5-8BE2-E40351A2657A}" presName="root2" presStyleCnt="0"/>
      <dgm:spPr/>
    </dgm:pt>
    <dgm:pt modelId="{F0FD566B-DCFC-42BB-BF2C-29DCE5DBBC77}" type="pres">
      <dgm:prSet presAssocID="{2670F5B4-FDC2-43B5-8BE2-E40351A2657A}" presName="LevelTwoTextNode" presStyleLbl="node2" presStyleIdx="2" presStyleCnt="3">
        <dgm:presLayoutVars>
          <dgm:chPref val="3"/>
        </dgm:presLayoutVars>
      </dgm:prSet>
      <dgm:spPr/>
      <dgm:t>
        <a:bodyPr/>
        <a:lstStyle/>
        <a:p>
          <a:endParaRPr lang="cs-CZ"/>
        </a:p>
      </dgm:t>
    </dgm:pt>
    <dgm:pt modelId="{33F7FFD8-8FDC-43C2-9031-1BC18004200A}" type="pres">
      <dgm:prSet presAssocID="{2670F5B4-FDC2-43B5-8BE2-E40351A2657A}" presName="level3hierChild" presStyleCnt="0"/>
      <dgm:spPr/>
    </dgm:pt>
  </dgm:ptLst>
  <dgm:cxnLst>
    <dgm:cxn modelId="{13540EEB-B92F-46E0-8239-4E23863AB3E9}" type="presOf" srcId="{86430C05-F249-4A35-B66C-4F52D365F347}" destId="{FA476320-9CD1-4201-AD51-D25E0A23DD2E}" srcOrd="0" destOrd="0" presId="urn:microsoft.com/office/officeart/2008/layout/HorizontalMultiLevelHierarchy"/>
    <dgm:cxn modelId="{ADF04100-0C86-49EB-945D-34B4ED0AC3BF}" type="presOf" srcId="{2670F5B4-FDC2-43B5-8BE2-E40351A2657A}" destId="{F0FD566B-DCFC-42BB-BF2C-29DCE5DBBC77}" srcOrd="0" destOrd="0" presId="urn:microsoft.com/office/officeart/2008/layout/HorizontalMultiLevelHierarchy"/>
    <dgm:cxn modelId="{02DAD301-2C46-4CBE-94CA-6DF49A78AC33}" type="presOf" srcId="{2BA3EFE4-1211-4144-B21E-064A45A6ADC6}" destId="{16026EDC-FB40-42E8-B448-058D42C413B1}" srcOrd="1" destOrd="0" presId="urn:microsoft.com/office/officeart/2008/layout/HorizontalMultiLevelHierarchy"/>
    <dgm:cxn modelId="{E8340EDB-F223-4A55-B01F-0D36161510F6}" srcId="{86430C05-F249-4A35-B66C-4F52D365F347}" destId="{7F75EB59-ED84-4CE7-A4A3-875BE51A43B0}" srcOrd="0" destOrd="0" parTransId="{2BA3EFE4-1211-4144-B21E-064A45A6ADC6}" sibTransId="{C250B6DF-6318-4AB5-806E-A64DA56CF327}"/>
    <dgm:cxn modelId="{8663249A-C1CA-41F7-B6D6-477535FCF27D}" type="presOf" srcId="{93CD2452-92CC-448E-B71A-701B34E6E9F6}" destId="{F697CD9D-7F2A-40CC-9EE0-D711B379E9C0}" srcOrd="0" destOrd="0" presId="urn:microsoft.com/office/officeart/2008/layout/HorizontalMultiLevelHierarchy"/>
    <dgm:cxn modelId="{05E11F9D-10DD-4254-B8DE-3F1B1ED5C569}" type="presOf" srcId="{0350661F-FC97-44EC-8E4C-89AA1598D2AE}" destId="{349B2243-D54F-4AF4-984E-920D4F952003}" srcOrd="0" destOrd="0" presId="urn:microsoft.com/office/officeart/2008/layout/HorizontalMultiLevelHierarchy"/>
    <dgm:cxn modelId="{32307C7B-305F-4A91-A60F-F06B4694C4CD}" type="presOf" srcId="{2BA3EFE4-1211-4144-B21E-064A45A6ADC6}" destId="{0D8376AA-2654-4D8B-A881-E11FC1F1AF72}" srcOrd="0" destOrd="0" presId="urn:microsoft.com/office/officeart/2008/layout/HorizontalMultiLevelHierarchy"/>
    <dgm:cxn modelId="{51E4D1D1-3A52-4175-9FCD-66A52F80FDF0}" type="presOf" srcId="{E9400FCF-5FBC-48DC-B1E6-E44DA0F41896}" destId="{9C43FF56-3621-4432-9474-0E22DAB85A43}" srcOrd="0" destOrd="0" presId="urn:microsoft.com/office/officeart/2008/layout/HorizontalMultiLevelHierarchy"/>
    <dgm:cxn modelId="{2389C509-FC92-4CB3-8FD1-454681BF605D}" type="presOf" srcId="{C0C87622-F75A-4863-B744-48D0151C9F31}" destId="{A41150B7-CD70-4C10-BD9F-3A15EEC4B3FE}" srcOrd="1" destOrd="0" presId="urn:microsoft.com/office/officeart/2008/layout/HorizontalMultiLevelHierarchy"/>
    <dgm:cxn modelId="{4CBA0C7E-DAEE-4FDA-9D26-BB970760AB52}" type="presOf" srcId="{E9400FCF-5FBC-48DC-B1E6-E44DA0F41896}" destId="{D2094732-6C81-4657-8039-8D92078340FD}" srcOrd="1" destOrd="0" presId="urn:microsoft.com/office/officeart/2008/layout/HorizontalMultiLevelHierarchy"/>
    <dgm:cxn modelId="{54882AC1-647D-43AB-B6F3-90BB0A766EC8}" srcId="{0350661F-FC97-44EC-8E4C-89AA1598D2AE}" destId="{86430C05-F249-4A35-B66C-4F52D365F347}" srcOrd="0" destOrd="0" parTransId="{126B92C8-7262-47E7-A078-B453D3BC0EFD}" sibTransId="{E6BA2152-13C7-48F5-8B55-02290BC674A9}"/>
    <dgm:cxn modelId="{4C877B7E-8290-48BB-9194-A8CEECA591D6}" srcId="{86430C05-F249-4A35-B66C-4F52D365F347}" destId="{93CD2452-92CC-448E-B71A-701B34E6E9F6}" srcOrd="1" destOrd="0" parTransId="{C0C87622-F75A-4863-B744-48D0151C9F31}" sibTransId="{693AE166-6A3B-42A4-B686-4408616CC023}"/>
    <dgm:cxn modelId="{04BC61C0-C978-4371-8296-043B6E0E3D1D}" srcId="{86430C05-F249-4A35-B66C-4F52D365F347}" destId="{2670F5B4-FDC2-43B5-8BE2-E40351A2657A}" srcOrd="2" destOrd="0" parTransId="{E9400FCF-5FBC-48DC-B1E6-E44DA0F41896}" sibTransId="{D58EF5F5-8A53-472B-B617-1BFFDB6B4582}"/>
    <dgm:cxn modelId="{2BC232D7-6DA8-499F-B04C-583CDDFB9D34}" type="presOf" srcId="{C0C87622-F75A-4863-B744-48D0151C9F31}" destId="{FF74D8BB-359D-4EF1-8E11-5538CA558C47}" srcOrd="0" destOrd="0" presId="urn:microsoft.com/office/officeart/2008/layout/HorizontalMultiLevelHierarchy"/>
    <dgm:cxn modelId="{55327695-8BD5-4428-87EA-2645A24655E1}" type="presOf" srcId="{7F75EB59-ED84-4CE7-A4A3-875BE51A43B0}" destId="{879817EB-F771-4F61-9E60-36328E8ABB09}" srcOrd="0" destOrd="0" presId="urn:microsoft.com/office/officeart/2008/layout/HorizontalMultiLevelHierarchy"/>
    <dgm:cxn modelId="{692A6CAC-CF63-4696-B699-39DF69E93982}" type="presParOf" srcId="{349B2243-D54F-4AF4-984E-920D4F952003}" destId="{1CC07069-EBB1-4F6E-986E-3E0D42B90196}" srcOrd="0" destOrd="0" presId="urn:microsoft.com/office/officeart/2008/layout/HorizontalMultiLevelHierarchy"/>
    <dgm:cxn modelId="{CA8C6B9F-9BB8-4570-A764-8327DDE8187C}" type="presParOf" srcId="{1CC07069-EBB1-4F6E-986E-3E0D42B90196}" destId="{FA476320-9CD1-4201-AD51-D25E0A23DD2E}" srcOrd="0" destOrd="0" presId="urn:microsoft.com/office/officeart/2008/layout/HorizontalMultiLevelHierarchy"/>
    <dgm:cxn modelId="{5E54C913-3370-4C06-BBA1-0472FA1CCD65}" type="presParOf" srcId="{1CC07069-EBB1-4F6E-986E-3E0D42B90196}" destId="{DD1AF300-7CAD-42A1-882D-E3C971032713}" srcOrd="1" destOrd="0" presId="urn:microsoft.com/office/officeart/2008/layout/HorizontalMultiLevelHierarchy"/>
    <dgm:cxn modelId="{0F7F5B4B-E55F-4952-9F5A-22BD12D194FC}" type="presParOf" srcId="{DD1AF300-7CAD-42A1-882D-E3C971032713}" destId="{0D8376AA-2654-4D8B-A881-E11FC1F1AF72}" srcOrd="0" destOrd="0" presId="urn:microsoft.com/office/officeart/2008/layout/HorizontalMultiLevelHierarchy"/>
    <dgm:cxn modelId="{DBF07F0A-00DD-41C5-971C-F848D7898884}" type="presParOf" srcId="{0D8376AA-2654-4D8B-A881-E11FC1F1AF72}" destId="{16026EDC-FB40-42E8-B448-058D42C413B1}" srcOrd="0" destOrd="0" presId="urn:microsoft.com/office/officeart/2008/layout/HorizontalMultiLevelHierarchy"/>
    <dgm:cxn modelId="{F156232F-C02A-44A1-BF4C-4848F0EA3004}" type="presParOf" srcId="{DD1AF300-7CAD-42A1-882D-E3C971032713}" destId="{1327721D-2689-421B-B67F-193CED51FE1D}" srcOrd="1" destOrd="0" presId="urn:microsoft.com/office/officeart/2008/layout/HorizontalMultiLevelHierarchy"/>
    <dgm:cxn modelId="{4B182999-B9C5-42F8-B74F-0053DF07A14E}" type="presParOf" srcId="{1327721D-2689-421B-B67F-193CED51FE1D}" destId="{879817EB-F771-4F61-9E60-36328E8ABB09}" srcOrd="0" destOrd="0" presId="urn:microsoft.com/office/officeart/2008/layout/HorizontalMultiLevelHierarchy"/>
    <dgm:cxn modelId="{943B1F8B-B1C1-4B05-9BEF-817CFEBF2104}" type="presParOf" srcId="{1327721D-2689-421B-B67F-193CED51FE1D}" destId="{C03BEE9D-C8F6-4943-884A-F050C7D8DE79}" srcOrd="1" destOrd="0" presId="urn:microsoft.com/office/officeart/2008/layout/HorizontalMultiLevelHierarchy"/>
    <dgm:cxn modelId="{8C6DDB77-485B-4A57-BCF0-C04DE244E5E9}" type="presParOf" srcId="{DD1AF300-7CAD-42A1-882D-E3C971032713}" destId="{FF74D8BB-359D-4EF1-8E11-5538CA558C47}" srcOrd="2" destOrd="0" presId="urn:microsoft.com/office/officeart/2008/layout/HorizontalMultiLevelHierarchy"/>
    <dgm:cxn modelId="{75B5335B-0CC3-4FA5-A9BA-CA1F15787935}" type="presParOf" srcId="{FF74D8BB-359D-4EF1-8E11-5538CA558C47}" destId="{A41150B7-CD70-4C10-BD9F-3A15EEC4B3FE}" srcOrd="0" destOrd="0" presId="urn:microsoft.com/office/officeart/2008/layout/HorizontalMultiLevelHierarchy"/>
    <dgm:cxn modelId="{C91D6136-4D1F-4255-9B3C-CA9CB8AF5361}" type="presParOf" srcId="{DD1AF300-7CAD-42A1-882D-E3C971032713}" destId="{CCC26384-39C7-4B9A-BF10-FC6F7B3AB39E}" srcOrd="3" destOrd="0" presId="urn:microsoft.com/office/officeart/2008/layout/HorizontalMultiLevelHierarchy"/>
    <dgm:cxn modelId="{9C2961C5-7378-424F-B95D-232A92296DDC}" type="presParOf" srcId="{CCC26384-39C7-4B9A-BF10-FC6F7B3AB39E}" destId="{F697CD9D-7F2A-40CC-9EE0-D711B379E9C0}" srcOrd="0" destOrd="0" presId="urn:microsoft.com/office/officeart/2008/layout/HorizontalMultiLevelHierarchy"/>
    <dgm:cxn modelId="{D9A74D8D-CCF9-4C36-8DFF-8EAA576F1D3F}" type="presParOf" srcId="{CCC26384-39C7-4B9A-BF10-FC6F7B3AB39E}" destId="{0EC74F68-5694-44B0-B69A-197A8A95EA15}" srcOrd="1" destOrd="0" presId="urn:microsoft.com/office/officeart/2008/layout/HorizontalMultiLevelHierarchy"/>
    <dgm:cxn modelId="{4ACD9897-59EF-4D8F-A6DE-843D8E18589F}" type="presParOf" srcId="{DD1AF300-7CAD-42A1-882D-E3C971032713}" destId="{9C43FF56-3621-4432-9474-0E22DAB85A43}" srcOrd="4" destOrd="0" presId="urn:microsoft.com/office/officeart/2008/layout/HorizontalMultiLevelHierarchy"/>
    <dgm:cxn modelId="{7D47B814-4AF9-40F1-87BC-48DD98D2D295}" type="presParOf" srcId="{9C43FF56-3621-4432-9474-0E22DAB85A43}" destId="{D2094732-6C81-4657-8039-8D92078340FD}" srcOrd="0" destOrd="0" presId="urn:microsoft.com/office/officeart/2008/layout/HorizontalMultiLevelHierarchy"/>
    <dgm:cxn modelId="{2FB5077B-E4FA-4EB7-BFA8-64EA2B90F999}" type="presParOf" srcId="{DD1AF300-7CAD-42A1-882D-E3C971032713}" destId="{C173A412-B8E5-4069-84D5-E3B0843E93C1}" srcOrd="5" destOrd="0" presId="urn:microsoft.com/office/officeart/2008/layout/HorizontalMultiLevelHierarchy"/>
    <dgm:cxn modelId="{63D149F3-A3EB-4B94-A75E-F92171432D76}" type="presParOf" srcId="{C173A412-B8E5-4069-84D5-E3B0843E93C1}" destId="{F0FD566B-DCFC-42BB-BF2C-29DCE5DBBC77}" srcOrd="0" destOrd="0" presId="urn:microsoft.com/office/officeart/2008/layout/HorizontalMultiLevelHierarchy"/>
    <dgm:cxn modelId="{1DE150C0-D604-4DC5-8905-473F2F95A000}" type="presParOf" srcId="{C173A412-B8E5-4069-84D5-E3B0843E93C1}" destId="{33F7FFD8-8FDC-43C2-9031-1BC18004200A}"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CCBD3FE-232A-4B3B-8DAE-0C4B2B412345}"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cs-CZ"/>
        </a:p>
      </dgm:t>
    </dgm:pt>
    <dgm:pt modelId="{D262830C-191C-4CBB-9485-3CCC79AFDF01}">
      <dgm:prSet phldrT="[Text]"/>
      <dgm:spPr/>
      <dgm:t>
        <a:bodyPr/>
        <a:lstStyle/>
        <a:p>
          <a:r>
            <a:rPr lang="cs-CZ" dirty="0" smtClean="0"/>
            <a:t>Dávky sociálního pojištění</a:t>
          </a:r>
          <a:endParaRPr lang="cs-CZ" dirty="0"/>
        </a:p>
      </dgm:t>
    </dgm:pt>
    <dgm:pt modelId="{04FE7CFA-8A50-4540-A485-C19F00FFEDC7}" type="parTrans" cxnId="{28DB7115-B09F-4185-B8DC-6DC80BE506DB}">
      <dgm:prSet/>
      <dgm:spPr/>
      <dgm:t>
        <a:bodyPr/>
        <a:lstStyle/>
        <a:p>
          <a:endParaRPr lang="cs-CZ"/>
        </a:p>
      </dgm:t>
    </dgm:pt>
    <dgm:pt modelId="{3F21853F-548F-4262-B24F-8B776FD991D2}" type="sibTrans" cxnId="{28DB7115-B09F-4185-B8DC-6DC80BE506DB}">
      <dgm:prSet/>
      <dgm:spPr/>
      <dgm:t>
        <a:bodyPr/>
        <a:lstStyle/>
        <a:p>
          <a:endParaRPr lang="cs-CZ"/>
        </a:p>
      </dgm:t>
    </dgm:pt>
    <dgm:pt modelId="{0425AFBB-AF5D-4852-8589-84F887BD9264}">
      <dgm:prSet phldrT="[Text]"/>
      <dgm:spPr/>
      <dgm:t>
        <a:bodyPr/>
        <a:lstStyle/>
        <a:p>
          <a:r>
            <a:rPr lang="cs-CZ" dirty="0" smtClean="0"/>
            <a:t>Důchodové pojištění</a:t>
          </a:r>
          <a:endParaRPr lang="cs-CZ" dirty="0"/>
        </a:p>
      </dgm:t>
    </dgm:pt>
    <dgm:pt modelId="{553687E3-F241-4C4F-9720-4437429CB0C5}" type="parTrans" cxnId="{F4811A03-F1BC-4E80-A6CB-E4D4604B0436}">
      <dgm:prSet/>
      <dgm:spPr/>
      <dgm:t>
        <a:bodyPr/>
        <a:lstStyle/>
        <a:p>
          <a:endParaRPr lang="cs-CZ"/>
        </a:p>
      </dgm:t>
    </dgm:pt>
    <dgm:pt modelId="{10D6F24B-DE4B-4F72-8384-7D3B40D97CAB}" type="sibTrans" cxnId="{F4811A03-F1BC-4E80-A6CB-E4D4604B0436}">
      <dgm:prSet/>
      <dgm:spPr/>
      <dgm:t>
        <a:bodyPr/>
        <a:lstStyle/>
        <a:p>
          <a:endParaRPr lang="cs-CZ"/>
        </a:p>
      </dgm:t>
    </dgm:pt>
    <dgm:pt modelId="{9C84EE32-8C35-40EA-BF0B-E14BEF67464D}">
      <dgm:prSet phldrT="[Text]"/>
      <dgm:spPr/>
      <dgm:t>
        <a:bodyPr/>
        <a:lstStyle/>
        <a:p>
          <a:r>
            <a:rPr lang="cs-CZ" dirty="0" smtClean="0"/>
            <a:t>Starobní důchod</a:t>
          </a:r>
          <a:endParaRPr lang="cs-CZ" dirty="0"/>
        </a:p>
      </dgm:t>
    </dgm:pt>
    <dgm:pt modelId="{9E02B020-5105-4773-9BDE-DBBEB304964D}" type="parTrans" cxnId="{5D9DC465-0728-4514-8A48-6760748B3F75}">
      <dgm:prSet/>
      <dgm:spPr/>
      <dgm:t>
        <a:bodyPr/>
        <a:lstStyle/>
        <a:p>
          <a:endParaRPr lang="cs-CZ"/>
        </a:p>
      </dgm:t>
    </dgm:pt>
    <dgm:pt modelId="{65759FB7-14C7-4BC7-BFCD-457D72F7D5AD}" type="sibTrans" cxnId="{5D9DC465-0728-4514-8A48-6760748B3F75}">
      <dgm:prSet/>
      <dgm:spPr/>
      <dgm:t>
        <a:bodyPr/>
        <a:lstStyle/>
        <a:p>
          <a:endParaRPr lang="cs-CZ"/>
        </a:p>
      </dgm:t>
    </dgm:pt>
    <dgm:pt modelId="{4E94C6B7-85FF-4071-84F2-657C2685A8AC}">
      <dgm:prSet phldrT="[Text]"/>
      <dgm:spPr/>
      <dgm:t>
        <a:bodyPr/>
        <a:lstStyle/>
        <a:p>
          <a:r>
            <a:rPr lang="cs-CZ" dirty="0" smtClean="0"/>
            <a:t>Pozůstalostní důchody – vdovský, vdovecký, sirotčí</a:t>
          </a:r>
          <a:endParaRPr lang="cs-CZ" dirty="0"/>
        </a:p>
      </dgm:t>
    </dgm:pt>
    <dgm:pt modelId="{AD6517A3-7116-4221-BC44-D61DE7426A0C}" type="parTrans" cxnId="{3F78EE2F-5955-4135-A009-0D593694B999}">
      <dgm:prSet/>
      <dgm:spPr/>
      <dgm:t>
        <a:bodyPr/>
        <a:lstStyle/>
        <a:p>
          <a:endParaRPr lang="cs-CZ"/>
        </a:p>
      </dgm:t>
    </dgm:pt>
    <dgm:pt modelId="{DD2FF483-2A43-423B-9B50-5516A9DB4F4D}" type="sibTrans" cxnId="{3F78EE2F-5955-4135-A009-0D593694B999}">
      <dgm:prSet/>
      <dgm:spPr/>
      <dgm:t>
        <a:bodyPr/>
        <a:lstStyle/>
        <a:p>
          <a:endParaRPr lang="cs-CZ"/>
        </a:p>
      </dgm:t>
    </dgm:pt>
    <dgm:pt modelId="{918AB70A-F0A9-45DA-B054-3DC0F6876471}">
      <dgm:prSet phldrT="[Text]"/>
      <dgm:spPr/>
      <dgm:t>
        <a:bodyPr/>
        <a:lstStyle/>
        <a:p>
          <a:r>
            <a:rPr lang="cs-CZ" dirty="0" smtClean="0"/>
            <a:t>Nemocenské pojištění</a:t>
          </a:r>
          <a:endParaRPr lang="cs-CZ" dirty="0"/>
        </a:p>
      </dgm:t>
    </dgm:pt>
    <dgm:pt modelId="{F7836FD9-468A-4726-894A-88241A39C39B}" type="parTrans" cxnId="{95CD468E-2E4B-479D-9B6E-02BC24E1B51C}">
      <dgm:prSet/>
      <dgm:spPr/>
      <dgm:t>
        <a:bodyPr/>
        <a:lstStyle/>
        <a:p>
          <a:endParaRPr lang="cs-CZ"/>
        </a:p>
      </dgm:t>
    </dgm:pt>
    <dgm:pt modelId="{44E4F0B3-C10E-48EE-AA35-FCC49CB0DD21}" type="sibTrans" cxnId="{95CD468E-2E4B-479D-9B6E-02BC24E1B51C}">
      <dgm:prSet/>
      <dgm:spPr/>
      <dgm:t>
        <a:bodyPr/>
        <a:lstStyle/>
        <a:p>
          <a:endParaRPr lang="cs-CZ"/>
        </a:p>
      </dgm:t>
    </dgm:pt>
    <dgm:pt modelId="{4A73D0A5-6044-438F-9552-3E281206CBA9}">
      <dgm:prSet phldrT="[Text]"/>
      <dgm:spPr/>
      <dgm:t>
        <a:bodyPr/>
        <a:lstStyle/>
        <a:p>
          <a:r>
            <a:rPr lang="cs-CZ" dirty="0" smtClean="0"/>
            <a:t>nemocenské</a:t>
          </a:r>
          <a:endParaRPr lang="cs-CZ" dirty="0"/>
        </a:p>
      </dgm:t>
    </dgm:pt>
    <dgm:pt modelId="{EDBF2719-7435-4C8A-9C50-90248DB49BB6}" type="parTrans" cxnId="{0FFC23E9-54E2-4A60-A6B9-FD40B4FECD18}">
      <dgm:prSet/>
      <dgm:spPr/>
      <dgm:t>
        <a:bodyPr/>
        <a:lstStyle/>
        <a:p>
          <a:endParaRPr lang="cs-CZ"/>
        </a:p>
      </dgm:t>
    </dgm:pt>
    <dgm:pt modelId="{BB12ED47-F084-445B-AC49-5E1D725BA2E4}" type="sibTrans" cxnId="{0FFC23E9-54E2-4A60-A6B9-FD40B4FECD18}">
      <dgm:prSet/>
      <dgm:spPr/>
      <dgm:t>
        <a:bodyPr/>
        <a:lstStyle/>
        <a:p>
          <a:endParaRPr lang="cs-CZ"/>
        </a:p>
      </dgm:t>
    </dgm:pt>
    <dgm:pt modelId="{4C346170-283D-4F3A-BE2F-ADAF0524BF3A}">
      <dgm:prSet/>
      <dgm:spPr/>
      <dgm:t>
        <a:bodyPr/>
        <a:lstStyle/>
        <a:p>
          <a:r>
            <a:rPr lang="cs-CZ" dirty="0" smtClean="0"/>
            <a:t>Invalidní důchod</a:t>
          </a:r>
          <a:endParaRPr lang="cs-CZ" dirty="0"/>
        </a:p>
      </dgm:t>
    </dgm:pt>
    <dgm:pt modelId="{0B6A0E7D-6757-4BB8-A8D8-7802EE93531E}" type="parTrans" cxnId="{B46A5971-8B7E-4CC6-B339-5D98CE141BA5}">
      <dgm:prSet/>
      <dgm:spPr/>
      <dgm:t>
        <a:bodyPr/>
        <a:lstStyle/>
        <a:p>
          <a:endParaRPr lang="cs-CZ"/>
        </a:p>
      </dgm:t>
    </dgm:pt>
    <dgm:pt modelId="{8B5999E4-3C3C-4755-87A3-D499136AE673}" type="sibTrans" cxnId="{B46A5971-8B7E-4CC6-B339-5D98CE141BA5}">
      <dgm:prSet/>
      <dgm:spPr/>
      <dgm:t>
        <a:bodyPr/>
        <a:lstStyle/>
        <a:p>
          <a:endParaRPr lang="cs-CZ"/>
        </a:p>
      </dgm:t>
    </dgm:pt>
    <dgm:pt modelId="{F874AADE-FE23-4E06-90DF-02B61E13C862}">
      <dgm:prSet/>
      <dgm:spPr/>
      <dgm:t>
        <a:bodyPr/>
        <a:lstStyle/>
        <a:p>
          <a:r>
            <a:rPr lang="cs-CZ" dirty="0" smtClean="0"/>
            <a:t>ošetřovné</a:t>
          </a:r>
          <a:endParaRPr lang="cs-CZ" dirty="0"/>
        </a:p>
      </dgm:t>
    </dgm:pt>
    <dgm:pt modelId="{D086CE51-AE68-484B-84D9-5695042953D5}" type="parTrans" cxnId="{35A4238B-CCDD-4140-89A5-3CE2EAAEB4C8}">
      <dgm:prSet/>
      <dgm:spPr/>
      <dgm:t>
        <a:bodyPr/>
        <a:lstStyle/>
        <a:p>
          <a:endParaRPr lang="cs-CZ"/>
        </a:p>
      </dgm:t>
    </dgm:pt>
    <dgm:pt modelId="{818D992E-7D26-4C52-9A60-AD3A43A68296}" type="sibTrans" cxnId="{35A4238B-CCDD-4140-89A5-3CE2EAAEB4C8}">
      <dgm:prSet/>
      <dgm:spPr/>
      <dgm:t>
        <a:bodyPr/>
        <a:lstStyle/>
        <a:p>
          <a:endParaRPr lang="cs-CZ"/>
        </a:p>
      </dgm:t>
    </dgm:pt>
    <dgm:pt modelId="{4B8548AD-D48C-4DD3-91F7-195876119C6E}">
      <dgm:prSet/>
      <dgm:spPr/>
      <dgm:t>
        <a:bodyPr/>
        <a:lstStyle/>
        <a:p>
          <a:r>
            <a:rPr lang="cs-CZ" dirty="0" smtClean="0"/>
            <a:t>Vyrovnávací příspěvek v těhotenství a mateřství</a:t>
          </a:r>
          <a:endParaRPr lang="cs-CZ" dirty="0"/>
        </a:p>
      </dgm:t>
    </dgm:pt>
    <dgm:pt modelId="{AE2D7E51-0C98-48F4-BFF3-5320A862DB72}" type="parTrans" cxnId="{A2C6E229-8A48-486E-922D-CA87932A0199}">
      <dgm:prSet/>
      <dgm:spPr/>
      <dgm:t>
        <a:bodyPr/>
        <a:lstStyle/>
        <a:p>
          <a:endParaRPr lang="cs-CZ"/>
        </a:p>
      </dgm:t>
    </dgm:pt>
    <dgm:pt modelId="{A47D03D3-7317-4F74-A13E-EA7102E3D514}" type="sibTrans" cxnId="{A2C6E229-8A48-486E-922D-CA87932A0199}">
      <dgm:prSet/>
      <dgm:spPr/>
      <dgm:t>
        <a:bodyPr/>
        <a:lstStyle/>
        <a:p>
          <a:endParaRPr lang="cs-CZ"/>
        </a:p>
      </dgm:t>
    </dgm:pt>
    <dgm:pt modelId="{A5BE86D3-6537-4936-8FF7-A42E58535704}">
      <dgm:prSet/>
      <dgm:spPr/>
      <dgm:t>
        <a:bodyPr/>
        <a:lstStyle/>
        <a:p>
          <a:r>
            <a:rPr lang="cs-CZ" dirty="0" smtClean="0"/>
            <a:t>Peněžitá pomoc v mateřství</a:t>
          </a:r>
          <a:endParaRPr lang="cs-CZ" dirty="0"/>
        </a:p>
      </dgm:t>
    </dgm:pt>
    <dgm:pt modelId="{CF795E9A-63B2-4B64-86A3-C0E845A7C12F}" type="parTrans" cxnId="{6D6BADCE-173C-4901-ABEC-A0BA69D1E1EB}">
      <dgm:prSet/>
      <dgm:spPr/>
      <dgm:t>
        <a:bodyPr/>
        <a:lstStyle/>
        <a:p>
          <a:endParaRPr lang="cs-CZ"/>
        </a:p>
      </dgm:t>
    </dgm:pt>
    <dgm:pt modelId="{EF0E6200-F82F-45A8-8B5C-C537EBAA5DC8}" type="sibTrans" cxnId="{6D6BADCE-173C-4901-ABEC-A0BA69D1E1EB}">
      <dgm:prSet/>
      <dgm:spPr/>
      <dgm:t>
        <a:bodyPr/>
        <a:lstStyle/>
        <a:p>
          <a:endParaRPr lang="cs-CZ"/>
        </a:p>
      </dgm:t>
    </dgm:pt>
    <dgm:pt modelId="{855500AA-20D4-40EB-8705-4FAC11AD948C}" type="pres">
      <dgm:prSet presAssocID="{DCCBD3FE-232A-4B3B-8DAE-0C4B2B412345}" presName="hierChild1" presStyleCnt="0">
        <dgm:presLayoutVars>
          <dgm:chPref val="1"/>
          <dgm:dir/>
          <dgm:animOne val="branch"/>
          <dgm:animLvl val="lvl"/>
          <dgm:resizeHandles/>
        </dgm:presLayoutVars>
      </dgm:prSet>
      <dgm:spPr/>
      <dgm:t>
        <a:bodyPr/>
        <a:lstStyle/>
        <a:p>
          <a:endParaRPr lang="cs-CZ"/>
        </a:p>
      </dgm:t>
    </dgm:pt>
    <dgm:pt modelId="{523AE6FF-8319-4088-B8E8-30CC7A973F85}" type="pres">
      <dgm:prSet presAssocID="{D262830C-191C-4CBB-9485-3CCC79AFDF01}" presName="hierRoot1" presStyleCnt="0"/>
      <dgm:spPr/>
    </dgm:pt>
    <dgm:pt modelId="{5DA55A04-B8AF-4712-A16C-42029FFCBD6C}" type="pres">
      <dgm:prSet presAssocID="{D262830C-191C-4CBB-9485-3CCC79AFDF01}" presName="composite" presStyleCnt="0"/>
      <dgm:spPr/>
    </dgm:pt>
    <dgm:pt modelId="{82E706EB-2BBE-4D62-BA01-07C0274EAF8D}" type="pres">
      <dgm:prSet presAssocID="{D262830C-191C-4CBB-9485-3CCC79AFDF01}" presName="background" presStyleLbl="node0" presStyleIdx="0" presStyleCnt="1"/>
      <dgm:spPr/>
    </dgm:pt>
    <dgm:pt modelId="{35AF9D39-D78B-4786-8A9F-C80E3C7F542D}" type="pres">
      <dgm:prSet presAssocID="{D262830C-191C-4CBB-9485-3CCC79AFDF01}" presName="text" presStyleLbl="fgAcc0" presStyleIdx="0" presStyleCnt="1" custLinFactY="-103477" custLinFactNeighborX="35744" custLinFactNeighborY="-200000">
        <dgm:presLayoutVars>
          <dgm:chPref val="3"/>
        </dgm:presLayoutVars>
      </dgm:prSet>
      <dgm:spPr/>
      <dgm:t>
        <a:bodyPr/>
        <a:lstStyle/>
        <a:p>
          <a:endParaRPr lang="cs-CZ"/>
        </a:p>
      </dgm:t>
    </dgm:pt>
    <dgm:pt modelId="{1E8AE355-50AC-42D2-80E9-B4D984387BD3}" type="pres">
      <dgm:prSet presAssocID="{D262830C-191C-4CBB-9485-3CCC79AFDF01}" presName="hierChild2" presStyleCnt="0"/>
      <dgm:spPr/>
    </dgm:pt>
    <dgm:pt modelId="{4A47BDF8-603C-4F4B-8C8D-35D10DAC2182}" type="pres">
      <dgm:prSet presAssocID="{553687E3-F241-4C4F-9720-4437429CB0C5}" presName="Name10" presStyleLbl="parChTrans1D2" presStyleIdx="0" presStyleCnt="2"/>
      <dgm:spPr/>
      <dgm:t>
        <a:bodyPr/>
        <a:lstStyle/>
        <a:p>
          <a:endParaRPr lang="cs-CZ"/>
        </a:p>
      </dgm:t>
    </dgm:pt>
    <dgm:pt modelId="{F61899A2-08E3-455D-9F29-CABB3F34E86A}" type="pres">
      <dgm:prSet presAssocID="{0425AFBB-AF5D-4852-8589-84F887BD9264}" presName="hierRoot2" presStyleCnt="0"/>
      <dgm:spPr/>
    </dgm:pt>
    <dgm:pt modelId="{774EC193-F8BF-4143-9863-15DF8048FF25}" type="pres">
      <dgm:prSet presAssocID="{0425AFBB-AF5D-4852-8589-84F887BD9264}" presName="composite2" presStyleCnt="0"/>
      <dgm:spPr/>
    </dgm:pt>
    <dgm:pt modelId="{8E14D098-6295-48F8-A523-8B0B914FCDF2}" type="pres">
      <dgm:prSet presAssocID="{0425AFBB-AF5D-4852-8589-84F887BD9264}" presName="background2" presStyleLbl="node2" presStyleIdx="0" presStyleCnt="2"/>
      <dgm:spPr/>
    </dgm:pt>
    <dgm:pt modelId="{350548B6-C9D5-4D2E-9A64-31F844EB31CA}" type="pres">
      <dgm:prSet presAssocID="{0425AFBB-AF5D-4852-8589-84F887BD9264}" presName="text2" presStyleLbl="fgAcc2" presStyleIdx="0" presStyleCnt="2" custLinFactY="-100000" custLinFactNeighborX="25802" custLinFactNeighborY="-160445">
        <dgm:presLayoutVars>
          <dgm:chPref val="3"/>
        </dgm:presLayoutVars>
      </dgm:prSet>
      <dgm:spPr/>
      <dgm:t>
        <a:bodyPr/>
        <a:lstStyle/>
        <a:p>
          <a:endParaRPr lang="cs-CZ"/>
        </a:p>
      </dgm:t>
    </dgm:pt>
    <dgm:pt modelId="{18D2B4CE-3F88-4903-958E-8C5038811CDE}" type="pres">
      <dgm:prSet presAssocID="{0425AFBB-AF5D-4852-8589-84F887BD9264}" presName="hierChild3" presStyleCnt="0"/>
      <dgm:spPr/>
    </dgm:pt>
    <dgm:pt modelId="{9D91AEE4-B526-4296-A36C-31A406D45C1A}" type="pres">
      <dgm:prSet presAssocID="{9E02B020-5105-4773-9BDE-DBBEB304964D}" presName="Name17" presStyleLbl="parChTrans1D3" presStyleIdx="0" presStyleCnt="7"/>
      <dgm:spPr/>
      <dgm:t>
        <a:bodyPr/>
        <a:lstStyle/>
        <a:p>
          <a:endParaRPr lang="cs-CZ"/>
        </a:p>
      </dgm:t>
    </dgm:pt>
    <dgm:pt modelId="{250EE2A2-6C91-401D-86A2-8F71B7294F89}" type="pres">
      <dgm:prSet presAssocID="{9C84EE32-8C35-40EA-BF0B-E14BEF67464D}" presName="hierRoot3" presStyleCnt="0"/>
      <dgm:spPr/>
    </dgm:pt>
    <dgm:pt modelId="{19E39651-7416-4DDC-8C97-10EB4869A5C6}" type="pres">
      <dgm:prSet presAssocID="{9C84EE32-8C35-40EA-BF0B-E14BEF67464D}" presName="composite3" presStyleCnt="0"/>
      <dgm:spPr/>
    </dgm:pt>
    <dgm:pt modelId="{F551A1DC-64AE-407F-AFC0-9E1402130EBD}" type="pres">
      <dgm:prSet presAssocID="{9C84EE32-8C35-40EA-BF0B-E14BEF67464D}" presName="background3" presStyleLbl="node3" presStyleIdx="0" presStyleCnt="7"/>
      <dgm:spPr/>
    </dgm:pt>
    <dgm:pt modelId="{340AE037-AE1A-4491-9A6F-0C9C68456EFD}" type="pres">
      <dgm:prSet presAssocID="{9C84EE32-8C35-40EA-BF0B-E14BEF67464D}" presName="text3" presStyleLbl="fgAcc3" presStyleIdx="0" presStyleCnt="7" custLinFactY="-100000" custLinFactNeighborX="20121" custLinFactNeighborY="-180356">
        <dgm:presLayoutVars>
          <dgm:chPref val="3"/>
        </dgm:presLayoutVars>
      </dgm:prSet>
      <dgm:spPr/>
      <dgm:t>
        <a:bodyPr/>
        <a:lstStyle/>
        <a:p>
          <a:endParaRPr lang="cs-CZ"/>
        </a:p>
      </dgm:t>
    </dgm:pt>
    <dgm:pt modelId="{A5EA6804-8449-43B5-8491-23C850865BF0}" type="pres">
      <dgm:prSet presAssocID="{9C84EE32-8C35-40EA-BF0B-E14BEF67464D}" presName="hierChild4" presStyleCnt="0"/>
      <dgm:spPr/>
    </dgm:pt>
    <dgm:pt modelId="{A59B408A-4FF0-4562-B64C-DC909080B837}" type="pres">
      <dgm:prSet presAssocID="{0B6A0E7D-6757-4BB8-A8D8-7802EE93531E}" presName="Name17" presStyleLbl="parChTrans1D3" presStyleIdx="1" presStyleCnt="7"/>
      <dgm:spPr/>
      <dgm:t>
        <a:bodyPr/>
        <a:lstStyle/>
        <a:p>
          <a:endParaRPr lang="cs-CZ"/>
        </a:p>
      </dgm:t>
    </dgm:pt>
    <dgm:pt modelId="{D4568186-4660-411F-8BB1-04FD2949959D}" type="pres">
      <dgm:prSet presAssocID="{4C346170-283D-4F3A-BE2F-ADAF0524BF3A}" presName="hierRoot3" presStyleCnt="0"/>
      <dgm:spPr/>
    </dgm:pt>
    <dgm:pt modelId="{C54B75A7-CD60-469B-8A6E-4D985784D61F}" type="pres">
      <dgm:prSet presAssocID="{4C346170-283D-4F3A-BE2F-ADAF0524BF3A}" presName="composite3" presStyleCnt="0"/>
      <dgm:spPr/>
    </dgm:pt>
    <dgm:pt modelId="{DFEF0E0B-00F4-49BD-8486-22863FED5AA8}" type="pres">
      <dgm:prSet presAssocID="{4C346170-283D-4F3A-BE2F-ADAF0524BF3A}" presName="background3" presStyleLbl="node3" presStyleIdx="1" presStyleCnt="7"/>
      <dgm:spPr/>
    </dgm:pt>
    <dgm:pt modelId="{D7B22124-BAA2-4A53-818D-7D55B496EB03}" type="pres">
      <dgm:prSet presAssocID="{4C346170-283D-4F3A-BE2F-ADAF0524BF3A}" presName="text3" presStyleLbl="fgAcc3" presStyleIdx="1" presStyleCnt="7" custLinFactY="-100000" custLinFactNeighborX="17808" custLinFactNeighborY="-180356">
        <dgm:presLayoutVars>
          <dgm:chPref val="3"/>
        </dgm:presLayoutVars>
      </dgm:prSet>
      <dgm:spPr/>
      <dgm:t>
        <a:bodyPr/>
        <a:lstStyle/>
        <a:p>
          <a:endParaRPr lang="cs-CZ"/>
        </a:p>
      </dgm:t>
    </dgm:pt>
    <dgm:pt modelId="{FE537487-88DB-4E8E-92AF-60CF6EAD135A}" type="pres">
      <dgm:prSet presAssocID="{4C346170-283D-4F3A-BE2F-ADAF0524BF3A}" presName="hierChild4" presStyleCnt="0"/>
      <dgm:spPr/>
    </dgm:pt>
    <dgm:pt modelId="{AAD62112-0B72-49D6-8E6F-F98528177784}" type="pres">
      <dgm:prSet presAssocID="{AD6517A3-7116-4221-BC44-D61DE7426A0C}" presName="Name17" presStyleLbl="parChTrans1D3" presStyleIdx="2" presStyleCnt="7"/>
      <dgm:spPr/>
      <dgm:t>
        <a:bodyPr/>
        <a:lstStyle/>
        <a:p>
          <a:endParaRPr lang="cs-CZ"/>
        </a:p>
      </dgm:t>
    </dgm:pt>
    <dgm:pt modelId="{6A4C5869-A8A8-476E-A570-188452769AE6}" type="pres">
      <dgm:prSet presAssocID="{4E94C6B7-85FF-4071-84F2-657C2685A8AC}" presName="hierRoot3" presStyleCnt="0"/>
      <dgm:spPr/>
    </dgm:pt>
    <dgm:pt modelId="{52E7DF91-7F8B-4126-95CA-7DAAF134F6AE}" type="pres">
      <dgm:prSet presAssocID="{4E94C6B7-85FF-4071-84F2-657C2685A8AC}" presName="composite3" presStyleCnt="0"/>
      <dgm:spPr/>
    </dgm:pt>
    <dgm:pt modelId="{0BE0FAC4-C1D7-4372-8E40-FE39ABC640E2}" type="pres">
      <dgm:prSet presAssocID="{4E94C6B7-85FF-4071-84F2-657C2685A8AC}" presName="background3" presStyleLbl="node3" presStyleIdx="2" presStyleCnt="7"/>
      <dgm:spPr/>
    </dgm:pt>
    <dgm:pt modelId="{FC36B482-6FA9-4B3F-8E58-A29BB193D845}" type="pres">
      <dgm:prSet presAssocID="{4E94C6B7-85FF-4071-84F2-657C2685A8AC}" presName="text3" presStyleLbl="fgAcc3" presStyleIdx="2" presStyleCnt="7" custLinFactY="-100000" custLinFactNeighborX="15495" custLinFactNeighborY="-180356">
        <dgm:presLayoutVars>
          <dgm:chPref val="3"/>
        </dgm:presLayoutVars>
      </dgm:prSet>
      <dgm:spPr/>
      <dgm:t>
        <a:bodyPr/>
        <a:lstStyle/>
        <a:p>
          <a:endParaRPr lang="cs-CZ"/>
        </a:p>
      </dgm:t>
    </dgm:pt>
    <dgm:pt modelId="{8F2517B7-8BAA-4E32-9E6A-CC23DC284055}" type="pres">
      <dgm:prSet presAssocID="{4E94C6B7-85FF-4071-84F2-657C2685A8AC}" presName="hierChild4" presStyleCnt="0"/>
      <dgm:spPr/>
    </dgm:pt>
    <dgm:pt modelId="{F72041D8-7D2D-479F-8B3E-16838C80E549}" type="pres">
      <dgm:prSet presAssocID="{F7836FD9-468A-4726-894A-88241A39C39B}" presName="Name10" presStyleLbl="parChTrans1D2" presStyleIdx="1" presStyleCnt="2"/>
      <dgm:spPr/>
      <dgm:t>
        <a:bodyPr/>
        <a:lstStyle/>
        <a:p>
          <a:endParaRPr lang="cs-CZ"/>
        </a:p>
      </dgm:t>
    </dgm:pt>
    <dgm:pt modelId="{E2C07071-F18B-432D-9AE7-DBD8219A6908}" type="pres">
      <dgm:prSet presAssocID="{918AB70A-F0A9-45DA-B054-3DC0F6876471}" presName="hierRoot2" presStyleCnt="0"/>
      <dgm:spPr/>
    </dgm:pt>
    <dgm:pt modelId="{B52C0BA2-E966-43D3-908B-26AA4079DA42}" type="pres">
      <dgm:prSet presAssocID="{918AB70A-F0A9-45DA-B054-3DC0F6876471}" presName="composite2" presStyleCnt="0"/>
      <dgm:spPr/>
    </dgm:pt>
    <dgm:pt modelId="{E1EF77DE-1F9E-49DC-AF94-74B16C0CB54E}" type="pres">
      <dgm:prSet presAssocID="{918AB70A-F0A9-45DA-B054-3DC0F6876471}" presName="background2" presStyleLbl="node2" presStyleIdx="1" presStyleCnt="2"/>
      <dgm:spPr/>
    </dgm:pt>
    <dgm:pt modelId="{53C6E61B-A0FB-42E1-B3D4-05CCA038EFAA}" type="pres">
      <dgm:prSet presAssocID="{918AB70A-F0A9-45DA-B054-3DC0F6876471}" presName="text2" presStyleLbl="fgAcc2" presStyleIdx="1" presStyleCnt="2" custLinFactX="-100000" custLinFactNeighborX="-102127" custLinFactNeighborY="40981">
        <dgm:presLayoutVars>
          <dgm:chPref val="3"/>
        </dgm:presLayoutVars>
      </dgm:prSet>
      <dgm:spPr/>
      <dgm:t>
        <a:bodyPr/>
        <a:lstStyle/>
        <a:p>
          <a:endParaRPr lang="cs-CZ"/>
        </a:p>
      </dgm:t>
    </dgm:pt>
    <dgm:pt modelId="{679A376D-5C07-4FD5-A708-4154EE7EA2BA}" type="pres">
      <dgm:prSet presAssocID="{918AB70A-F0A9-45DA-B054-3DC0F6876471}" presName="hierChild3" presStyleCnt="0"/>
      <dgm:spPr/>
    </dgm:pt>
    <dgm:pt modelId="{C52DEFE9-FA24-4BC3-AD7C-B772B44CD640}" type="pres">
      <dgm:prSet presAssocID="{EDBF2719-7435-4C8A-9C50-90248DB49BB6}" presName="Name17" presStyleLbl="parChTrans1D3" presStyleIdx="3" presStyleCnt="7"/>
      <dgm:spPr/>
      <dgm:t>
        <a:bodyPr/>
        <a:lstStyle/>
        <a:p>
          <a:endParaRPr lang="cs-CZ"/>
        </a:p>
      </dgm:t>
    </dgm:pt>
    <dgm:pt modelId="{713BE970-5A60-42A4-8D0D-754330D14DA2}" type="pres">
      <dgm:prSet presAssocID="{4A73D0A5-6044-438F-9552-3E281206CBA9}" presName="hierRoot3" presStyleCnt="0"/>
      <dgm:spPr/>
    </dgm:pt>
    <dgm:pt modelId="{E8A61700-5CE9-4B5D-876A-1B8FA88E529D}" type="pres">
      <dgm:prSet presAssocID="{4A73D0A5-6044-438F-9552-3E281206CBA9}" presName="composite3" presStyleCnt="0"/>
      <dgm:spPr/>
    </dgm:pt>
    <dgm:pt modelId="{9F84F717-9037-4AE9-BFF3-8E380B6E0A1B}" type="pres">
      <dgm:prSet presAssocID="{4A73D0A5-6044-438F-9552-3E281206CBA9}" presName="background3" presStyleLbl="node3" presStyleIdx="3" presStyleCnt="7"/>
      <dgm:spPr/>
    </dgm:pt>
    <dgm:pt modelId="{3A8C16B9-A66E-442C-A4E2-4BD5AC870607}" type="pres">
      <dgm:prSet presAssocID="{4A73D0A5-6044-438F-9552-3E281206CBA9}" presName="text3" presStyleLbl="fgAcc3" presStyleIdx="3" presStyleCnt="7" custLinFactX="-86667" custLinFactNeighborX="-100000" custLinFactNeighborY="34366">
        <dgm:presLayoutVars>
          <dgm:chPref val="3"/>
        </dgm:presLayoutVars>
      </dgm:prSet>
      <dgm:spPr/>
      <dgm:t>
        <a:bodyPr/>
        <a:lstStyle/>
        <a:p>
          <a:endParaRPr lang="cs-CZ"/>
        </a:p>
      </dgm:t>
    </dgm:pt>
    <dgm:pt modelId="{F30314DA-2728-4833-8528-E0A9AFC10B38}" type="pres">
      <dgm:prSet presAssocID="{4A73D0A5-6044-438F-9552-3E281206CBA9}" presName="hierChild4" presStyleCnt="0"/>
      <dgm:spPr/>
    </dgm:pt>
    <dgm:pt modelId="{A709B33D-36F2-4873-BA96-061F1E18EF0A}" type="pres">
      <dgm:prSet presAssocID="{D086CE51-AE68-484B-84D9-5695042953D5}" presName="Name17" presStyleLbl="parChTrans1D3" presStyleIdx="4" presStyleCnt="7"/>
      <dgm:spPr/>
      <dgm:t>
        <a:bodyPr/>
        <a:lstStyle/>
        <a:p>
          <a:endParaRPr lang="cs-CZ"/>
        </a:p>
      </dgm:t>
    </dgm:pt>
    <dgm:pt modelId="{6C558C2F-3907-424F-B73E-9301FF61C3B6}" type="pres">
      <dgm:prSet presAssocID="{F874AADE-FE23-4E06-90DF-02B61E13C862}" presName="hierRoot3" presStyleCnt="0"/>
      <dgm:spPr/>
    </dgm:pt>
    <dgm:pt modelId="{6790F405-865B-4E9F-902A-50BC1745EB90}" type="pres">
      <dgm:prSet presAssocID="{F874AADE-FE23-4E06-90DF-02B61E13C862}" presName="composite3" presStyleCnt="0"/>
      <dgm:spPr/>
    </dgm:pt>
    <dgm:pt modelId="{FB10692D-60AD-4E88-A6B8-A20D0AA82934}" type="pres">
      <dgm:prSet presAssocID="{F874AADE-FE23-4E06-90DF-02B61E13C862}" presName="background3" presStyleLbl="node3" presStyleIdx="4" presStyleCnt="7"/>
      <dgm:spPr/>
    </dgm:pt>
    <dgm:pt modelId="{CE74422F-75A5-4B35-94BB-DE1C39B90D30}" type="pres">
      <dgm:prSet presAssocID="{F874AADE-FE23-4E06-90DF-02B61E13C862}" presName="text3" presStyleLbl="fgAcc3" presStyleIdx="4" presStyleCnt="7" custLinFactX="-88980" custLinFactNeighborX="-100000" custLinFactNeighborY="34366">
        <dgm:presLayoutVars>
          <dgm:chPref val="3"/>
        </dgm:presLayoutVars>
      </dgm:prSet>
      <dgm:spPr/>
      <dgm:t>
        <a:bodyPr/>
        <a:lstStyle/>
        <a:p>
          <a:endParaRPr lang="cs-CZ"/>
        </a:p>
      </dgm:t>
    </dgm:pt>
    <dgm:pt modelId="{FF3090A2-D9C8-459F-B255-4903E86BD472}" type="pres">
      <dgm:prSet presAssocID="{F874AADE-FE23-4E06-90DF-02B61E13C862}" presName="hierChild4" presStyleCnt="0"/>
      <dgm:spPr/>
    </dgm:pt>
    <dgm:pt modelId="{F5DD3D5C-945D-42CE-ACE5-3C83AFFCB098}" type="pres">
      <dgm:prSet presAssocID="{AE2D7E51-0C98-48F4-BFF3-5320A862DB72}" presName="Name17" presStyleLbl="parChTrans1D3" presStyleIdx="5" presStyleCnt="7"/>
      <dgm:spPr/>
      <dgm:t>
        <a:bodyPr/>
        <a:lstStyle/>
        <a:p>
          <a:endParaRPr lang="cs-CZ"/>
        </a:p>
      </dgm:t>
    </dgm:pt>
    <dgm:pt modelId="{CFB12858-B124-4F0A-828D-1EFEC76B67CE}" type="pres">
      <dgm:prSet presAssocID="{4B8548AD-D48C-4DD3-91F7-195876119C6E}" presName="hierRoot3" presStyleCnt="0"/>
      <dgm:spPr/>
    </dgm:pt>
    <dgm:pt modelId="{9FF74CA6-53DA-4F22-B51F-A6977896A790}" type="pres">
      <dgm:prSet presAssocID="{4B8548AD-D48C-4DD3-91F7-195876119C6E}" presName="composite3" presStyleCnt="0"/>
      <dgm:spPr/>
    </dgm:pt>
    <dgm:pt modelId="{9EAE167D-3919-4CB9-A018-FA4D24A40FF3}" type="pres">
      <dgm:prSet presAssocID="{4B8548AD-D48C-4DD3-91F7-195876119C6E}" presName="background3" presStyleLbl="node3" presStyleIdx="5" presStyleCnt="7"/>
      <dgm:spPr/>
    </dgm:pt>
    <dgm:pt modelId="{D22D0978-8F9D-4906-9D3A-FE8E156F7D8A}" type="pres">
      <dgm:prSet presAssocID="{4B8548AD-D48C-4DD3-91F7-195876119C6E}" presName="text3" presStyleLbl="fgAcc3" presStyleIdx="5" presStyleCnt="7" custLinFactX="-83299" custLinFactNeighborX="-100000" custLinFactNeighborY="34366">
        <dgm:presLayoutVars>
          <dgm:chPref val="3"/>
        </dgm:presLayoutVars>
      </dgm:prSet>
      <dgm:spPr/>
      <dgm:t>
        <a:bodyPr/>
        <a:lstStyle/>
        <a:p>
          <a:endParaRPr lang="cs-CZ"/>
        </a:p>
      </dgm:t>
    </dgm:pt>
    <dgm:pt modelId="{B9BC0429-85AC-4122-89C7-B468DEA70B60}" type="pres">
      <dgm:prSet presAssocID="{4B8548AD-D48C-4DD3-91F7-195876119C6E}" presName="hierChild4" presStyleCnt="0"/>
      <dgm:spPr/>
    </dgm:pt>
    <dgm:pt modelId="{55D790B1-F22A-4300-ADC1-6998B0D5899C}" type="pres">
      <dgm:prSet presAssocID="{CF795E9A-63B2-4B64-86A3-C0E845A7C12F}" presName="Name17" presStyleLbl="parChTrans1D3" presStyleIdx="6" presStyleCnt="7"/>
      <dgm:spPr/>
      <dgm:t>
        <a:bodyPr/>
        <a:lstStyle/>
        <a:p>
          <a:endParaRPr lang="cs-CZ"/>
        </a:p>
      </dgm:t>
    </dgm:pt>
    <dgm:pt modelId="{83922CD6-64F4-4DE3-B98D-075804B3FACC}" type="pres">
      <dgm:prSet presAssocID="{A5BE86D3-6537-4936-8FF7-A42E58535704}" presName="hierRoot3" presStyleCnt="0"/>
      <dgm:spPr/>
    </dgm:pt>
    <dgm:pt modelId="{B0C5CDF5-6C43-4AE6-9D31-B80502D8C091}" type="pres">
      <dgm:prSet presAssocID="{A5BE86D3-6537-4936-8FF7-A42E58535704}" presName="composite3" presStyleCnt="0"/>
      <dgm:spPr/>
    </dgm:pt>
    <dgm:pt modelId="{E761CBDD-8948-43EF-920A-87CD45C447E6}" type="pres">
      <dgm:prSet presAssocID="{A5BE86D3-6537-4936-8FF7-A42E58535704}" presName="background3" presStyleLbl="node3" presStyleIdx="6" presStyleCnt="7"/>
      <dgm:spPr/>
    </dgm:pt>
    <dgm:pt modelId="{302B812B-73B5-4658-8CFE-9177FBC1E3ED}" type="pres">
      <dgm:prSet presAssocID="{A5BE86D3-6537-4936-8FF7-A42E58535704}" presName="text3" presStyleLbl="fgAcc3" presStyleIdx="6" presStyleCnt="7" custLinFactX="-85612" custLinFactNeighborX="-100000" custLinFactNeighborY="34366">
        <dgm:presLayoutVars>
          <dgm:chPref val="3"/>
        </dgm:presLayoutVars>
      </dgm:prSet>
      <dgm:spPr/>
      <dgm:t>
        <a:bodyPr/>
        <a:lstStyle/>
        <a:p>
          <a:endParaRPr lang="cs-CZ"/>
        </a:p>
      </dgm:t>
    </dgm:pt>
    <dgm:pt modelId="{EB507479-3B49-4567-AF11-17ED15B86351}" type="pres">
      <dgm:prSet presAssocID="{A5BE86D3-6537-4936-8FF7-A42E58535704}" presName="hierChild4" presStyleCnt="0"/>
      <dgm:spPr/>
    </dgm:pt>
  </dgm:ptLst>
  <dgm:cxnLst>
    <dgm:cxn modelId="{3F78EE2F-5955-4135-A009-0D593694B999}" srcId="{0425AFBB-AF5D-4852-8589-84F887BD9264}" destId="{4E94C6B7-85FF-4071-84F2-657C2685A8AC}" srcOrd="2" destOrd="0" parTransId="{AD6517A3-7116-4221-BC44-D61DE7426A0C}" sibTransId="{DD2FF483-2A43-423B-9B50-5516A9DB4F4D}"/>
    <dgm:cxn modelId="{67D405BF-6433-4AFF-BFF5-C6896DCED14C}" type="presOf" srcId="{D086CE51-AE68-484B-84D9-5695042953D5}" destId="{A709B33D-36F2-4873-BA96-061F1E18EF0A}" srcOrd="0" destOrd="0" presId="urn:microsoft.com/office/officeart/2005/8/layout/hierarchy1"/>
    <dgm:cxn modelId="{B3D89C91-5524-4D10-8309-ADD9CE0A5D95}" type="presOf" srcId="{AE2D7E51-0C98-48F4-BFF3-5320A862DB72}" destId="{F5DD3D5C-945D-42CE-ACE5-3C83AFFCB098}" srcOrd="0" destOrd="0" presId="urn:microsoft.com/office/officeart/2005/8/layout/hierarchy1"/>
    <dgm:cxn modelId="{F4811A03-F1BC-4E80-A6CB-E4D4604B0436}" srcId="{D262830C-191C-4CBB-9485-3CCC79AFDF01}" destId="{0425AFBB-AF5D-4852-8589-84F887BD9264}" srcOrd="0" destOrd="0" parTransId="{553687E3-F241-4C4F-9720-4437429CB0C5}" sibTransId="{10D6F24B-DE4B-4F72-8384-7D3B40D97CAB}"/>
    <dgm:cxn modelId="{82BF6888-F4C8-458E-9B3F-FD05C4011407}" type="presOf" srcId="{4B8548AD-D48C-4DD3-91F7-195876119C6E}" destId="{D22D0978-8F9D-4906-9D3A-FE8E156F7D8A}" srcOrd="0" destOrd="0" presId="urn:microsoft.com/office/officeart/2005/8/layout/hierarchy1"/>
    <dgm:cxn modelId="{01570410-8B30-4C7A-AB5B-64670B537F4E}" type="presOf" srcId="{CF795E9A-63B2-4B64-86A3-C0E845A7C12F}" destId="{55D790B1-F22A-4300-ADC1-6998B0D5899C}" srcOrd="0" destOrd="0" presId="urn:microsoft.com/office/officeart/2005/8/layout/hierarchy1"/>
    <dgm:cxn modelId="{541A065F-5D11-4F78-9454-8FB163A244B0}" type="presOf" srcId="{9E02B020-5105-4773-9BDE-DBBEB304964D}" destId="{9D91AEE4-B526-4296-A36C-31A406D45C1A}" srcOrd="0" destOrd="0" presId="urn:microsoft.com/office/officeart/2005/8/layout/hierarchy1"/>
    <dgm:cxn modelId="{5D9DC465-0728-4514-8A48-6760748B3F75}" srcId="{0425AFBB-AF5D-4852-8589-84F887BD9264}" destId="{9C84EE32-8C35-40EA-BF0B-E14BEF67464D}" srcOrd="0" destOrd="0" parTransId="{9E02B020-5105-4773-9BDE-DBBEB304964D}" sibTransId="{65759FB7-14C7-4BC7-BFCD-457D72F7D5AD}"/>
    <dgm:cxn modelId="{28DB7115-B09F-4185-B8DC-6DC80BE506DB}" srcId="{DCCBD3FE-232A-4B3B-8DAE-0C4B2B412345}" destId="{D262830C-191C-4CBB-9485-3CCC79AFDF01}" srcOrd="0" destOrd="0" parTransId="{04FE7CFA-8A50-4540-A485-C19F00FFEDC7}" sibTransId="{3F21853F-548F-4262-B24F-8B776FD991D2}"/>
    <dgm:cxn modelId="{42382899-9EAD-4CBA-9966-34992A151929}" type="presOf" srcId="{F874AADE-FE23-4E06-90DF-02B61E13C862}" destId="{CE74422F-75A5-4B35-94BB-DE1C39B90D30}" srcOrd="0" destOrd="0" presId="urn:microsoft.com/office/officeart/2005/8/layout/hierarchy1"/>
    <dgm:cxn modelId="{8396650A-E911-4E57-B2BF-6E58DD26DD52}" type="presOf" srcId="{0425AFBB-AF5D-4852-8589-84F887BD9264}" destId="{350548B6-C9D5-4D2E-9A64-31F844EB31CA}" srcOrd="0" destOrd="0" presId="urn:microsoft.com/office/officeart/2005/8/layout/hierarchy1"/>
    <dgm:cxn modelId="{B46A5971-8B7E-4CC6-B339-5D98CE141BA5}" srcId="{0425AFBB-AF5D-4852-8589-84F887BD9264}" destId="{4C346170-283D-4F3A-BE2F-ADAF0524BF3A}" srcOrd="1" destOrd="0" parTransId="{0B6A0E7D-6757-4BB8-A8D8-7802EE93531E}" sibTransId="{8B5999E4-3C3C-4755-87A3-D499136AE673}"/>
    <dgm:cxn modelId="{35A4238B-CCDD-4140-89A5-3CE2EAAEB4C8}" srcId="{918AB70A-F0A9-45DA-B054-3DC0F6876471}" destId="{F874AADE-FE23-4E06-90DF-02B61E13C862}" srcOrd="1" destOrd="0" parTransId="{D086CE51-AE68-484B-84D9-5695042953D5}" sibTransId="{818D992E-7D26-4C52-9A60-AD3A43A68296}"/>
    <dgm:cxn modelId="{0FFC23E9-54E2-4A60-A6B9-FD40B4FECD18}" srcId="{918AB70A-F0A9-45DA-B054-3DC0F6876471}" destId="{4A73D0A5-6044-438F-9552-3E281206CBA9}" srcOrd="0" destOrd="0" parTransId="{EDBF2719-7435-4C8A-9C50-90248DB49BB6}" sibTransId="{BB12ED47-F084-445B-AC49-5E1D725BA2E4}"/>
    <dgm:cxn modelId="{7C064AAD-2195-4CB4-B65A-4D089EB55EE5}" type="presOf" srcId="{AD6517A3-7116-4221-BC44-D61DE7426A0C}" destId="{AAD62112-0B72-49D6-8E6F-F98528177784}" srcOrd="0" destOrd="0" presId="urn:microsoft.com/office/officeart/2005/8/layout/hierarchy1"/>
    <dgm:cxn modelId="{014A9ABD-C55A-49D6-88F0-466E3CFBA9FC}" type="presOf" srcId="{A5BE86D3-6537-4936-8FF7-A42E58535704}" destId="{302B812B-73B5-4658-8CFE-9177FBC1E3ED}" srcOrd="0" destOrd="0" presId="urn:microsoft.com/office/officeart/2005/8/layout/hierarchy1"/>
    <dgm:cxn modelId="{7B05E1F3-C958-4F60-8DF6-1BCC9BEA1BB7}" type="presOf" srcId="{EDBF2719-7435-4C8A-9C50-90248DB49BB6}" destId="{C52DEFE9-FA24-4BC3-AD7C-B772B44CD640}" srcOrd="0" destOrd="0" presId="urn:microsoft.com/office/officeart/2005/8/layout/hierarchy1"/>
    <dgm:cxn modelId="{51AC2580-A637-40B0-865D-34D46C4ADE79}" type="presOf" srcId="{553687E3-F241-4C4F-9720-4437429CB0C5}" destId="{4A47BDF8-603C-4F4B-8C8D-35D10DAC2182}" srcOrd="0" destOrd="0" presId="urn:microsoft.com/office/officeart/2005/8/layout/hierarchy1"/>
    <dgm:cxn modelId="{6D6BADCE-173C-4901-ABEC-A0BA69D1E1EB}" srcId="{918AB70A-F0A9-45DA-B054-3DC0F6876471}" destId="{A5BE86D3-6537-4936-8FF7-A42E58535704}" srcOrd="3" destOrd="0" parTransId="{CF795E9A-63B2-4B64-86A3-C0E845A7C12F}" sibTransId="{EF0E6200-F82F-45A8-8B5C-C537EBAA5DC8}"/>
    <dgm:cxn modelId="{8EC86F35-6F35-45A8-B683-EC25DD2C6590}" type="presOf" srcId="{4E94C6B7-85FF-4071-84F2-657C2685A8AC}" destId="{FC36B482-6FA9-4B3F-8E58-A29BB193D845}" srcOrd="0" destOrd="0" presId="urn:microsoft.com/office/officeart/2005/8/layout/hierarchy1"/>
    <dgm:cxn modelId="{19E1EF19-A780-4391-B88A-692CD45AC1BD}" type="presOf" srcId="{4C346170-283D-4F3A-BE2F-ADAF0524BF3A}" destId="{D7B22124-BAA2-4A53-818D-7D55B496EB03}" srcOrd="0" destOrd="0" presId="urn:microsoft.com/office/officeart/2005/8/layout/hierarchy1"/>
    <dgm:cxn modelId="{95CD468E-2E4B-479D-9B6E-02BC24E1B51C}" srcId="{D262830C-191C-4CBB-9485-3CCC79AFDF01}" destId="{918AB70A-F0A9-45DA-B054-3DC0F6876471}" srcOrd="1" destOrd="0" parTransId="{F7836FD9-468A-4726-894A-88241A39C39B}" sibTransId="{44E4F0B3-C10E-48EE-AA35-FCC49CB0DD21}"/>
    <dgm:cxn modelId="{796E30B5-64AC-47D6-BA20-F500FC2EF4DF}" type="presOf" srcId="{DCCBD3FE-232A-4B3B-8DAE-0C4B2B412345}" destId="{855500AA-20D4-40EB-8705-4FAC11AD948C}" srcOrd="0" destOrd="0" presId="urn:microsoft.com/office/officeart/2005/8/layout/hierarchy1"/>
    <dgm:cxn modelId="{685308A8-D0C3-438D-AAEC-C84CB977161A}" type="presOf" srcId="{4A73D0A5-6044-438F-9552-3E281206CBA9}" destId="{3A8C16B9-A66E-442C-A4E2-4BD5AC870607}" srcOrd="0" destOrd="0" presId="urn:microsoft.com/office/officeart/2005/8/layout/hierarchy1"/>
    <dgm:cxn modelId="{4A818826-FA3F-445B-8A11-7E11DAE4B72F}" type="presOf" srcId="{9C84EE32-8C35-40EA-BF0B-E14BEF67464D}" destId="{340AE037-AE1A-4491-9A6F-0C9C68456EFD}" srcOrd="0" destOrd="0" presId="urn:microsoft.com/office/officeart/2005/8/layout/hierarchy1"/>
    <dgm:cxn modelId="{A2C6E229-8A48-486E-922D-CA87932A0199}" srcId="{918AB70A-F0A9-45DA-B054-3DC0F6876471}" destId="{4B8548AD-D48C-4DD3-91F7-195876119C6E}" srcOrd="2" destOrd="0" parTransId="{AE2D7E51-0C98-48F4-BFF3-5320A862DB72}" sibTransId="{A47D03D3-7317-4F74-A13E-EA7102E3D514}"/>
    <dgm:cxn modelId="{157D6BA7-E1FB-4D41-9373-D8D62FAC1FAC}" type="presOf" srcId="{918AB70A-F0A9-45DA-B054-3DC0F6876471}" destId="{53C6E61B-A0FB-42E1-B3D4-05CCA038EFAA}" srcOrd="0" destOrd="0" presId="urn:microsoft.com/office/officeart/2005/8/layout/hierarchy1"/>
    <dgm:cxn modelId="{F71E1CC2-7710-4904-81B8-A7612ACD9C70}" type="presOf" srcId="{D262830C-191C-4CBB-9485-3CCC79AFDF01}" destId="{35AF9D39-D78B-4786-8A9F-C80E3C7F542D}" srcOrd="0" destOrd="0" presId="urn:microsoft.com/office/officeart/2005/8/layout/hierarchy1"/>
    <dgm:cxn modelId="{9AD36960-7570-447E-ACB9-7437E8E44CFF}" type="presOf" srcId="{F7836FD9-468A-4726-894A-88241A39C39B}" destId="{F72041D8-7D2D-479F-8B3E-16838C80E549}" srcOrd="0" destOrd="0" presId="urn:microsoft.com/office/officeart/2005/8/layout/hierarchy1"/>
    <dgm:cxn modelId="{12A0A431-F7AC-4392-951D-6DD65BE7EB1F}" type="presOf" srcId="{0B6A0E7D-6757-4BB8-A8D8-7802EE93531E}" destId="{A59B408A-4FF0-4562-B64C-DC909080B837}" srcOrd="0" destOrd="0" presId="urn:microsoft.com/office/officeart/2005/8/layout/hierarchy1"/>
    <dgm:cxn modelId="{B0A98085-5C3F-4358-A4B0-71B5641DF3F1}" type="presParOf" srcId="{855500AA-20D4-40EB-8705-4FAC11AD948C}" destId="{523AE6FF-8319-4088-B8E8-30CC7A973F85}" srcOrd="0" destOrd="0" presId="urn:microsoft.com/office/officeart/2005/8/layout/hierarchy1"/>
    <dgm:cxn modelId="{868FE152-3D20-4ADF-88D2-7ED7FAE5A2D7}" type="presParOf" srcId="{523AE6FF-8319-4088-B8E8-30CC7A973F85}" destId="{5DA55A04-B8AF-4712-A16C-42029FFCBD6C}" srcOrd="0" destOrd="0" presId="urn:microsoft.com/office/officeart/2005/8/layout/hierarchy1"/>
    <dgm:cxn modelId="{4C070DF0-D3F7-46A2-8FC8-9CF756E3EA2E}" type="presParOf" srcId="{5DA55A04-B8AF-4712-A16C-42029FFCBD6C}" destId="{82E706EB-2BBE-4D62-BA01-07C0274EAF8D}" srcOrd="0" destOrd="0" presId="urn:microsoft.com/office/officeart/2005/8/layout/hierarchy1"/>
    <dgm:cxn modelId="{1CC13CC2-57B7-450F-A580-E84722751355}" type="presParOf" srcId="{5DA55A04-B8AF-4712-A16C-42029FFCBD6C}" destId="{35AF9D39-D78B-4786-8A9F-C80E3C7F542D}" srcOrd="1" destOrd="0" presId="urn:microsoft.com/office/officeart/2005/8/layout/hierarchy1"/>
    <dgm:cxn modelId="{9E3D99B7-4D5A-4A74-B716-46E37F775FD0}" type="presParOf" srcId="{523AE6FF-8319-4088-B8E8-30CC7A973F85}" destId="{1E8AE355-50AC-42D2-80E9-B4D984387BD3}" srcOrd="1" destOrd="0" presId="urn:microsoft.com/office/officeart/2005/8/layout/hierarchy1"/>
    <dgm:cxn modelId="{40B20F9B-57FF-480E-B1EC-535883A1E5BD}" type="presParOf" srcId="{1E8AE355-50AC-42D2-80E9-B4D984387BD3}" destId="{4A47BDF8-603C-4F4B-8C8D-35D10DAC2182}" srcOrd="0" destOrd="0" presId="urn:microsoft.com/office/officeart/2005/8/layout/hierarchy1"/>
    <dgm:cxn modelId="{321C9AB3-690D-4CFD-B69B-2DE49802F703}" type="presParOf" srcId="{1E8AE355-50AC-42D2-80E9-B4D984387BD3}" destId="{F61899A2-08E3-455D-9F29-CABB3F34E86A}" srcOrd="1" destOrd="0" presId="urn:microsoft.com/office/officeart/2005/8/layout/hierarchy1"/>
    <dgm:cxn modelId="{2F651D6E-F29D-4B25-8C7D-D35D0C6610CB}" type="presParOf" srcId="{F61899A2-08E3-455D-9F29-CABB3F34E86A}" destId="{774EC193-F8BF-4143-9863-15DF8048FF25}" srcOrd="0" destOrd="0" presId="urn:microsoft.com/office/officeart/2005/8/layout/hierarchy1"/>
    <dgm:cxn modelId="{5421E8AA-CA3C-481D-93AE-EFBB1D42B478}" type="presParOf" srcId="{774EC193-F8BF-4143-9863-15DF8048FF25}" destId="{8E14D098-6295-48F8-A523-8B0B914FCDF2}" srcOrd="0" destOrd="0" presId="urn:microsoft.com/office/officeart/2005/8/layout/hierarchy1"/>
    <dgm:cxn modelId="{3114285A-2520-4F5E-85EC-B528A9783B0C}" type="presParOf" srcId="{774EC193-F8BF-4143-9863-15DF8048FF25}" destId="{350548B6-C9D5-4D2E-9A64-31F844EB31CA}" srcOrd="1" destOrd="0" presId="urn:microsoft.com/office/officeart/2005/8/layout/hierarchy1"/>
    <dgm:cxn modelId="{6636494A-69A9-4BAA-98AC-BA39197A0B10}" type="presParOf" srcId="{F61899A2-08E3-455D-9F29-CABB3F34E86A}" destId="{18D2B4CE-3F88-4903-958E-8C5038811CDE}" srcOrd="1" destOrd="0" presId="urn:microsoft.com/office/officeart/2005/8/layout/hierarchy1"/>
    <dgm:cxn modelId="{9C244FD2-BAAC-4B85-BC17-32E64304DC40}" type="presParOf" srcId="{18D2B4CE-3F88-4903-958E-8C5038811CDE}" destId="{9D91AEE4-B526-4296-A36C-31A406D45C1A}" srcOrd="0" destOrd="0" presId="urn:microsoft.com/office/officeart/2005/8/layout/hierarchy1"/>
    <dgm:cxn modelId="{6B3D900D-8D0F-4B62-8969-CB89BA9755D9}" type="presParOf" srcId="{18D2B4CE-3F88-4903-958E-8C5038811CDE}" destId="{250EE2A2-6C91-401D-86A2-8F71B7294F89}" srcOrd="1" destOrd="0" presId="urn:microsoft.com/office/officeart/2005/8/layout/hierarchy1"/>
    <dgm:cxn modelId="{A34073E4-DE58-4ECA-9C7C-BE1B614803AD}" type="presParOf" srcId="{250EE2A2-6C91-401D-86A2-8F71B7294F89}" destId="{19E39651-7416-4DDC-8C97-10EB4869A5C6}" srcOrd="0" destOrd="0" presId="urn:microsoft.com/office/officeart/2005/8/layout/hierarchy1"/>
    <dgm:cxn modelId="{59AD3300-8F63-46B8-9085-2BCAB46F03CF}" type="presParOf" srcId="{19E39651-7416-4DDC-8C97-10EB4869A5C6}" destId="{F551A1DC-64AE-407F-AFC0-9E1402130EBD}" srcOrd="0" destOrd="0" presId="urn:microsoft.com/office/officeart/2005/8/layout/hierarchy1"/>
    <dgm:cxn modelId="{1BE8FD7D-8B48-4016-B44A-D7041FD54985}" type="presParOf" srcId="{19E39651-7416-4DDC-8C97-10EB4869A5C6}" destId="{340AE037-AE1A-4491-9A6F-0C9C68456EFD}" srcOrd="1" destOrd="0" presId="urn:microsoft.com/office/officeart/2005/8/layout/hierarchy1"/>
    <dgm:cxn modelId="{1FBFD48F-EFBC-4045-BDA9-223CAE88663D}" type="presParOf" srcId="{250EE2A2-6C91-401D-86A2-8F71B7294F89}" destId="{A5EA6804-8449-43B5-8491-23C850865BF0}" srcOrd="1" destOrd="0" presId="urn:microsoft.com/office/officeart/2005/8/layout/hierarchy1"/>
    <dgm:cxn modelId="{286AC16B-B72D-4D5F-9687-153EBAC9443A}" type="presParOf" srcId="{18D2B4CE-3F88-4903-958E-8C5038811CDE}" destId="{A59B408A-4FF0-4562-B64C-DC909080B837}" srcOrd="2" destOrd="0" presId="urn:microsoft.com/office/officeart/2005/8/layout/hierarchy1"/>
    <dgm:cxn modelId="{ADF68A1F-7CDC-49C9-A5F2-107EA833908F}" type="presParOf" srcId="{18D2B4CE-3F88-4903-958E-8C5038811CDE}" destId="{D4568186-4660-411F-8BB1-04FD2949959D}" srcOrd="3" destOrd="0" presId="urn:microsoft.com/office/officeart/2005/8/layout/hierarchy1"/>
    <dgm:cxn modelId="{4EF08B5F-325E-4A8D-BD54-2DBBF504DBE9}" type="presParOf" srcId="{D4568186-4660-411F-8BB1-04FD2949959D}" destId="{C54B75A7-CD60-469B-8A6E-4D985784D61F}" srcOrd="0" destOrd="0" presId="urn:microsoft.com/office/officeart/2005/8/layout/hierarchy1"/>
    <dgm:cxn modelId="{601572E9-8727-4354-997D-D6FADA2216C4}" type="presParOf" srcId="{C54B75A7-CD60-469B-8A6E-4D985784D61F}" destId="{DFEF0E0B-00F4-49BD-8486-22863FED5AA8}" srcOrd="0" destOrd="0" presId="urn:microsoft.com/office/officeart/2005/8/layout/hierarchy1"/>
    <dgm:cxn modelId="{EBB0C5B4-0C14-4D88-8695-D95C6957AEE6}" type="presParOf" srcId="{C54B75A7-CD60-469B-8A6E-4D985784D61F}" destId="{D7B22124-BAA2-4A53-818D-7D55B496EB03}" srcOrd="1" destOrd="0" presId="urn:microsoft.com/office/officeart/2005/8/layout/hierarchy1"/>
    <dgm:cxn modelId="{732375D5-079C-4B86-A27E-82A4383033C1}" type="presParOf" srcId="{D4568186-4660-411F-8BB1-04FD2949959D}" destId="{FE537487-88DB-4E8E-92AF-60CF6EAD135A}" srcOrd="1" destOrd="0" presId="urn:microsoft.com/office/officeart/2005/8/layout/hierarchy1"/>
    <dgm:cxn modelId="{F74C56AA-D927-4CD2-B03F-1F26161D6D27}" type="presParOf" srcId="{18D2B4CE-3F88-4903-958E-8C5038811CDE}" destId="{AAD62112-0B72-49D6-8E6F-F98528177784}" srcOrd="4" destOrd="0" presId="urn:microsoft.com/office/officeart/2005/8/layout/hierarchy1"/>
    <dgm:cxn modelId="{C22D178C-81AE-4CF1-AFBB-E8ED79AE4909}" type="presParOf" srcId="{18D2B4CE-3F88-4903-958E-8C5038811CDE}" destId="{6A4C5869-A8A8-476E-A570-188452769AE6}" srcOrd="5" destOrd="0" presId="urn:microsoft.com/office/officeart/2005/8/layout/hierarchy1"/>
    <dgm:cxn modelId="{299CC28E-3E6E-4DA5-BAE7-6C26CDB45281}" type="presParOf" srcId="{6A4C5869-A8A8-476E-A570-188452769AE6}" destId="{52E7DF91-7F8B-4126-95CA-7DAAF134F6AE}" srcOrd="0" destOrd="0" presId="urn:microsoft.com/office/officeart/2005/8/layout/hierarchy1"/>
    <dgm:cxn modelId="{8CD8A53F-3F11-4B4C-9C69-C1F61ACD73E4}" type="presParOf" srcId="{52E7DF91-7F8B-4126-95CA-7DAAF134F6AE}" destId="{0BE0FAC4-C1D7-4372-8E40-FE39ABC640E2}" srcOrd="0" destOrd="0" presId="urn:microsoft.com/office/officeart/2005/8/layout/hierarchy1"/>
    <dgm:cxn modelId="{5935724F-33CF-4C57-BB0A-778703023C20}" type="presParOf" srcId="{52E7DF91-7F8B-4126-95CA-7DAAF134F6AE}" destId="{FC36B482-6FA9-4B3F-8E58-A29BB193D845}" srcOrd="1" destOrd="0" presId="urn:microsoft.com/office/officeart/2005/8/layout/hierarchy1"/>
    <dgm:cxn modelId="{A2E9A8DF-19E3-4D53-B78B-AFC79469F2A3}" type="presParOf" srcId="{6A4C5869-A8A8-476E-A570-188452769AE6}" destId="{8F2517B7-8BAA-4E32-9E6A-CC23DC284055}" srcOrd="1" destOrd="0" presId="urn:microsoft.com/office/officeart/2005/8/layout/hierarchy1"/>
    <dgm:cxn modelId="{5E274EDD-9ABB-4BFD-81B2-93EB14549915}" type="presParOf" srcId="{1E8AE355-50AC-42D2-80E9-B4D984387BD3}" destId="{F72041D8-7D2D-479F-8B3E-16838C80E549}" srcOrd="2" destOrd="0" presId="urn:microsoft.com/office/officeart/2005/8/layout/hierarchy1"/>
    <dgm:cxn modelId="{F499EA08-CA38-4903-A67F-EDFDB50D3C04}" type="presParOf" srcId="{1E8AE355-50AC-42D2-80E9-B4D984387BD3}" destId="{E2C07071-F18B-432D-9AE7-DBD8219A6908}" srcOrd="3" destOrd="0" presId="urn:microsoft.com/office/officeart/2005/8/layout/hierarchy1"/>
    <dgm:cxn modelId="{FE3B5D13-8CCF-4E8D-98DB-374159369009}" type="presParOf" srcId="{E2C07071-F18B-432D-9AE7-DBD8219A6908}" destId="{B52C0BA2-E966-43D3-908B-26AA4079DA42}" srcOrd="0" destOrd="0" presId="urn:microsoft.com/office/officeart/2005/8/layout/hierarchy1"/>
    <dgm:cxn modelId="{F21E639E-C6A4-435B-AC0C-45AA9344B7E9}" type="presParOf" srcId="{B52C0BA2-E966-43D3-908B-26AA4079DA42}" destId="{E1EF77DE-1F9E-49DC-AF94-74B16C0CB54E}" srcOrd="0" destOrd="0" presId="urn:microsoft.com/office/officeart/2005/8/layout/hierarchy1"/>
    <dgm:cxn modelId="{7C56EF31-ECC3-4A63-A7DD-4683A4E7348B}" type="presParOf" srcId="{B52C0BA2-E966-43D3-908B-26AA4079DA42}" destId="{53C6E61B-A0FB-42E1-B3D4-05CCA038EFAA}" srcOrd="1" destOrd="0" presId="urn:microsoft.com/office/officeart/2005/8/layout/hierarchy1"/>
    <dgm:cxn modelId="{9A36E6C2-06DC-4500-9294-5E3F4015DD1A}" type="presParOf" srcId="{E2C07071-F18B-432D-9AE7-DBD8219A6908}" destId="{679A376D-5C07-4FD5-A708-4154EE7EA2BA}" srcOrd="1" destOrd="0" presId="urn:microsoft.com/office/officeart/2005/8/layout/hierarchy1"/>
    <dgm:cxn modelId="{1D014546-097F-4A6F-B2E7-031B84953A58}" type="presParOf" srcId="{679A376D-5C07-4FD5-A708-4154EE7EA2BA}" destId="{C52DEFE9-FA24-4BC3-AD7C-B772B44CD640}" srcOrd="0" destOrd="0" presId="urn:microsoft.com/office/officeart/2005/8/layout/hierarchy1"/>
    <dgm:cxn modelId="{C2C4F9E5-D89C-4121-AF63-9B8451DD7934}" type="presParOf" srcId="{679A376D-5C07-4FD5-A708-4154EE7EA2BA}" destId="{713BE970-5A60-42A4-8D0D-754330D14DA2}" srcOrd="1" destOrd="0" presId="urn:microsoft.com/office/officeart/2005/8/layout/hierarchy1"/>
    <dgm:cxn modelId="{BD2E5681-3569-430B-A267-CD4D3906B19E}" type="presParOf" srcId="{713BE970-5A60-42A4-8D0D-754330D14DA2}" destId="{E8A61700-5CE9-4B5D-876A-1B8FA88E529D}" srcOrd="0" destOrd="0" presId="urn:microsoft.com/office/officeart/2005/8/layout/hierarchy1"/>
    <dgm:cxn modelId="{CDC2A9CD-6C4B-4B63-B41D-1A9F2B525973}" type="presParOf" srcId="{E8A61700-5CE9-4B5D-876A-1B8FA88E529D}" destId="{9F84F717-9037-4AE9-BFF3-8E380B6E0A1B}" srcOrd="0" destOrd="0" presId="urn:microsoft.com/office/officeart/2005/8/layout/hierarchy1"/>
    <dgm:cxn modelId="{B6081D3F-098F-4756-A803-F68382DD204C}" type="presParOf" srcId="{E8A61700-5CE9-4B5D-876A-1B8FA88E529D}" destId="{3A8C16B9-A66E-442C-A4E2-4BD5AC870607}" srcOrd="1" destOrd="0" presId="urn:microsoft.com/office/officeart/2005/8/layout/hierarchy1"/>
    <dgm:cxn modelId="{CBA4F0B5-66A0-4098-B81F-A183E6BE34B4}" type="presParOf" srcId="{713BE970-5A60-42A4-8D0D-754330D14DA2}" destId="{F30314DA-2728-4833-8528-E0A9AFC10B38}" srcOrd="1" destOrd="0" presId="urn:microsoft.com/office/officeart/2005/8/layout/hierarchy1"/>
    <dgm:cxn modelId="{FB824614-E5CA-49B9-A1B6-0B4E98067A8D}" type="presParOf" srcId="{679A376D-5C07-4FD5-A708-4154EE7EA2BA}" destId="{A709B33D-36F2-4873-BA96-061F1E18EF0A}" srcOrd="2" destOrd="0" presId="urn:microsoft.com/office/officeart/2005/8/layout/hierarchy1"/>
    <dgm:cxn modelId="{8E940012-9981-4182-A3C0-8619FE860A48}" type="presParOf" srcId="{679A376D-5C07-4FD5-A708-4154EE7EA2BA}" destId="{6C558C2F-3907-424F-B73E-9301FF61C3B6}" srcOrd="3" destOrd="0" presId="urn:microsoft.com/office/officeart/2005/8/layout/hierarchy1"/>
    <dgm:cxn modelId="{241C0102-807B-46BF-9945-BCF2C1ECDFC1}" type="presParOf" srcId="{6C558C2F-3907-424F-B73E-9301FF61C3B6}" destId="{6790F405-865B-4E9F-902A-50BC1745EB90}" srcOrd="0" destOrd="0" presId="urn:microsoft.com/office/officeart/2005/8/layout/hierarchy1"/>
    <dgm:cxn modelId="{039956FB-16BB-4ADE-AA11-A91DE4F0E614}" type="presParOf" srcId="{6790F405-865B-4E9F-902A-50BC1745EB90}" destId="{FB10692D-60AD-4E88-A6B8-A20D0AA82934}" srcOrd="0" destOrd="0" presId="urn:microsoft.com/office/officeart/2005/8/layout/hierarchy1"/>
    <dgm:cxn modelId="{9FC74577-EAC9-467A-9A79-75B29F0BF337}" type="presParOf" srcId="{6790F405-865B-4E9F-902A-50BC1745EB90}" destId="{CE74422F-75A5-4B35-94BB-DE1C39B90D30}" srcOrd="1" destOrd="0" presId="urn:microsoft.com/office/officeart/2005/8/layout/hierarchy1"/>
    <dgm:cxn modelId="{3052FA60-F1B9-427F-B15B-18439A0B6253}" type="presParOf" srcId="{6C558C2F-3907-424F-B73E-9301FF61C3B6}" destId="{FF3090A2-D9C8-459F-B255-4903E86BD472}" srcOrd="1" destOrd="0" presId="urn:microsoft.com/office/officeart/2005/8/layout/hierarchy1"/>
    <dgm:cxn modelId="{9D19804E-7C1A-4FFA-8637-FE99204C655D}" type="presParOf" srcId="{679A376D-5C07-4FD5-A708-4154EE7EA2BA}" destId="{F5DD3D5C-945D-42CE-ACE5-3C83AFFCB098}" srcOrd="4" destOrd="0" presId="urn:microsoft.com/office/officeart/2005/8/layout/hierarchy1"/>
    <dgm:cxn modelId="{08029909-8F53-4B61-8B91-480C03BC051B}" type="presParOf" srcId="{679A376D-5C07-4FD5-A708-4154EE7EA2BA}" destId="{CFB12858-B124-4F0A-828D-1EFEC76B67CE}" srcOrd="5" destOrd="0" presId="urn:microsoft.com/office/officeart/2005/8/layout/hierarchy1"/>
    <dgm:cxn modelId="{22DBA2EF-DAF4-4899-8E73-F5EC9FBCA55D}" type="presParOf" srcId="{CFB12858-B124-4F0A-828D-1EFEC76B67CE}" destId="{9FF74CA6-53DA-4F22-B51F-A6977896A790}" srcOrd="0" destOrd="0" presId="urn:microsoft.com/office/officeart/2005/8/layout/hierarchy1"/>
    <dgm:cxn modelId="{CDB1A481-B12D-4367-BAA6-167D807D0C9E}" type="presParOf" srcId="{9FF74CA6-53DA-4F22-B51F-A6977896A790}" destId="{9EAE167D-3919-4CB9-A018-FA4D24A40FF3}" srcOrd="0" destOrd="0" presId="urn:microsoft.com/office/officeart/2005/8/layout/hierarchy1"/>
    <dgm:cxn modelId="{93407993-1742-44F3-B963-A8BA4CDB65F7}" type="presParOf" srcId="{9FF74CA6-53DA-4F22-B51F-A6977896A790}" destId="{D22D0978-8F9D-4906-9D3A-FE8E156F7D8A}" srcOrd="1" destOrd="0" presId="urn:microsoft.com/office/officeart/2005/8/layout/hierarchy1"/>
    <dgm:cxn modelId="{0C91280B-F183-4A1B-A420-C22855112BBF}" type="presParOf" srcId="{CFB12858-B124-4F0A-828D-1EFEC76B67CE}" destId="{B9BC0429-85AC-4122-89C7-B468DEA70B60}" srcOrd="1" destOrd="0" presId="urn:microsoft.com/office/officeart/2005/8/layout/hierarchy1"/>
    <dgm:cxn modelId="{1784D4BC-7E5C-4626-A931-D0AD96087CCD}" type="presParOf" srcId="{679A376D-5C07-4FD5-A708-4154EE7EA2BA}" destId="{55D790B1-F22A-4300-ADC1-6998B0D5899C}" srcOrd="6" destOrd="0" presId="urn:microsoft.com/office/officeart/2005/8/layout/hierarchy1"/>
    <dgm:cxn modelId="{EE52989D-25D9-40A6-A759-C5743D37A882}" type="presParOf" srcId="{679A376D-5C07-4FD5-A708-4154EE7EA2BA}" destId="{83922CD6-64F4-4DE3-B98D-075804B3FACC}" srcOrd="7" destOrd="0" presId="urn:microsoft.com/office/officeart/2005/8/layout/hierarchy1"/>
    <dgm:cxn modelId="{84E83F62-D044-444D-8BAF-1F2D9CF4F31F}" type="presParOf" srcId="{83922CD6-64F4-4DE3-B98D-075804B3FACC}" destId="{B0C5CDF5-6C43-4AE6-9D31-B80502D8C091}" srcOrd="0" destOrd="0" presId="urn:microsoft.com/office/officeart/2005/8/layout/hierarchy1"/>
    <dgm:cxn modelId="{5035EB63-808A-45CB-95BA-6D561AFEEC13}" type="presParOf" srcId="{B0C5CDF5-6C43-4AE6-9D31-B80502D8C091}" destId="{E761CBDD-8948-43EF-920A-87CD45C447E6}" srcOrd="0" destOrd="0" presId="urn:microsoft.com/office/officeart/2005/8/layout/hierarchy1"/>
    <dgm:cxn modelId="{54970725-9755-4F58-B29F-C1D24B021075}" type="presParOf" srcId="{B0C5CDF5-6C43-4AE6-9D31-B80502D8C091}" destId="{302B812B-73B5-4658-8CFE-9177FBC1E3ED}" srcOrd="1" destOrd="0" presId="urn:microsoft.com/office/officeart/2005/8/layout/hierarchy1"/>
    <dgm:cxn modelId="{A83E6151-EE71-42B8-AB32-AD6C4C4EC597}" type="presParOf" srcId="{83922CD6-64F4-4DE3-B98D-075804B3FACC}" destId="{EB507479-3B49-4567-AF11-17ED15B8635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78E313-9B30-4ED6-AAE3-D48D4686FA45}" type="datetimeFigureOut">
              <a:rPr lang="cs-CZ" smtClean="0"/>
              <a:t>2.1.2012</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E3C6F5-2E7E-4F2E-9475-A7171C14DA70}" type="slidenum">
              <a:rPr lang="cs-CZ" smtClean="0"/>
              <a:t>‹#›</a:t>
            </a:fld>
            <a:endParaRPr lang="cs-CZ"/>
          </a:p>
        </p:txBody>
      </p:sp>
    </p:spTree>
    <p:extLst>
      <p:ext uri="{BB962C8B-B14F-4D97-AF65-F5344CB8AC3E}">
        <p14:creationId xmlns:p14="http://schemas.microsoft.com/office/powerpoint/2010/main" val="2502107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smtClean="0"/>
              <a:t>ř</a:t>
            </a:r>
            <a:endParaRPr lang="cs-CZ" dirty="0"/>
          </a:p>
        </p:txBody>
      </p:sp>
      <p:sp>
        <p:nvSpPr>
          <p:cNvPr id="4" name="Zástupný symbol pro číslo snímku 3"/>
          <p:cNvSpPr>
            <a:spLocks noGrp="1"/>
          </p:cNvSpPr>
          <p:nvPr>
            <p:ph type="sldNum" sz="quarter" idx="10"/>
          </p:nvPr>
        </p:nvSpPr>
        <p:spPr/>
        <p:txBody>
          <a:bodyPr/>
          <a:lstStyle/>
          <a:p>
            <a:fld id="{50E3C6F5-2E7E-4F2E-9475-A7171C14DA70}" type="slidenum">
              <a:rPr lang="cs-CZ" smtClean="0"/>
              <a:t>74</a:t>
            </a:fld>
            <a:endParaRPr lang="cs-CZ"/>
          </a:p>
        </p:txBody>
      </p:sp>
    </p:spTree>
    <p:extLst>
      <p:ext uri="{BB962C8B-B14F-4D97-AF65-F5344CB8AC3E}">
        <p14:creationId xmlns:p14="http://schemas.microsoft.com/office/powerpoint/2010/main" val="2124896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cs-CZ" smtClean="0"/>
              <a:t>Kliknutím lze upravit styl.</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Kliknutím lze upravit styl předlohy.</a:t>
            </a:r>
            <a:endParaRPr lang="en-US" dirty="0"/>
          </a:p>
        </p:txBody>
      </p:sp>
      <p:sp>
        <p:nvSpPr>
          <p:cNvPr id="4" name="Date Placeholder 3"/>
          <p:cNvSpPr>
            <a:spLocks noGrp="1"/>
          </p:cNvSpPr>
          <p:nvPr>
            <p:ph type="dt" sz="half" idx="10"/>
          </p:nvPr>
        </p:nvSpPr>
        <p:spPr/>
        <p:txBody>
          <a:bodyPr/>
          <a:lstStyle/>
          <a:p>
            <a:fld id="{7D33323B-5869-4042-86C5-4B24D80ACEB4}" type="datetimeFigureOut">
              <a:rPr lang="cs-CZ" smtClean="0"/>
              <a:t>2.1.2012</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F944BB60-A0FE-4B42-824C-BD57622A00F9}" type="slidenum">
              <a:rPr lang="cs-CZ" smtClean="0"/>
              <a:t>‹#›</a:t>
            </a:fld>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a:p>
        </p:txBody>
      </p:sp>
      <p:sp>
        <p:nvSpPr>
          <p:cNvPr id="3" name="Content Placeholder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Date Placeholder 3"/>
          <p:cNvSpPr>
            <a:spLocks noGrp="1"/>
          </p:cNvSpPr>
          <p:nvPr>
            <p:ph type="dt" sz="half" idx="10"/>
          </p:nvPr>
        </p:nvSpPr>
        <p:spPr/>
        <p:txBody>
          <a:bodyPr/>
          <a:lstStyle/>
          <a:p>
            <a:fld id="{7D33323B-5869-4042-86C5-4B24D80ACEB4}" type="datetimeFigureOut">
              <a:rPr lang="cs-CZ" smtClean="0"/>
              <a:t>2.1.2012</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F944BB60-A0FE-4B42-824C-BD57622A00F9}" type="slidenum">
              <a:rPr lang="cs-CZ" smtClean="0"/>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cs-CZ" smtClean="0"/>
              <a:t>Kliknutím lze upravit styl.</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7D33323B-5869-4042-86C5-4B24D80ACEB4}" type="datetimeFigureOut">
              <a:rPr lang="cs-CZ" smtClean="0"/>
              <a:t>2.1.2012</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F944BB60-A0FE-4B42-824C-BD57622A00F9}" type="slidenum">
              <a:rPr lang="cs-CZ" smtClean="0"/>
              <a:t>‹#›</a:t>
            </a:fld>
            <a:endParaRPr lang="cs-C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Date Placeholder 4"/>
          <p:cNvSpPr>
            <a:spLocks noGrp="1"/>
          </p:cNvSpPr>
          <p:nvPr>
            <p:ph type="dt" sz="half" idx="10"/>
          </p:nvPr>
        </p:nvSpPr>
        <p:spPr/>
        <p:txBody>
          <a:bodyPr/>
          <a:lstStyle/>
          <a:p>
            <a:fld id="{7D33323B-5869-4042-86C5-4B24D80ACEB4}" type="datetimeFigureOut">
              <a:rPr lang="cs-CZ" smtClean="0"/>
              <a:t>2.1.2012</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F944BB60-A0FE-4B42-824C-BD57622A00F9}" type="slidenum">
              <a:rPr lang="cs-CZ" smtClean="0"/>
              <a:t>‹#›</a:t>
            </a:fld>
            <a:endParaRPr lang="cs-C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cs-CZ" smtClean="0"/>
              <a:t>Kliknutím lze upravit styl.</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7" name="Date Placeholder 6"/>
          <p:cNvSpPr>
            <a:spLocks noGrp="1"/>
          </p:cNvSpPr>
          <p:nvPr>
            <p:ph type="dt" sz="half" idx="10"/>
          </p:nvPr>
        </p:nvSpPr>
        <p:spPr/>
        <p:txBody>
          <a:bodyPr/>
          <a:lstStyle/>
          <a:p>
            <a:fld id="{7D33323B-5869-4042-86C5-4B24D80ACEB4}" type="datetimeFigureOut">
              <a:rPr lang="cs-CZ" smtClean="0"/>
              <a:t>2.1.2012</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F944BB60-A0FE-4B42-824C-BD57622A00F9}" type="slidenum">
              <a:rPr lang="cs-CZ" smtClean="0"/>
              <a:t>‹#›</a:t>
            </a:fld>
            <a:endParaRPr lang="cs-C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a:p>
        </p:txBody>
      </p:sp>
      <p:sp>
        <p:nvSpPr>
          <p:cNvPr id="3" name="Date Placeholder 2"/>
          <p:cNvSpPr>
            <a:spLocks noGrp="1"/>
          </p:cNvSpPr>
          <p:nvPr>
            <p:ph type="dt" sz="half" idx="10"/>
          </p:nvPr>
        </p:nvSpPr>
        <p:spPr/>
        <p:txBody>
          <a:bodyPr/>
          <a:lstStyle/>
          <a:p>
            <a:fld id="{7D33323B-5869-4042-86C5-4B24D80ACEB4}" type="datetimeFigureOut">
              <a:rPr lang="cs-CZ" smtClean="0"/>
              <a:t>2.1.2012</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F944BB60-A0FE-4B42-824C-BD57622A00F9}" type="slidenum">
              <a:rPr lang="cs-CZ" smtClean="0"/>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33323B-5869-4042-86C5-4B24D80ACEB4}" type="datetimeFigureOut">
              <a:rPr lang="cs-CZ" smtClean="0"/>
              <a:t>2.1.2012</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F944BB60-A0FE-4B42-824C-BD57622A00F9}" type="slidenum">
              <a:rPr lang="cs-CZ" smtClean="0"/>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cs-CZ" smtClean="0"/>
              <a:t>Kliknutím lze upravit styl.</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7D33323B-5869-4042-86C5-4B24D80ACEB4}" type="datetimeFigureOut">
              <a:rPr lang="cs-CZ" smtClean="0"/>
              <a:t>2.1.2012</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F944BB60-A0FE-4B42-824C-BD57622A00F9}" type="slidenum">
              <a:rPr lang="cs-CZ" smtClean="0"/>
              <a:t>‹#›</a:t>
            </a:fld>
            <a:endParaRPr lang="cs-CZ"/>
          </a:p>
        </p:txBody>
      </p:sp>
      <p:sp>
        <p:nvSpPr>
          <p:cNvPr id="9" name="Content Placeholder 8"/>
          <p:cNvSpPr>
            <a:spLocks noGrp="1"/>
          </p:cNvSpPr>
          <p:nvPr>
            <p:ph sz="quarter" idx="13"/>
          </p:nvPr>
        </p:nvSpPr>
        <p:spPr>
          <a:xfrm>
            <a:off x="304800" y="381000"/>
            <a:ext cx="7772400" cy="4942840"/>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cs-CZ" smtClean="0"/>
              <a:t>Kliknutím lze upravit styl.</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smtClean="0"/>
              <a:t>Kliknutím na ikonu přidáte obrázek.</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8" name="Date Placeholder 7"/>
          <p:cNvSpPr>
            <a:spLocks noGrp="1"/>
          </p:cNvSpPr>
          <p:nvPr>
            <p:ph type="dt" sz="half" idx="10"/>
          </p:nvPr>
        </p:nvSpPr>
        <p:spPr/>
        <p:txBody>
          <a:bodyPr/>
          <a:lstStyle/>
          <a:p>
            <a:fld id="{7D33323B-5869-4042-86C5-4B24D80ACEB4}" type="datetimeFigureOut">
              <a:rPr lang="cs-CZ" smtClean="0"/>
              <a:t>2.1.2012</a:t>
            </a:fld>
            <a:endParaRPr lang="cs-CZ"/>
          </a:p>
        </p:txBody>
      </p:sp>
      <p:sp>
        <p:nvSpPr>
          <p:cNvPr id="9" name="Slide Number Placeholder 8"/>
          <p:cNvSpPr>
            <a:spLocks noGrp="1"/>
          </p:cNvSpPr>
          <p:nvPr>
            <p:ph type="sldNum" sz="quarter" idx="11"/>
          </p:nvPr>
        </p:nvSpPr>
        <p:spPr/>
        <p:txBody>
          <a:bodyPr/>
          <a:lstStyle/>
          <a:p>
            <a:fld id="{F944BB60-A0FE-4B42-824C-BD57622A00F9}" type="slidenum">
              <a:rPr lang="cs-CZ" smtClean="0"/>
              <a:t>‹#›</a:t>
            </a:fld>
            <a:endParaRPr lang="cs-CZ"/>
          </a:p>
        </p:txBody>
      </p:sp>
      <p:sp>
        <p:nvSpPr>
          <p:cNvPr id="10" name="Footer Placeholder 9"/>
          <p:cNvSpPr>
            <a:spLocks noGrp="1"/>
          </p:cNvSpPr>
          <p:nvPr>
            <p:ph type="ftr" sz="quarter" idx="12"/>
          </p:nvPr>
        </p:nvSpPr>
        <p:spPr/>
        <p:txBody>
          <a:bodyPr/>
          <a:lstStyle/>
          <a:p>
            <a:endParaRPr lang="cs-C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a:p>
        </p:txBody>
      </p:sp>
      <p:sp>
        <p:nvSpPr>
          <p:cNvPr id="3" name="Vertical Text Placeholder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Date Placeholder 3"/>
          <p:cNvSpPr>
            <a:spLocks noGrp="1"/>
          </p:cNvSpPr>
          <p:nvPr>
            <p:ph type="dt" sz="half" idx="10"/>
          </p:nvPr>
        </p:nvSpPr>
        <p:spPr/>
        <p:txBody>
          <a:bodyPr/>
          <a:lstStyle/>
          <a:p>
            <a:fld id="{7D33323B-5869-4042-86C5-4B24D80ACEB4}" type="datetimeFigureOut">
              <a:rPr lang="cs-CZ" smtClean="0"/>
              <a:t>2.1.2012</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F944BB60-A0FE-4B42-824C-BD57622A00F9}" type="slidenum">
              <a:rPr lang="cs-CZ" smtClean="0"/>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cs-CZ" smtClean="0"/>
              <a:t>Kliknutím lze upravit styl.</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Date Placeholder 3"/>
          <p:cNvSpPr>
            <a:spLocks noGrp="1"/>
          </p:cNvSpPr>
          <p:nvPr>
            <p:ph type="dt" sz="half" idx="10"/>
          </p:nvPr>
        </p:nvSpPr>
        <p:spPr/>
        <p:txBody>
          <a:bodyPr/>
          <a:lstStyle/>
          <a:p>
            <a:fld id="{7D33323B-5869-4042-86C5-4B24D80ACEB4}" type="datetimeFigureOut">
              <a:rPr lang="cs-CZ" smtClean="0"/>
              <a:t>2.1.2012</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F944BB60-A0FE-4B42-824C-BD57622A00F9}" type="slidenum">
              <a:rPr lang="cs-CZ" smtClean="0"/>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cs-CZ" smtClean="0"/>
              <a:t>Kliknutím lze upravit styl.</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F944BB60-A0FE-4B42-824C-BD57622A00F9}" type="slidenum">
              <a:rPr lang="cs-CZ" smtClean="0"/>
              <a:t>‹#›</a:t>
            </a:fld>
            <a:endParaRPr lang="cs-CZ"/>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cs-CZ"/>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7D33323B-5869-4042-86C5-4B24D80ACEB4}" type="datetimeFigureOut">
              <a:rPr lang="cs-CZ" smtClean="0"/>
              <a:t>2.1.2012</a:t>
            </a:fld>
            <a:endParaRPr lang="cs-CZ"/>
          </a:p>
        </p:txBody>
      </p:sp>
    </p:spTree>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jp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jp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jp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2.jp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7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8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8" Type="http://schemas.openxmlformats.org/officeDocument/2006/relationships/hyperlink" Target="http://socialniporadce.mpsv.cz/cs/127" TargetMode="External"/><Relationship Id="rId3" Type="http://schemas.openxmlformats.org/officeDocument/2006/relationships/hyperlink" Target="http://socialniporadce.mpsv.cz/cs/134" TargetMode="External"/><Relationship Id="rId7" Type="http://schemas.openxmlformats.org/officeDocument/2006/relationships/hyperlink" Target="http://www.cssz.cz/cz/duchodove-pojisteni/davky/zmeny-v-duchodovem-pojisteni-od-1-1-2012.htm" TargetMode="External"/><Relationship Id="rId12" Type="http://schemas.openxmlformats.org/officeDocument/2006/relationships/image" Target="../media/image4.png"/><Relationship Id="rId2" Type="http://schemas.openxmlformats.org/officeDocument/2006/relationships/hyperlink" Target="http://www.socioklub.cz/doktrina2.php" TargetMode="External"/><Relationship Id="rId1" Type="http://schemas.openxmlformats.org/officeDocument/2006/relationships/slideLayout" Target="../slideLayouts/slideLayout2.xml"/><Relationship Id="rId6" Type="http://schemas.openxmlformats.org/officeDocument/2006/relationships/hyperlink" Target="http://socialniporadce.mpsv.cz/cs/125" TargetMode="External"/><Relationship Id="rId11" Type="http://schemas.openxmlformats.org/officeDocument/2006/relationships/hyperlink" Target="http://www.mpsv.cz/files/clanky/10810/tz_180511a.pdf" TargetMode="External"/><Relationship Id="rId5" Type="http://schemas.openxmlformats.org/officeDocument/2006/relationships/hyperlink" Target="http://www.mpsv.cz/cs/11852" TargetMode="External"/><Relationship Id="rId10" Type="http://schemas.openxmlformats.org/officeDocument/2006/relationships/hyperlink" Target="http://www.zakonycr.cz/seznamy/117-1995-sb-zakon-o-statni-socialni-podpore.html" TargetMode="External"/><Relationship Id="rId4" Type="http://schemas.openxmlformats.org/officeDocument/2006/relationships/hyperlink" Target="http://www.mpsv.cz/cs/3213" TargetMode="External"/><Relationship Id="rId9" Type="http://schemas.openxmlformats.org/officeDocument/2006/relationships/hyperlink" Target="http://www.mpsv.cz/cs/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lstStyle/>
          <a:p>
            <a:r>
              <a:rPr lang="cs-CZ" dirty="0" smtClean="0"/>
              <a:t>Tři pilíře</a:t>
            </a:r>
            <a:endParaRPr lang="cs-CZ" dirty="0"/>
          </a:p>
        </p:txBody>
      </p:sp>
      <p:sp>
        <p:nvSpPr>
          <p:cNvPr id="3" name="Podnadpis 2"/>
          <p:cNvSpPr>
            <a:spLocks noGrp="1"/>
          </p:cNvSpPr>
          <p:nvPr>
            <p:ph type="subTitle" idx="1"/>
          </p:nvPr>
        </p:nvSpPr>
        <p:spPr/>
        <p:txBody>
          <a:bodyPr/>
          <a:lstStyle/>
          <a:p>
            <a:r>
              <a:rPr lang="cs-CZ" dirty="0" smtClean="0"/>
              <a:t>aneb systém sociálního zabezpečení</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3187765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lstStyle/>
          <a:p>
            <a:r>
              <a:rPr lang="cs-CZ" dirty="0" smtClean="0"/>
              <a:t>Cíle kapitoly</a:t>
            </a:r>
            <a:endParaRPr lang="cs-CZ" dirty="0"/>
          </a:p>
        </p:txBody>
      </p:sp>
      <p:sp>
        <p:nvSpPr>
          <p:cNvPr id="5" name="Zástupný symbol pro obsah 4"/>
          <p:cNvSpPr>
            <a:spLocks noGrp="1"/>
          </p:cNvSpPr>
          <p:nvPr>
            <p:ph idx="1"/>
          </p:nvPr>
        </p:nvSpPr>
        <p:spPr/>
        <p:txBody>
          <a:bodyPr>
            <a:normAutofit fontScale="92500"/>
          </a:bodyPr>
          <a:lstStyle/>
          <a:p>
            <a:pPr lvl="0"/>
            <a:r>
              <a:rPr lang="cs-CZ" dirty="0"/>
              <a:t>Seznámit se se sociálními právy a definovat jejich obsah</a:t>
            </a:r>
          </a:p>
          <a:p>
            <a:pPr lvl="0"/>
            <a:r>
              <a:rPr lang="cs-CZ" dirty="0"/>
              <a:t>Vysvětlit pojem sociální zabezpečení, rozlišit širší a užší pojetí</a:t>
            </a:r>
          </a:p>
          <a:p>
            <a:pPr lvl="0"/>
            <a:r>
              <a:rPr lang="cs-CZ" dirty="0"/>
              <a:t>Definovat uspořádání sociálního zabezpečení v ČR </a:t>
            </a:r>
          </a:p>
          <a:p>
            <a:pPr lvl="0"/>
            <a:r>
              <a:rPr lang="cs-CZ" dirty="0"/>
              <a:t>Rozlišit 3 samostatné systémy sociálního zabezpečení</a:t>
            </a:r>
          </a:p>
          <a:p>
            <a:pPr lvl="0"/>
            <a:r>
              <a:rPr lang="cs-CZ" dirty="0"/>
              <a:t>orientovat se v systému důchodového a nemocenského pojištění a zdravotního pojištění – financování, sociální události, dávky, právní úprava</a:t>
            </a:r>
          </a:p>
          <a:p>
            <a:pPr lvl="0"/>
            <a:r>
              <a:rPr lang="cs-CZ" dirty="0"/>
              <a:t>znát strukturu a zásady dobrovolného penzijního připojištění</a:t>
            </a:r>
          </a:p>
          <a:p>
            <a:pPr lvl="0"/>
            <a:r>
              <a:rPr lang="cs-CZ" dirty="0"/>
              <a:t>zamyslet se nad klady a zápory dobrovolného penzijního připojištění</a:t>
            </a:r>
          </a:p>
          <a:p>
            <a:pPr lvl="0"/>
            <a:r>
              <a:rPr lang="cs-CZ" dirty="0"/>
              <a:t>orientovat se v systému státní sociální podpory – zákonná úprava, financování, sociální události a z nich vyplývající poskytované dávky</a:t>
            </a:r>
          </a:p>
          <a:p>
            <a:pPr lvl="0"/>
            <a:r>
              <a:rPr lang="cs-CZ" dirty="0"/>
              <a:t>rozlišit dávky státní sociální podpory závislé na výši příjmu a nezávislé na výši příjmu, stručně je charakterizovat</a:t>
            </a:r>
          </a:p>
          <a:p>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7220909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Cíle kapitoly</a:t>
            </a:r>
          </a:p>
        </p:txBody>
      </p:sp>
      <p:sp>
        <p:nvSpPr>
          <p:cNvPr id="3" name="Zástupný symbol pro obsah 2"/>
          <p:cNvSpPr>
            <a:spLocks noGrp="1"/>
          </p:cNvSpPr>
          <p:nvPr>
            <p:ph idx="1"/>
          </p:nvPr>
        </p:nvSpPr>
        <p:spPr/>
        <p:txBody>
          <a:bodyPr>
            <a:normAutofit/>
          </a:bodyPr>
          <a:lstStyle/>
          <a:p>
            <a:pPr lvl="0"/>
            <a:r>
              <a:rPr lang="cs-CZ" dirty="0"/>
              <a:t>orientovat se v systému sociální pomoci - zákonná úprava, financování, sociální události a z nich vyplývající poskytované dávky a služby</a:t>
            </a:r>
          </a:p>
          <a:p>
            <a:pPr lvl="0"/>
            <a:r>
              <a:rPr lang="cs-CZ" dirty="0"/>
              <a:t>získat přehled o tom, jaké situace jsou řešeny v rámci sociální pomoci a jaké jsou základní nástroje sociální pomoci</a:t>
            </a:r>
          </a:p>
          <a:p>
            <a:pPr lvl="0"/>
            <a:r>
              <a:rPr lang="cs-CZ" dirty="0"/>
              <a:t>stručně charakterizovat a zdůraznit rozdíly mezi jednotlivými nástroji sociální pomoci </a:t>
            </a:r>
          </a:p>
          <a:p>
            <a:pPr lvl="0"/>
            <a:r>
              <a:rPr lang="cs-CZ" dirty="0"/>
              <a:t>stručně charakterizovat probíhající sociální reformu </a:t>
            </a:r>
          </a:p>
          <a:p>
            <a:pPr lvl="0"/>
            <a:r>
              <a:rPr lang="cs-CZ" dirty="0"/>
              <a:t>na základě získaných informací dokázat poskytnout základní sociální poradenství v oblasti tří pilířů – sociálního zabezpečení v ČR občanům, kteří o poskytnutí rady požádají</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17344426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Pojmy, které je dobré si pamatovat</a:t>
            </a:r>
            <a:endParaRPr lang="cs-CZ" dirty="0"/>
          </a:p>
        </p:txBody>
      </p:sp>
      <p:sp>
        <p:nvSpPr>
          <p:cNvPr id="3" name="Zástupný symbol pro obsah 2"/>
          <p:cNvSpPr>
            <a:spLocks noGrp="1"/>
          </p:cNvSpPr>
          <p:nvPr>
            <p:ph idx="1"/>
          </p:nvPr>
        </p:nvSpPr>
        <p:spPr/>
        <p:txBody>
          <a:bodyPr>
            <a:normAutofit/>
          </a:bodyPr>
          <a:lstStyle/>
          <a:p>
            <a:pPr lvl="0"/>
            <a:r>
              <a:rPr lang="cs-CZ" dirty="0"/>
              <a:t>sociální práva</a:t>
            </a:r>
          </a:p>
          <a:p>
            <a:pPr lvl="0"/>
            <a:r>
              <a:rPr lang="cs-CZ" dirty="0"/>
              <a:t>životní minimum a existenční minimum</a:t>
            </a:r>
          </a:p>
          <a:p>
            <a:pPr lvl="0"/>
            <a:r>
              <a:rPr lang="cs-CZ" dirty="0"/>
              <a:t>minimální mzda</a:t>
            </a:r>
          </a:p>
          <a:p>
            <a:pPr lvl="0"/>
            <a:r>
              <a:rPr lang="cs-CZ" dirty="0"/>
              <a:t>sociální zabezpečení</a:t>
            </a:r>
          </a:p>
          <a:p>
            <a:pPr lvl="0"/>
            <a:r>
              <a:rPr lang="cs-CZ" dirty="0"/>
              <a:t>sociální pojištění – nemocenské, důchodové</a:t>
            </a:r>
          </a:p>
          <a:p>
            <a:pPr lvl="0"/>
            <a:r>
              <a:rPr lang="cs-CZ" dirty="0"/>
              <a:t>nemocenské, ošetřovné, peněžitá pomoc v mateřství, vyrovnávací příspěvek v těhotenství a mateřství</a:t>
            </a:r>
          </a:p>
          <a:p>
            <a:pPr lvl="0"/>
            <a:r>
              <a:rPr lang="cs-CZ" dirty="0"/>
              <a:t>penzijní připojištění</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28721064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Pojmy, které je dobré si pamatovat</a:t>
            </a:r>
          </a:p>
        </p:txBody>
      </p:sp>
      <p:sp>
        <p:nvSpPr>
          <p:cNvPr id="3" name="Zástupný symbol pro obsah 2"/>
          <p:cNvSpPr>
            <a:spLocks noGrp="1"/>
          </p:cNvSpPr>
          <p:nvPr>
            <p:ph idx="1"/>
          </p:nvPr>
        </p:nvSpPr>
        <p:spPr/>
        <p:txBody>
          <a:bodyPr>
            <a:normAutofit/>
          </a:bodyPr>
          <a:lstStyle/>
          <a:p>
            <a:pPr lvl="0"/>
            <a:r>
              <a:rPr lang="cs-CZ" dirty="0"/>
              <a:t>státní sociální podpora – přídavek na dítě, příspěvek na bydlení, porodné, rodičovský příspěvek, dávky pěstounské péče, pohřebné</a:t>
            </a:r>
          </a:p>
          <a:p>
            <a:pPr lvl="0"/>
            <a:r>
              <a:rPr lang="cs-CZ" dirty="0"/>
              <a:t>nezaopatřenost</a:t>
            </a:r>
          </a:p>
          <a:p>
            <a:pPr lvl="0"/>
            <a:r>
              <a:rPr lang="cs-CZ" dirty="0"/>
              <a:t>sociální pomoc – poradenství, sociálně-právní ochrana, sociální prevence, sociální služby, dávky sociální péče</a:t>
            </a:r>
          </a:p>
          <a:p>
            <a:pPr lvl="0"/>
            <a:r>
              <a:rPr lang="cs-CZ" dirty="0"/>
              <a:t>hmotná nouze</a:t>
            </a:r>
          </a:p>
          <a:p>
            <a:pPr lvl="0"/>
            <a:r>
              <a:rPr lang="cs-CZ" dirty="0"/>
              <a:t>sociální služby</a:t>
            </a:r>
          </a:p>
          <a:p>
            <a:pPr lvl="0"/>
            <a:r>
              <a:rPr lang="cs-CZ" dirty="0"/>
              <a:t>dávky pomoci v hmotné nouzi, hmotná nouze</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34939177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lstStyle/>
          <a:p>
            <a:r>
              <a:rPr lang="cs-CZ" dirty="0" smtClean="0"/>
              <a:t>Sociální práva</a:t>
            </a:r>
            <a:endParaRPr lang="cs-CZ" dirty="0"/>
          </a:p>
        </p:txBody>
      </p:sp>
      <p:pic>
        <p:nvPicPr>
          <p:cNvPr id="10" name="Zástupný symbol pro obrázek 9"/>
          <p:cNvPicPr>
            <a:picLocks noGrp="1" noChangeAspect="1"/>
          </p:cNvPicPr>
          <p:nvPr>
            <p:ph type="pic" idx="1"/>
          </p:nvPr>
        </p:nvPicPr>
        <p:blipFill>
          <a:blip r:embed="rId2">
            <a:extLst>
              <a:ext uri="{28A0092B-C50C-407E-A947-70E740481C1C}">
                <a14:useLocalDpi xmlns:a14="http://schemas.microsoft.com/office/drawing/2010/main" val="0"/>
              </a:ext>
            </a:extLst>
          </a:blip>
          <a:srcRect t="14747" b="14747"/>
          <a:stretch>
            <a:fillRect/>
          </a:stretch>
        </p:blipFill>
        <p:spPr/>
      </p:pic>
      <p:sp>
        <p:nvSpPr>
          <p:cNvPr id="6" name="Zástupný symbol pro text 5"/>
          <p:cNvSpPr>
            <a:spLocks noGrp="1"/>
          </p:cNvSpPr>
          <p:nvPr>
            <p:ph type="body" sz="half" idx="2"/>
          </p:nvPr>
        </p:nvSpPr>
        <p:spPr/>
        <p:txBody>
          <a:bodyPr>
            <a:normAutofit/>
          </a:bodyPr>
          <a:lstStyle/>
          <a:p>
            <a:r>
              <a:rPr lang="cs-CZ" dirty="0" smtClean="0"/>
              <a:t>Jaká práva to jsou a jejich stručná charakteristika</a:t>
            </a:r>
            <a:endParaRPr lang="cs-CZ" dirty="0"/>
          </a:p>
        </p:txBody>
      </p:sp>
      <p:pic>
        <p:nvPicPr>
          <p:cNvPr id="7" name="Obrázek 6" descr="http://www.jedensvetnaskolach.cz/graphics/logos/OPVK_logolink.png"/>
          <p:cNvPicPr/>
          <p:nvPr/>
        </p:nvPicPr>
        <p:blipFill>
          <a:blip r:embed="rId3">
            <a:extLst>
              <a:ext uri="{28A0092B-C50C-407E-A947-70E740481C1C}">
                <a14:useLocalDpi xmlns:a14="http://schemas.microsoft.com/office/drawing/2010/main" val="0"/>
              </a:ext>
            </a:extLst>
          </a:blip>
          <a:srcRect/>
          <a:stretch>
            <a:fillRect/>
          </a:stretch>
        </p:blipFill>
        <p:spPr bwMode="auto">
          <a:xfrm>
            <a:off x="8172400" y="260648"/>
            <a:ext cx="809625" cy="2524125"/>
          </a:xfrm>
          <a:prstGeom prst="rect">
            <a:avLst/>
          </a:prstGeom>
          <a:noFill/>
          <a:ln>
            <a:noFill/>
          </a:ln>
        </p:spPr>
      </p:pic>
    </p:spTree>
    <p:extLst>
      <p:ext uri="{BB962C8B-B14F-4D97-AF65-F5344CB8AC3E}">
        <p14:creationId xmlns:p14="http://schemas.microsoft.com/office/powerpoint/2010/main" val="25821891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Sociální práva</a:t>
            </a:r>
            <a:endParaRPr lang="cs-CZ" dirty="0"/>
          </a:p>
        </p:txBody>
      </p:sp>
      <p:sp>
        <p:nvSpPr>
          <p:cNvPr id="3" name="Zástupný symbol pro obsah 2"/>
          <p:cNvSpPr>
            <a:spLocks noGrp="1"/>
          </p:cNvSpPr>
          <p:nvPr>
            <p:ph idx="1"/>
          </p:nvPr>
        </p:nvSpPr>
        <p:spPr/>
        <p:txBody>
          <a:bodyPr>
            <a:normAutofit/>
          </a:bodyPr>
          <a:lstStyle/>
          <a:p>
            <a:r>
              <a:rPr lang="cs-CZ" dirty="0"/>
              <a:t>Práva sociální můžeme označit jako práva člověka na důstojný materiální život, jež v sobě zahrnuje právo na sebeurčení, na životní úroveň, jakož i na adekvátní životní poměry v době, kdy nemůže být výdělečně činný buď vůbec nebo i jen v omezeném rozsahu.</a:t>
            </a:r>
          </a:p>
          <a:p>
            <a:endParaRPr lang="cs-CZ" dirty="0"/>
          </a:p>
          <a:p>
            <a:r>
              <a:rPr lang="cs-CZ" dirty="0"/>
              <a:t>Tato práva, jako každá jiná, jsou vtělena do příslušné právní úpravy, proto je musí respektovat stát i spoluobčané. Dále platí, že čím univerzálnější a adekvátnější je zákonná úprava sociálních práv občanů, tím vyšší je stupeň sociální jistoty.</a:t>
            </a:r>
          </a:p>
          <a:p>
            <a:pPr marL="0" indent="0">
              <a:buNone/>
            </a:pP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33722150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Sociální práva</a:t>
            </a:r>
          </a:p>
        </p:txBody>
      </p:sp>
      <p:sp>
        <p:nvSpPr>
          <p:cNvPr id="3" name="Zástupný symbol pro obsah 2"/>
          <p:cNvSpPr>
            <a:spLocks noGrp="1"/>
          </p:cNvSpPr>
          <p:nvPr>
            <p:ph idx="1"/>
          </p:nvPr>
        </p:nvSpPr>
        <p:spPr/>
        <p:txBody>
          <a:bodyPr/>
          <a:lstStyle/>
          <a:p>
            <a:r>
              <a:rPr lang="cs-CZ" dirty="0"/>
              <a:t>Sociální práva se od ostatních lidských práv liší tím, že stát tu nemá jen povinnost zaručit občanovi jich užívat (a nutit spoluobčany, respektive organizace, aby je dodržovali </a:t>
            </a:r>
            <a:r>
              <a:rPr lang="cs-CZ" dirty="0" smtClean="0"/>
              <a:t>a </a:t>
            </a:r>
            <a:r>
              <a:rPr lang="cs-CZ" dirty="0"/>
              <a:t>respektovali); </a:t>
            </a:r>
            <a:endParaRPr lang="cs-CZ" dirty="0" smtClean="0"/>
          </a:p>
          <a:p>
            <a:r>
              <a:rPr lang="cs-CZ" dirty="0" smtClean="0"/>
              <a:t>realizace </a:t>
            </a:r>
            <a:r>
              <a:rPr lang="cs-CZ" dirty="0"/>
              <a:t>sociálních práv, aby stát (nebo jím pověřený subjekt) je vůči občanovi také plnil, a to buď dávkou nebo službou.</a:t>
            </a:r>
          </a:p>
          <a:p>
            <a:pPr marL="0" indent="0">
              <a:buNone/>
            </a:pP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10036578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Sociální práva</a:t>
            </a:r>
          </a:p>
        </p:txBody>
      </p:sp>
      <p:sp>
        <p:nvSpPr>
          <p:cNvPr id="3" name="Zástupný symbol pro obsah 2"/>
          <p:cNvSpPr>
            <a:spLocks noGrp="1"/>
          </p:cNvSpPr>
          <p:nvPr>
            <p:ph idx="1"/>
          </p:nvPr>
        </p:nvSpPr>
        <p:spPr/>
        <p:txBody>
          <a:bodyPr>
            <a:normAutofit/>
          </a:bodyPr>
          <a:lstStyle/>
          <a:p>
            <a:r>
              <a:rPr lang="cs-CZ" dirty="0"/>
              <a:t>Hlavními mezinárodně uznávanými sociálními právy jsou ta zakotvená v hlavě čtvrté Listiny základních práv a svobod, vyhlášené součástí ústavního pořádku České republiky. Jejich konkrétní úpravu pak Listina základních práv a svobod ponechává zákonům. Těmito právy jsou především: právo na práci, právo na vzdělání a získání kvalifikace, právo na důstojné </a:t>
            </a:r>
            <a:r>
              <a:rPr lang="cs-CZ" dirty="0" smtClean="0"/>
              <a:t>a </a:t>
            </a:r>
            <a:r>
              <a:rPr lang="cs-CZ" dirty="0"/>
              <a:t>přiměřené životní a pracovní podmínky, právo na přiměřenou odměnu za vykonanou práci, právo na účast na řízení organizace, v níž pracuje, právo na ochranu zdraví a mateřství a na hmotné zabezpečení, zejména ve stáří a při nezpůsobilosti k práci.</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34807837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1) Právo na práci</a:t>
            </a:r>
            <a:endParaRPr lang="cs-CZ" dirty="0"/>
          </a:p>
        </p:txBody>
      </p:sp>
      <p:sp>
        <p:nvSpPr>
          <p:cNvPr id="3" name="Zástupný symbol pro obsah 2"/>
          <p:cNvSpPr>
            <a:spLocks noGrp="1"/>
          </p:cNvSpPr>
          <p:nvPr>
            <p:ph idx="1"/>
          </p:nvPr>
        </p:nvSpPr>
        <p:spPr/>
        <p:txBody>
          <a:bodyPr/>
          <a:lstStyle/>
          <a:p>
            <a:r>
              <a:rPr lang="cs-CZ" sz="2400" dirty="0"/>
              <a:t>znamená možnost zvolit si svobodně zaměstnání v uspokojivých pracovních podmínkách za přiměřenou odměnu, právo získat práci v mezích společenských možností nebo peněžitou podporu v nezaměstnanosti, která by občanovi zajistila přiměřenou a lidsky důstojnou životní úroveň a umožňovala a stimulovala jeho snahu opět pracovat. </a:t>
            </a:r>
          </a:p>
          <a:p>
            <a:r>
              <a:rPr lang="cs-CZ" sz="2400" dirty="0"/>
              <a:t>je prostředek, který má každému občanovi zajistit podíl na národním důchodu, úměrný jeho schopnostem a fyzickým možnostem a současně plné uplatnění vlastní osobnosti; je jedním ze základních nástrojů sociální emancipace člověka. </a:t>
            </a:r>
          </a:p>
          <a:p>
            <a:pPr marL="0" indent="0">
              <a:buNone/>
            </a:pPr>
            <a:endParaRPr lang="cs-CZ" sz="2000"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4012165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Právo na práci</a:t>
            </a:r>
          </a:p>
        </p:txBody>
      </p:sp>
      <p:sp>
        <p:nvSpPr>
          <p:cNvPr id="3" name="Zástupný symbol pro obsah 2"/>
          <p:cNvSpPr>
            <a:spLocks noGrp="1"/>
          </p:cNvSpPr>
          <p:nvPr>
            <p:ph idx="1"/>
          </p:nvPr>
        </p:nvSpPr>
        <p:spPr/>
        <p:txBody>
          <a:bodyPr>
            <a:normAutofit lnSpcReduction="10000"/>
          </a:bodyPr>
          <a:lstStyle/>
          <a:p>
            <a:r>
              <a:rPr lang="cs-CZ" sz="2400" dirty="0"/>
              <a:t>je smysluplné i v tržní ekonomice, neboť je přirozenoprávním základem pro poskytování podpory v nezaměstnanosti, jejíž potřeba je v ekonomicky vyspělé společnosti vyvolaná rozvojem národního hospodářství, potřebou strukturální přestavby, vysokou společenskou dělbou práce, přirozenou fluktuací mladých lidí či starších pracovníků hledajících lepší uplatnění nebo přiměřenější zaměstnání. Právo na práci je třeba zajišťovat účinnými opatřeními na trhu práce a podporou dobrovolných a svépomocných aktivit, jinak se stává legitimací k dávkám v nezaměstnanosti. Za nezbytnou součást plné realizace práva na práci je třeba považovat právo na vzdělání a na náležitou přípravu pro povolání.</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5841783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Právo na práci</a:t>
            </a:r>
          </a:p>
        </p:txBody>
      </p:sp>
      <p:sp>
        <p:nvSpPr>
          <p:cNvPr id="3" name="Zástupný symbol pro obsah 2"/>
          <p:cNvSpPr>
            <a:spLocks noGrp="1"/>
          </p:cNvSpPr>
          <p:nvPr>
            <p:ph idx="1"/>
          </p:nvPr>
        </p:nvSpPr>
        <p:spPr/>
        <p:txBody>
          <a:bodyPr>
            <a:normAutofit/>
          </a:bodyPr>
          <a:lstStyle/>
          <a:p>
            <a:r>
              <a:rPr lang="cs-CZ" sz="2800" dirty="0"/>
              <a:t>Právo na práci je třeba uplatňovat v rámci programů aktivní politiky zaměstnanosti, včetně technického a odborného školení a výcviku a poskytováním prostředků k dosažení plné a produktivní zaměstnanosti za podmínek, zajišťujících jednotlivci základní politické a hospodářské svobody. </a:t>
            </a:r>
          </a:p>
          <a:p>
            <a:r>
              <a:rPr lang="cs-CZ" dirty="0"/>
              <a:t>S tímto souvisí</a:t>
            </a:r>
            <a:r>
              <a:rPr lang="cs-CZ" dirty="0" smtClean="0"/>
              <a:t>: „</a:t>
            </a:r>
            <a:r>
              <a:rPr lang="cs-CZ" dirty="0"/>
              <a:t>Každý má právo na svobodnou volbu povolání a přípravu k němu, jakož i právo podnikat  </a:t>
            </a:r>
            <a:r>
              <a:rPr lang="cs-CZ" dirty="0" smtClean="0"/>
              <a:t>a </a:t>
            </a:r>
            <a:r>
              <a:rPr lang="cs-CZ" dirty="0"/>
              <a:t>provozovat jinou hospodářskou činnost“ (čl. 26 odst. 1 Listiny základních práv a svobod).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19603321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2) Právo na vzdělání</a:t>
            </a:r>
            <a:endParaRPr lang="cs-CZ" dirty="0"/>
          </a:p>
        </p:txBody>
      </p:sp>
      <p:sp>
        <p:nvSpPr>
          <p:cNvPr id="3" name="Zástupný symbol pro obsah 2"/>
          <p:cNvSpPr>
            <a:spLocks noGrp="1"/>
          </p:cNvSpPr>
          <p:nvPr>
            <p:ph idx="1"/>
          </p:nvPr>
        </p:nvSpPr>
        <p:spPr/>
        <p:txBody>
          <a:bodyPr>
            <a:normAutofit/>
          </a:bodyPr>
          <a:lstStyle/>
          <a:p>
            <a:r>
              <a:rPr lang="cs-CZ" dirty="0"/>
              <a:t>Vzdělání se stává nezastupitelnou složkou kultivace osobnosti jedince i občana a také zásadním předpokladem jeho uplatnění na trhu práce. Kvalifikačně náročných zaměstnání je dnes již většina a jejich podíl dále roste. Rychle se mění i nároky na kvalifikaci samotnou.      </a:t>
            </a:r>
            <a:endParaRPr lang="cs-CZ" dirty="0" smtClean="0"/>
          </a:p>
          <a:p>
            <a:r>
              <a:rPr lang="cs-CZ" dirty="0" smtClean="0"/>
              <a:t>S </a:t>
            </a:r>
            <a:r>
              <a:rPr lang="cs-CZ" dirty="0"/>
              <a:t>dynamizujícím se trhem práce tudíž poroste i význam celoživotního vzdělávání. Právo na vzdělání proto předpokládá, že každému občanu se dostane takového vzdělání, jaké odpovídá jeho dispozicím a schopnostem.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26513467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3) Právo na uspokojivé pracovní podmínky</a:t>
            </a:r>
            <a:endParaRPr lang="cs-CZ" dirty="0"/>
          </a:p>
        </p:txBody>
      </p:sp>
      <p:sp>
        <p:nvSpPr>
          <p:cNvPr id="3" name="Zástupný symbol pro obsah 2"/>
          <p:cNvSpPr>
            <a:spLocks noGrp="1"/>
          </p:cNvSpPr>
          <p:nvPr>
            <p:ph idx="1"/>
          </p:nvPr>
        </p:nvSpPr>
        <p:spPr/>
        <p:txBody>
          <a:bodyPr/>
          <a:lstStyle/>
          <a:p>
            <a:r>
              <a:rPr lang="cs-CZ" dirty="0"/>
              <a:t>Každý zaměstnanec (pracovník) má právo na spravedlivé a uspokojivé pracovní podmínky. Jakákoliv diskriminace v této oblasti je nepřípustná. V souladu se zněním Mezinárodního paktu o hospodářských, sociálních a kulturních právech člověka (čl. 7). </a:t>
            </a:r>
            <a:endParaRPr lang="cs-CZ" dirty="0" smtClean="0"/>
          </a:p>
          <a:p>
            <a:r>
              <a:rPr lang="cs-CZ" dirty="0"/>
              <a:t>Občan má právo na to, aby stát přesně a jasně definoval a zaručil základní sociální práva, zakládající jeho sociální jistotu, aby mohl ve svobodném politickém ovzduší usilovat              o sociální pokrok a aby mohl prostřednictvím kolektivního vyjednávání usilovat o zlepšování životních a pracovních podmínek. </a:t>
            </a:r>
          </a:p>
          <a:p>
            <a:pPr marL="0" indent="0">
              <a:buNone/>
            </a:pP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2732972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Právo </a:t>
            </a:r>
            <a:r>
              <a:rPr lang="cs-CZ" dirty="0"/>
              <a:t>na uspokojivé pracovní podmínky</a:t>
            </a:r>
          </a:p>
        </p:txBody>
      </p:sp>
      <p:sp>
        <p:nvSpPr>
          <p:cNvPr id="3" name="Zástupný symbol pro obsah 2"/>
          <p:cNvSpPr>
            <a:spLocks noGrp="1"/>
          </p:cNvSpPr>
          <p:nvPr>
            <p:ph idx="1"/>
          </p:nvPr>
        </p:nvSpPr>
        <p:spPr/>
        <p:txBody>
          <a:bodyPr>
            <a:normAutofit lnSpcReduction="10000"/>
          </a:bodyPr>
          <a:lstStyle/>
          <a:p>
            <a:r>
              <a:rPr lang="cs-CZ" dirty="0"/>
              <a:t>Má zejména právo na: </a:t>
            </a:r>
          </a:p>
          <a:p>
            <a:pPr lvl="1"/>
            <a:r>
              <a:rPr lang="cs-CZ" dirty="0"/>
              <a:t>odměnu, která se poskytuje jako minimum všem pracovníkům </a:t>
            </a:r>
          </a:p>
          <a:p>
            <a:pPr lvl="1"/>
            <a:r>
              <a:rPr lang="cs-CZ" dirty="0"/>
              <a:t>spravedlivou mzdu a stejnou odměnu za práci stejné hodnoty bez jakéhokoli rozlišování, přičemž zvláště ženám jsou zaručeny pracovní minimálně stejné podmínky s muži, se stejnou odměnou za stejnou práci, </a:t>
            </a:r>
          </a:p>
          <a:p>
            <a:pPr lvl="1"/>
            <a:r>
              <a:rPr lang="cs-CZ" dirty="0"/>
              <a:t>slušný život pro občana a jeho rodinu, </a:t>
            </a:r>
          </a:p>
          <a:p>
            <a:pPr lvl="1"/>
            <a:r>
              <a:rPr lang="cs-CZ" dirty="0"/>
              <a:t>bezpečné a zdravotně nezávadné pracovní podmínky, </a:t>
            </a:r>
          </a:p>
          <a:p>
            <a:pPr lvl="1"/>
            <a:r>
              <a:rPr lang="cs-CZ" dirty="0"/>
              <a:t>stejnou příležitost pro všechny dosáhnout v zaměstnání povýšení na odpovídající vyšší stupeň, přičemž nesmějí být uplatňována jiná kritéria, než schopnosti, zkušenosti, znalosti a délka zaměstnání, </a:t>
            </a:r>
          </a:p>
          <a:p>
            <a:pPr lvl="1"/>
            <a:r>
              <a:rPr lang="cs-CZ" dirty="0"/>
              <a:t>odpočinek, zotavení a rozumné rozvržení a organizaci pracovní doby, pravidelnou dovolenou a odměnu ve dnech veřejných (státem uznávaných) svátků.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36727885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4) Právo na životní úroveň</a:t>
            </a:r>
            <a:endParaRPr lang="cs-CZ" dirty="0"/>
          </a:p>
        </p:txBody>
      </p:sp>
      <p:sp>
        <p:nvSpPr>
          <p:cNvPr id="3" name="Zástupný symbol pro obsah 2"/>
          <p:cNvSpPr>
            <a:spLocks noGrp="1"/>
          </p:cNvSpPr>
          <p:nvPr>
            <p:ph idx="1"/>
          </p:nvPr>
        </p:nvSpPr>
        <p:spPr/>
        <p:txBody>
          <a:bodyPr>
            <a:normAutofit lnSpcReduction="10000"/>
          </a:bodyPr>
          <a:lstStyle/>
          <a:p>
            <a:r>
              <a:rPr lang="cs-CZ" dirty="0"/>
              <a:t>Každý občan má právo na takovou životní úroveň, která by jemu a jeho rodině zajistila zdraví a základní podmínky pro existenci, počítaje v to zejména výživu, ošacení, přiměřené bydlení, péči o zdraví a lékařskou pomoc, jakož i nezbytné sociální služby a dávky. </a:t>
            </a:r>
          </a:p>
          <a:p>
            <a:r>
              <a:rPr lang="cs-CZ" dirty="0"/>
              <a:t>Každý má právo na ochranu před hmotnou nouzí a sociálním vyloučením. Stát zaručuje minimální mzdu, která umožní důstojný život. Její výše musí být předmětem vyjednávání se sociálními partnery (odbory a svazy zaměstnavatelů). Toto právo mají občané i při ztrátě výdělečných možností v důsledku okolností nezávislých na jejich vůli, jako jsou nezaměstnanost, nemoc (invalidita), věk (děti a senioři) a ztráta živitele. Toto právo se promítá do norem životního minima.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21574892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lstStyle/>
          <a:p>
            <a:r>
              <a:rPr lang="cs-CZ" dirty="0" smtClean="0"/>
              <a:t>Životní a existenční minimum</a:t>
            </a:r>
            <a:endParaRPr lang="cs-CZ" dirty="0"/>
          </a:p>
        </p:txBody>
      </p:sp>
      <p:sp>
        <p:nvSpPr>
          <p:cNvPr id="5" name="Zástupný symbol pro obsah 4"/>
          <p:cNvSpPr>
            <a:spLocks noGrp="1"/>
          </p:cNvSpPr>
          <p:nvPr>
            <p:ph sz="half" idx="1"/>
          </p:nvPr>
        </p:nvSpPr>
        <p:spPr/>
        <p:txBody>
          <a:bodyPr>
            <a:normAutofit fontScale="77500" lnSpcReduction="20000"/>
          </a:bodyPr>
          <a:lstStyle/>
          <a:p>
            <a:pPr lvl="0"/>
            <a:r>
              <a:rPr lang="cs-CZ" b="1" dirty="0"/>
              <a:t>Životní minimum</a:t>
            </a:r>
            <a:r>
              <a:rPr lang="cs-CZ" dirty="0"/>
              <a:t> je minimální společensky uznaná hranice peněžních příjmů k zajištění výživy a ostatních základních osobních potřeb</a:t>
            </a:r>
            <a:r>
              <a:rPr lang="cs-CZ" dirty="0" smtClean="0"/>
              <a:t>.</a:t>
            </a:r>
          </a:p>
          <a:p>
            <a:r>
              <a:rPr lang="cs-CZ" dirty="0"/>
              <a:t>Životní minimum je součtem všech částek životního minima jednotlivých členů domácnosti.</a:t>
            </a:r>
          </a:p>
          <a:p>
            <a:pPr marL="114300" lvl="0" indent="0">
              <a:buNone/>
            </a:pPr>
            <a:endParaRPr lang="cs-CZ" dirty="0"/>
          </a:p>
          <a:p>
            <a:pPr marL="114300" indent="0">
              <a:buNone/>
            </a:pPr>
            <a:endParaRPr lang="cs-CZ" dirty="0"/>
          </a:p>
        </p:txBody>
      </p:sp>
      <p:sp>
        <p:nvSpPr>
          <p:cNvPr id="6" name="Zástupný symbol pro obsah 5"/>
          <p:cNvSpPr>
            <a:spLocks noGrp="1"/>
          </p:cNvSpPr>
          <p:nvPr>
            <p:ph sz="half" idx="2"/>
          </p:nvPr>
        </p:nvSpPr>
        <p:spPr/>
        <p:txBody>
          <a:bodyPr>
            <a:normAutofit fontScale="77500" lnSpcReduction="20000"/>
          </a:bodyPr>
          <a:lstStyle/>
          <a:p>
            <a:pPr lvl="0"/>
            <a:r>
              <a:rPr lang="cs-CZ" b="1" dirty="0"/>
              <a:t>Existenční minimum</a:t>
            </a:r>
            <a:r>
              <a:rPr lang="cs-CZ" dirty="0"/>
              <a:t> je minimální hranicí peněžních příjmů, která se považuje za nezbytnou k zajištění výživy a ostatních základních osobních potřeb na úrovni umožňující přežití. Existenční minimum nelze použít u nezaopatřeného dítěte, u poživatele starobního důchodu, u osoby invalidní ve třetím stupni a u osoby starší 68 let.</a:t>
            </a:r>
          </a:p>
          <a:p>
            <a:endParaRPr lang="cs-CZ" dirty="0"/>
          </a:p>
        </p:txBody>
      </p:sp>
      <p:pic>
        <p:nvPicPr>
          <p:cNvPr id="7" name="Obráze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26647876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Životní minimum</a:t>
            </a:r>
            <a:endParaRPr lang="cs-CZ" dirty="0"/>
          </a:p>
        </p:txBody>
      </p:sp>
      <p:graphicFrame>
        <p:nvGraphicFramePr>
          <p:cNvPr id="4" name="Zástupný symbol pro obsah 3"/>
          <p:cNvGraphicFramePr>
            <a:graphicFrameLocks noGrp="1"/>
          </p:cNvGraphicFramePr>
          <p:nvPr>
            <p:ph idx="1"/>
            <p:extLst>
              <p:ext uri="{D42A27DB-BD31-4B8C-83A1-F6EECF244321}">
                <p14:modId xmlns:p14="http://schemas.microsoft.com/office/powerpoint/2010/main" val="161630123"/>
              </p:ext>
            </p:extLst>
          </p:nvPr>
        </p:nvGraphicFramePr>
        <p:xfrm>
          <a:off x="107504" y="1412776"/>
          <a:ext cx="7969696"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Obrázek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33802018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Existenční minimum</a:t>
            </a:r>
            <a:endParaRPr lang="cs-CZ" dirty="0"/>
          </a:p>
        </p:txBody>
      </p:sp>
      <p:graphicFrame>
        <p:nvGraphicFramePr>
          <p:cNvPr id="4" name="Zástupný symbol pro obsah 3"/>
          <p:cNvGraphicFramePr>
            <a:graphicFrameLocks noGrp="1"/>
          </p:cNvGraphicFramePr>
          <p:nvPr>
            <p:ph idx="1"/>
            <p:extLst>
              <p:ext uri="{D42A27DB-BD31-4B8C-83A1-F6EECF244321}">
                <p14:modId xmlns:p14="http://schemas.microsoft.com/office/powerpoint/2010/main" val="1059173228"/>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Obrázek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34263472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5) Právo na minimální mzdu</a:t>
            </a:r>
            <a:endParaRPr lang="cs-CZ" dirty="0"/>
          </a:p>
        </p:txBody>
      </p:sp>
      <p:sp>
        <p:nvSpPr>
          <p:cNvPr id="3" name="Zástupný symbol pro obsah 2"/>
          <p:cNvSpPr>
            <a:spLocks noGrp="1"/>
          </p:cNvSpPr>
          <p:nvPr>
            <p:ph idx="1"/>
          </p:nvPr>
        </p:nvSpPr>
        <p:spPr/>
        <p:txBody>
          <a:bodyPr/>
          <a:lstStyle/>
          <a:p>
            <a:r>
              <a:rPr lang="cs-CZ" dirty="0" smtClean="0"/>
              <a:t>Zaručuje stát</a:t>
            </a:r>
          </a:p>
          <a:p>
            <a:r>
              <a:rPr lang="cs-CZ" dirty="0" smtClean="0"/>
              <a:t>Minimální </a:t>
            </a:r>
            <a:r>
              <a:rPr lang="cs-CZ" dirty="0"/>
              <a:t>mzda je nejnižší přípustná výše odměny, kterou je povinen zaměstnavatel poskytnout za práci svému zaměstnanci. Týká se všech pracovněprávních vztahů - pracovních poměrů a právních vztahů založených dohodami o pracích konaných mimo pracovní poměr, kterými jsou dohoda o provedení práce dohoda o pracovní činnosti.</a:t>
            </a:r>
          </a:p>
          <a:p>
            <a:pPr marL="114300" indent="0">
              <a:buNone/>
            </a:pPr>
            <a:endParaRPr lang="cs-CZ" b="1" dirty="0"/>
          </a:p>
          <a:p>
            <a:r>
              <a:rPr lang="cs-CZ" dirty="0"/>
              <a:t>Jaká je výše základní sazby hrubé minimální mzdy?</a:t>
            </a:r>
            <a:endParaRPr lang="cs-CZ" b="1" dirty="0"/>
          </a:p>
          <a:p>
            <a:r>
              <a:rPr lang="cs-CZ" dirty="0"/>
              <a:t>Při 40hodinové týdenní pracovní době činí hrubá minimální mzda za měsíc </a:t>
            </a:r>
            <a:r>
              <a:rPr lang="cs-CZ" b="1" dirty="0"/>
              <a:t>8 000 Kč</a:t>
            </a:r>
            <a:r>
              <a:rPr lang="cs-CZ" dirty="0"/>
              <a:t>.</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36188514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6) Právo na rodinu – ochranu matky, dítěte</a:t>
            </a:r>
            <a:endParaRPr lang="cs-CZ" dirty="0"/>
          </a:p>
        </p:txBody>
      </p:sp>
      <p:sp>
        <p:nvSpPr>
          <p:cNvPr id="3" name="Zástupný symbol pro obsah 2"/>
          <p:cNvSpPr>
            <a:spLocks noGrp="1"/>
          </p:cNvSpPr>
          <p:nvPr>
            <p:ph idx="1"/>
          </p:nvPr>
        </p:nvSpPr>
        <p:spPr/>
        <p:txBody>
          <a:bodyPr>
            <a:normAutofit fontScale="92500"/>
          </a:bodyPr>
          <a:lstStyle/>
          <a:p>
            <a:r>
              <a:rPr lang="cs-CZ" dirty="0"/>
              <a:t>V duchu svých závazků vyplývajících z Mezinárodního paktu o hospodářských, sociálních </a:t>
            </a:r>
            <a:r>
              <a:rPr lang="cs-CZ" dirty="0" smtClean="0"/>
              <a:t>a </a:t>
            </a:r>
            <a:r>
              <a:rPr lang="cs-CZ" dirty="0"/>
              <a:t>kulturních právech člověka (čl. 8) stát zajišťuje </a:t>
            </a:r>
          </a:p>
          <a:p>
            <a:pPr lvl="0"/>
            <a:r>
              <a:rPr lang="cs-CZ" dirty="0"/>
              <a:t>potřebné podmínky pro vstup do manželství a narození dětí, zvláště umožněním získat startovní a později finančně dostupné byty,</a:t>
            </a:r>
          </a:p>
          <a:p>
            <a:pPr lvl="0"/>
            <a:r>
              <a:rPr lang="cs-CZ" dirty="0"/>
              <a:t>nejširší možnou ochranu a pomoc rodině, která je přirozenou a základní jednotkou společnosti, a to zvláště v době, kdy odpovídá za péči a výchovu nezletilých dětí, </a:t>
            </a:r>
          </a:p>
          <a:p>
            <a:pPr lvl="0"/>
            <a:r>
              <a:rPr lang="cs-CZ" dirty="0"/>
              <a:t>zvláštní ochranu matkám v průběhu přiměřeného období před a po narození dítěte, včetně placené rodičovské dovolené (resp. včetně požitků sociálního zabezpečení), </a:t>
            </a:r>
            <a:r>
              <a:rPr lang="cs-CZ" dirty="0" smtClean="0"/>
              <a:t>i </a:t>
            </a:r>
            <a:r>
              <a:rPr lang="cs-CZ" dirty="0"/>
              <a:t>v době jejich návratu zpět do zaměstnání,</a:t>
            </a:r>
          </a:p>
          <a:p>
            <a:pPr lvl="0"/>
            <a:r>
              <a:rPr lang="cs-CZ" dirty="0"/>
              <a:t>ochranu a pomoc všem dětem a mládeži proti vykořisťování, předčasnému zaměstnávání, ohrožení mravnosti a zdraví.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41637751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7) Právo na sdružování</a:t>
            </a:r>
            <a:endParaRPr lang="cs-CZ" dirty="0"/>
          </a:p>
        </p:txBody>
      </p:sp>
      <p:sp>
        <p:nvSpPr>
          <p:cNvPr id="3" name="Zástupný symbol pro obsah 2"/>
          <p:cNvSpPr>
            <a:spLocks noGrp="1"/>
          </p:cNvSpPr>
          <p:nvPr>
            <p:ph idx="1"/>
          </p:nvPr>
        </p:nvSpPr>
        <p:spPr/>
        <p:txBody>
          <a:bodyPr/>
          <a:lstStyle/>
          <a:p>
            <a:r>
              <a:rPr lang="cs-CZ" dirty="0"/>
              <a:t>Právo na svobodu sdružování zahrnuje i právo na kolektivní vyjednávání a petiční </a:t>
            </a:r>
            <a:r>
              <a:rPr lang="cs-CZ" dirty="0" smtClean="0"/>
              <a:t> </a:t>
            </a:r>
            <a:r>
              <a:rPr lang="cs-CZ" dirty="0"/>
              <a:t>a jiná práva s tím spojená. </a:t>
            </a:r>
            <a:endParaRPr lang="cs-CZ" dirty="0" smtClean="0"/>
          </a:p>
          <a:p>
            <a:r>
              <a:rPr lang="cs-CZ" dirty="0" smtClean="0"/>
              <a:t>Mezinárodní </a:t>
            </a:r>
            <a:r>
              <a:rPr lang="cs-CZ" dirty="0"/>
              <a:t>organizace práce toto právo upravila podrobně           v úmluvách rozpracovaných podle jednotlivých částí, které Česká republika ratifikovala. Podle těchto úmluv má každý právo sdružovat se k obraně svých zájmů. Sdružování                v odborových organizacích nepodléhá žádnému schvalování státem, registrace má jen evidenční význam</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17154821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8) Právo na sociální zabezpečení</a:t>
            </a:r>
            <a:endParaRPr lang="cs-CZ" dirty="0"/>
          </a:p>
        </p:txBody>
      </p:sp>
      <p:sp>
        <p:nvSpPr>
          <p:cNvPr id="3" name="Zástupný symbol pro obsah 2"/>
          <p:cNvSpPr>
            <a:spLocks noGrp="1"/>
          </p:cNvSpPr>
          <p:nvPr>
            <p:ph idx="1"/>
          </p:nvPr>
        </p:nvSpPr>
        <p:spPr/>
        <p:txBody>
          <a:bodyPr/>
          <a:lstStyle/>
          <a:p>
            <a:r>
              <a:rPr lang="cs-CZ" dirty="0"/>
              <a:t>Právo na sociální zabezpečení patří mezi velké vymoženosti </a:t>
            </a:r>
            <a:r>
              <a:rPr lang="cs-CZ" dirty="0" smtClean="0"/>
              <a:t> XX</a:t>
            </a:r>
            <a:r>
              <a:rPr lang="cs-CZ" dirty="0"/>
              <a:t>. století. Stát je povinen realizovat je tak, aby ekonomická, sociální a kulturní práva zajistila </a:t>
            </a:r>
            <a:r>
              <a:rPr lang="cs-CZ" dirty="0" smtClean="0"/>
              <a:t>důstojnost  a </a:t>
            </a:r>
            <a:r>
              <a:rPr lang="cs-CZ" dirty="0"/>
              <a:t>svobodný rozvoj osobnosti člověka. Toto právo je podrobně rozvedeno v úmluvách Mezinárodní organizace práce, zejména v úmluvách o sociálním zabezpečení a o rovnosti zacházení.</a:t>
            </a:r>
          </a:p>
          <a:p>
            <a:r>
              <a:rPr lang="cs-CZ" dirty="0"/>
              <a:t>Pro jednotlivá odvětví sociálního zabezpečení byly vypracovány zvláštní úmluvy </a:t>
            </a:r>
            <a:r>
              <a:rPr lang="cs-CZ" dirty="0" smtClean="0"/>
              <a:t> o </a:t>
            </a:r>
            <a:r>
              <a:rPr lang="cs-CZ" dirty="0"/>
              <a:t>zdravotní péči a nemocenském pojištění, o starobním, invalidním a pozůstalostním pojištění (zabezpečení), o úrazovém pojištění a odškodnění, o pojištění v nezaměstnanosti   </a:t>
            </a:r>
            <a:r>
              <a:rPr lang="cs-CZ" dirty="0" smtClean="0"/>
              <a:t>a </a:t>
            </a:r>
            <a:r>
              <a:rPr lang="cs-CZ" dirty="0"/>
              <a:t>o mateřských a rodinných dávkách.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35465953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9) Právo na ochranu zdraví a bezplatnou péči o něj</a:t>
            </a:r>
            <a:endParaRPr lang="cs-CZ" dirty="0"/>
          </a:p>
        </p:txBody>
      </p:sp>
      <p:sp>
        <p:nvSpPr>
          <p:cNvPr id="3" name="Zástupný symbol pro obsah 2"/>
          <p:cNvSpPr>
            <a:spLocks noGrp="1"/>
          </p:cNvSpPr>
          <p:nvPr>
            <p:ph idx="1"/>
          </p:nvPr>
        </p:nvSpPr>
        <p:spPr/>
        <p:txBody>
          <a:bodyPr>
            <a:normAutofit fontScale="92500" lnSpcReduction="10000"/>
          </a:bodyPr>
          <a:lstStyle/>
          <a:p>
            <a:r>
              <a:rPr lang="cs-CZ" dirty="0"/>
              <a:t>Základní determinantou životní úrovně je zdraví. Občan má proto právo na dosažitelnou úroveň fyzického a duševního zdraví, přičemž se přepokládá, že o své vlastní zdraví také sám pečuje. V zájmu plného uskutečnění tohoto práva stát přijímá opatření, jež vedou zejména </a:t>
            </a:r>
          </a:p>
          <a:p>
            <a:pPr lvl="0"/>
            <a:r>
              <a:rPr lang="cs-CZ" dirty="0"/>
              <a:t>ke zkvalitňování prenatální péče v úsilí o omezení vrozených vad narozených </a:t>
            </a:r>
            <a:r>
              <a:rPr lang="cs-CZ" dirty="0" smtClean="0"/>
              <a:t>dětí </a:t>
            </a:r>
            <a:r>
              <a:rPr lang="cs-CZ" dirty="0"/>
              <a:t>a samovolných potratů žen a tím k umožnění optimálního zdravotního vývoje dětí,</a:t>
            </a:r>
          </a:p>
          <a:p>
            <a:pPr lvl="0"/>
            <a:r>
              <a:rPr lang="cs-CZ" dirty="0"/>
              <a:t>k všestrannému zlepšování zdravotního stavu obyvatelstva zaměřením na prevenci </a:t>
            </a:r>
            <a:r>
              <a:rPr lang="cs-CZ" dirty="0" smtClean="0"/>
              <a:t>a </a:t>
            </a:r>
            <a:r>
              <a:rPr lang="cs-CZ" dirty="0"/>
              <a:t>léčení nemocí infekčních, srdce a oběhové soustavy i nádorových onemocnění, úrazů, chorob z povolání a dalších nemocí, které vedou ke snížení kvality i délky života,</a:t>
            </a:r>
          </a:p>
          <a:p>
            <a:pPr lvl="0"/>
            <a:r>
              <a:rPr lang="cs-CZ" dirty="0"/>
              <a:t>ke zlepšení všech stránek vnějších životních podmínek a hygieny práce,</a:t>
            </a:r>
          </a:p>
          <a:p>
            <a:pPr lvl="0"/>
            <a:r>
              <a:rPr lang="cs-CZ" dirty="0"/>
              <a:t>k udržení dobrého životního prostředí a k omezení jeho negativních vlivů na zdraví lidí a zdroje kvalitní výživy.</a:t>
            </a:r>
          </a:p>
          <a:p>
            <a:endParaRPr lang="cs-CZ" dirty="0"/>
          </a:p>
        </p:txBody>
      </p:sp>
      <p:pic>
        <p:nvPicPr>
          <p:cNvPr id="5" name="Obrázek 4" descr="http://www.jedensvetnaskolach.cz/graphics/logos/OPVK_logolink.png"/>
          <p:cNvPicPr/>
          <p:nvPr/>
        </p:nvPicPr>
        <p:blipFill>
          <a:blip r:embed="rId2">
            <a:extLst>
              <a:ext uri="{28A0092B-C50C-407E-A947-70E740481C1C}">
                <a14:useLocalDpi xmlns:a14="http://schemas.microsoft.com/office/drawing/2010/main" val="0"/>
              </a:ext>
            </a:extLst>
          </a:blip>
          <a:srcRect/>
          <a:stretch>
            <a:fillRect/>
          </a:stretch>
        </p:blipFill>
        <p:spPr bwMode="auto">
          <a:xfrm>
            <a:off x="8172400" y="332656"/>
            <a:ext cx="809625" cy="2524125"/>
          </a:xfrm>
          <a:prstGeom prst="rect">
            <a:avLst/>
          </a:prstGeom>
          <a:noFill/>
          <a:ln>
            <a:noFill/>
          </a:ln>
        </p:spPr>
      </p:pic>
    </p:spTree>
    <p:extLst>
      <p:ext uri="{BB962C8B-B14F-4D97-AF65-F5344CB8AC3E}">
        <p14:creationId xmlns:p14="http://schemas.microsoft.com/office/powerpoint/2010/main" val="26761119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adpis 5"/>
          <p:cNvSpPr>
            <a:spLocks noGrp="1"/>
          </p:cNvSpPr>
          <p:nvPr>
            <p:ph type="ctrTitle"/>
          </p:nvPr>
        </p:nvSpPr>
        <p:spPr/>
        <p:txBody>
          <a:bodyPr/>
          <a:lstStyle/>
          <a:p>
            <a:r>
              <a:rPr lang="cs-CZ" dirty="0" smtClean="0"/>
              <a:t>Tři pilíře</a:t>
            </a:r>
            <a:endParaRPr lang="cs-CZ" dirty="0"/>
          </a:p>
        </p:txBody>
      </p:sp>
      <p:sp>
        <p:nvSpPr>
          <p:cNvPr id="7" name="Podnadpis 6"/>
          <p:cNvSpPr>
            <a:spLocks noGrp="1"/>
          </p:cNvSpPr>
          <p:nvPr>
            <p:ph type="subTitle" idx="1"/>
          </p:nvPr>
        </p:nvSpPr>
        <p:spPr/>
        <p:txBody>
          <a:bodyPr/>
          <a:lstStyle/>
          <a:p>
            <a:r>
              <a:rPr lang="cs-CZ" dirty="0" smtClean="0"/>
              <a:t>Aneb systém sociálního zabezpečení</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27218394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Sociální zabezpečení (dále SZ)</a:t>
            </a:r>
            <a:endParaRPr lang="cs-CZ" dirty="0"/>
          </a:p>
        </p:txBody>
      </p:sp>
      <p:sp>
        <p:nvSpPr>
          <p:cNvPr id="3" name="Zástupný symbol pro obsah 2"/>
          <p:cNvSpPr>
            <a:spLocks noGrp="1"/>
          </p:cNvSpPr>
          <p:nvPr>
            <p:ph idx="1"/>
          </p:nvPr>
        </p:nvSpPr>
        <p:spPr/>
        <p:txBody>
          <a:bodyPr/>
          <a:lstStyle/>
          <a:p>
            <a:pPr lvl="0"/>
            <a:r>
              <a:rPr lang="cs-CZ" dirty="0"/>
              <a:t>je součástí sociální politiky </a:t>
            </a:r>
          </a:p>
          <a:p>
            <a:pPr lvl="0"/>
            <a:r>
              <a:rPr lang="cs-CZ" dirty="0"/>
              <a:t>je to prostředek k uskutečňování jejích úkolů </a:t>
            </a:r>
          </a:p>
          <a:p>
            <a:pPr lvl="0"/>
            <a:r>
              <a:rPr lang="cs-CZ" dirty="0"/>
              <a:t>je to soubor institucí, zařízení a opatření, jejichž prostřednictvím a pomocí se uskutečňuje předcházení a zmírňování následků sociálních událostí občanů</a:t>
            </a:r>
          </a:p>
          <a:p>
            <a:r>
              <a:rPr lang="cs-CZ" b="1" dirty="0"/>
              <a:t>Sociálnímu zabezpečení</a:t>
            </a:r>
            <a:r>
              <a:rPr lang="cs-CZ" dirty="0"/>
              <a:t> se přikládá v různých zemích rozdílný obsah. </a:t>
            </a:r>
          </a:p>
          <a:p>
            <a:pPr marL="114300" indent="0">
              <a:buNone/>
            </a:pP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30141508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lstStyle/>
          <a:p>
            <a:r>
              <a:rPr lang="cs-CZ" dirty="0" smtClean="0"/>
              <a:t>Užší a širší pojetí SZ</a:t>
            </a:r>
            <a:endParaRPr lang="cs-CZ" dirty="0"/>
          </a:p>
        </p:txBody>
      </p:sp>
      <p:sp>
        <p:nvSpPr>
          <p:cNvPr id="5" name="Zástupný symbol pro obsah 4"/>
          <p:cNvSpPr>
            <a:spLocks noGrp="1"/>
          </p:cNvSpPr>
          <p:nvPr>
            <p:ph sz="half" idx="1"/>
          </p:nvPr>
        </p:nvSpPr>
        <p:spPr/>
        <p:txBody>
          <a:bodyPr>
            <a:normAutofit fontScale="62500" lnSpcReduction="20000"/>
          </a:bodyPr>
          <a:lstStyle/>
          <a:p>
            <a:pPr marL="114300" indent="0">
              <a:buNone/>
            </a:pPr>
            <a:endParaRPr lang="cs-CZ" b="1" dirty="0" smtClean="0"/>
          </a:p>
          <a:p>
            <a:pPr marL="114300" indent="0">
              <a:buNone/>
            </a:pPr>
            <a:endParaRPr lang="cs-CZ" b="1" dirty="0"/>
          </a:p>
          <a:p>
            <a:pPr marL="114300" indent="0">
              <a:buNone/>
            </a:pPr>
            <a:r>
              <a:rPr lang="cs-CZ" b="1" dirty="0" smtClean="0"/>
              <a:t>V</a:t>
            </a:r>
            <a:r>
              <a:rPr lang="cs-CZ" b="1" dirty="0"/>
              <a:t> užším pojetí</a:t>
            </a:r>
            <a:r>
              <a:rPr lang="cs-CZ" dirty="0"/>
              <a:t> se často omezuje pouze na důchodové zabezpečení a sociální služby­. </a:t>
            </a:r>
          </a:p>
          <a:p>
            <a:pPr marL="114300" indent="0">
              <a:buNone/>
            </a:pPr>
            <a:endParaRPr lang="cs-CZ" dirty="0"/>
          </a:p>
        </p:txBody>
      </p:sp>
      <p:sp>
        <p:nvSpPr>
          <p:cNvPr id="6" name="Zástupný symbol pro obsah 5"/>
          <p:cNvSpPr>
            <a:spLocks noGrp="1"/>
          </p:cNvSpPr>
          <p:nvPr>
            <p:ph sz="half" idx="2"/>
          </p:nvPr>
        </p:nvSpPr>
        <p:spPr/>
        <p:txBody>
          <a:bodyPr>
            <a:normAutofit fontScale="62500" lnSpcReduction="20000"/>
          </a:bodyPr>
          <a:lstStyle/>
          <a:p>
            <a:pPr marL="114300" indent="0">
              <a:buNone/>
            </a:pPr>
            <a:r>
              <a:rPr lang="cs-CZ" b="1" dirty="0"/>
              <a:t>V širším pojetí</a:t>
            </a:r>
            <a:r>
              <a:rPr lang="cs-CZ" dirty="0"/>
              <a:t> je možno do sociálního zabezpečení zahrnout: </a:t>
            </a:r>
          </a:p>
          <a:p>
            <a:pPr lvl="0"/>
            <a:r>
              <a:rPr lang="cs-CZ" dirty="0"/>
              <a:t>péči o zdraví (léčebná i preventivní)</a:t>
            </a:r>
          </a:p>
          <a:p>
            <a:pPr lvl="0"/>
            <a:r>
              <a:rPr lang="cs-CZ" dirty="0"/>
              <a:t>zabezpečení při dočasné neschopnosti pro nemoc a úrazy</a:t>
            </a:r>
          </a:p>
          <a:p>
            <a:pPr lvl="0"/>
            <a:r>
              <a:rPr lang="cs-CZ" dirty="0"/>
              <a:t>zabezpečení matek v případě těhotenství a mateřství</a:t>
            </a:r>
          </a:p>
          <a:p>
            <a:pPr lvl="0"/>
            <a:r>
              <a:rPr lang="cs-CZ" dirty="0"/>
              <a:t>pomoc při výchově dětí v rodině</a:t>
            </a:r>
          </a:p>
          <a:p>
            <a:pPr lvl="0"/>
            <a:r>
              <a:rPr lang="cs-CZ" dirty="0"/>
              <a:t>zabezpečení při invaliditě</a:t>
            </a:r>
          </a:p>
          <a:p>
            <a:pPr lvl="0"/>
            <a:r>
              <a:rPr lang="cs-CZ" dirty="0"/>
              <a:t>zabezpečení ve stáří</a:t>
            </a:r>
          </a:p>
          <a:p>
            <a:pPr lvl="0"/>
            <a:r>
              <a:rPr lang="cs-CZ" dirty="0"/>
              <a:t>zabezpečení rodinných příslušníků pozůstalých</a:t>
            </a:r>
          </a:p>
          <a:p>
            <a:pPr lvl="0"/>
            <a:r>
              <a:rPr lang="cs-CZ" dirty="0"/>
              <a:t>zabezpečení v nezaměstnanosti.</a:t>
            </a:r>
          </a:p>
          <a:p>
            <a:endParaRPr lang="cs-CZ" dirty="0"/>
          </a:p>
        </p:txBody>
      </p:sp>
      <p:pic>
        <p:nvPicPr>
          <p:cNvPr id="7" name="Obráze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11989023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dpis 4"/>
          <p:cNvSpPr>
            <a:spLocks noGrp="1"/>
          </p:cNvSpPr>
          <p:nvPr>
            <p:ph type="title"/>
          </p:nvPr>
        </p:nvSpPr>
        <p:spPr/>
        <p:txBody>
          <a:bodyPr/>
          <a:lstStyle/>
          <a:p>
            <a:r>
              <a:rPr lang="cs-CZ" dirty="0" smtClean="0"/>
              <a:t>Nejrozšířenější pojetí SZ</a:t>
            </a:r>
            <a:endParaRPr lang="cs-CZ" dirty="0"/>
          </a:p>
        </p:txBody>
      </p:sp>
      <p:sp>
        <p:nvSpPr>
          <p:cNvPr id="6" name="Zástupný symbol pro obsah 5"/>
          <p:cNvSpPr>
            <a:spLocks noGrp="1"/>
          </p:cNvSpPr>
          <p:nvPr>
            <p:ph idx="1"/>
          </p:nvPr>
        </p:nvSpPr>
        <p:spPr/>
        <p:txBody>
          <a:bodyPr/>
          <a:lstStyle/>
          <a:p>
            <a:pPr lvl="0"/>
            <a:r>
              <a:rPr lang="cs-CZ" b="1" dirty="0"/>
              <a:t>souhrnné označení pro všechny sociální instituce poskytující občanům radu (poradenství), ochranu (prevenci), materiální a peněžní (dávky) plnění, služby  </a:t>
            </a:r>
            <a:r>
              <a:rPr lang="cs-CZ" b="1" dirty="0" smtClean="0"/>
              <a:t>a </a:t>
            </a:r>
            <a:r>
              <a:rPr lang="cs-CZ" b="1" dirty="0"/>
              <a:t>azyl (ústavní péči) i uspokojení jejich sociálních (= společností uznaných) služeb</a:t>
            </a: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39171084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Uspořádání SZ v ČR</a:t>
            </a:r>
            <a:endParaRPr lang="cs-CZ" dirty="0"/>
          </a:p>
        </p:txBody>
      </p:sp>
      <p:sp>
        <p:nvSpPr>
          <p:cNvPr id="3" name="Zástupný symbol pro obsah 2"/>
          <p:cNvSpPr>
            <a:spLocks noGrp="1"/>
          </p:cNvSpPr>
          <p:nvPr>
            <p:ph idx="1"/>
          </p:nvPr>
        </p:nvSpPr>
        <p:spPr/>
        <p:txBody>
          <a:bodyPr/>
          <a:lstStyle/>
          <a:p>
            <a:r>
              <a:rPr lang="cs-CZ" dirty="0"/>
              <a:t> V rámci transformace sytému sociálního zabezpečení na systém sociální ochrany obyvatelstva byly na počátku 90. let minulého století vytvořeny </a:t>
            </a:r>
            <a:r>
              <a:rPr lang="cs-CZ" b="1" dirty="0"/>
              <a:t>3 na sebe navazující, relativně samostatné, systémy.</a:t>
            </a:r>
            <a:endParaRPr lang="cs-CZ" dirty="0"/>
          </a:p>
          <a:p>
            <a:pPr marL="114300" indent="0">
              <a:buNone/>
            </a:pPr>
            <a:endParaRPr lang="cs-CZ" dirty="0"/>
          </a:p>
          <a:p>
            <a:r>
              <a:rPr lang="cs-CZ" b="1" dirty="0"/>
              <a:t>Tyto systémy se od sebe liší ve třech aspektech: </a:t>
            </a:r>
          </a:p>
          <a:p>
            <a:pPr lvl="1"/>
            <a:r>
              <a:rPr lang="cs-CZ" dirty="0"/>
              <a:t>jakou sociální situaci řeší</a:t>
            </a:r>
          </a:p>
          <a:p>
            <a:pPr lvl="1"/>
            <a:r>
              <a:rPr lang="cs-CZ" dirty="0"/>
              <a:t>jakým způsobem jsou dávky v jednotlivých systémech financovány</a:t>
            </a:r>
          </a:p>
          <a:p>
            <a:pPr lvl="1"/>
            <a:r>
              <a:rPr lang="cs-CZ" dirty="0"/>
              <a:t>jakým způsobem jsou tyto systémy organizovány.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16114160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Zástupný symbol pro obsah 3"/>
          <p:cNvGraphicFramePr>
            <a:graphicFrameLocks noGrp="1"/>
          </p:cNvGraphicFramePr>
          <p:nvPr>
            <p:ph idx="1"/>
            <p:extLst>
              <p:ext uri="{D42A27DB-BD31-4B8C-83A1-F6EECF244321}">
                <p14:modId xmlns:p14="http://schemas.microsoft.com/office/powerpoint/2010/main" val="623460834"/>
              </p:ext>
            </p:extLst>
          </p:nvPr>
        </p:nvGraphicFramePr>
        <p:xfrm>
          <a:off x="467544" y="692696"/>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Obrázek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24178596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lstStyle/>
          <a:p>
            <a:r>
              <a:rPr lang="cs-CZ" dirty="0" smtClean="0"/>
              <a:t>Systém sociálního pojištění</a:t>
            </a:r>
            <a:endParaRPr lang="cs-CZ" dirty="0"/>
          </a:p>
        </p:txBody>
      </p:sp>
      <p:pic>
        <p:nvPicPr>
          <p:cNvPr id="7" name="Zástupný symbol pro obrázek 6"/>
          <p:cNvPicPr>
            <a:picLocks noGrp="1" noChangeAspect="1"/>
          </p:cNvPicPr>
          <p:nvPr>
            <p:ph type="pic" idx="1"/>
          </p:nvPr>
        </p:nvPicPr>
        <p:blipFill>
          <a:blip r:embed="rId2">
            <a:extLst>
              <a:ext uri="{28A0092B-C50C-407E-A947-70E740481C1C}">
                <a14:useLocalDpi xmlns:a14="http://schemas.microsoft.com/office/drawing/2010/main" val="0"/>
              </a:ext>
            </a:extLst>
          </a:blip>
          <a:srcRect t="1704" b="1704"/>
          <a:stretch>
            <a:fillRect/>
          </a:stretch>
        </p:blipFill>
        <p:spPr/>
      </p:pic>
      <p:sp>
        <p:nvSpPr>
          <p:cNvPr id="6" name="Zástupný symbol pro text 5"/>
          <p:cNvSpPr>
            <a:spLocks noGrp="1"/>
          </p:cNvSpPr>
          <p:nvPr>
            <p:ph type="body" sz="half" idx="2"/>
          </p:nvPr>
        </p:nvSpPr>
        <p:spPr/>
        <p:txBody>
          <a:bodyPr/>
          <a:lstStyle/>
          <a:p>
            <a:r>
              <a:rPr lang="cs-CZ" dirty="0" smtClean="0"/>
              <a:t>Zákonná úprava, Financování, systém událostí a dávek, důchodové a nemocenské pojištění, penzijní připojištění, zdravotní pojištění </a:t>
            </a:r>
            <a:endParaRPr lang="cs-CZ" dirty="0"/>
          </a:p>
        </p:txBody>
      </p:sp>
      <p:pic>
        <p:nvPicPr>
          <p:cNvPr id="5" name="Obrázek 4" descr="http://www.jedensvetnaskolach.cz/graphics/logos/OPVK_logolink.png"/>
          <p:cNvPicPr/>
          <p:nvPr/>
        </p:nvPicPr>
        <p:blipFill>
          <a:blip r:embed="rId3">
            <a:extLst>
              <a:ext uri="{28A0092B-C50C-407E-A947-70E740481C1C}">
                <a14:useLocalDpi xmlns:a14="http://schemas.microsoft.com/office/drawing/2010/main" val="0"/>
              </a:ext>
            </a:extLst>
          </a:blip>
          <a:srcRect/>
          <a:stretch>
            <a:fillRect/>
          </a:stretch>
        </p:blipFill>
        <p:spPr bwMode="auto">
          <a:xfrm>
            <a:off x="8172400" y="260648"/>
            <a:ext cx="809625" cy="2524125"/>
          </a:xfrm>
          <a:prstGeom prst="rect">
            <a:avLst/>
          </a:prstGeom>
          <a:noFill/>
          <a:ln>
            <a:noFill/>
          </a:ln>
        </p:spPr>
      </p:pic>
    </p:spTree>
    <p:extLst>
      <p:ext uri="{BB962C8B-B14F-4D97-AF65-F5344CB8AC3E}">
        <p14:creationId xmlns:p14="http://schemas.microsoft.com/office/powerpoint/2010/main" val="40443861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dpis 4"/>
          <p:cNvSpPr>
            <a:spLocks noGrp="1"/>
          </p:cNvSpPr>
          <p:nvPr>
            <p:ph type="title"/>
          </p:nvPr>
        </p:nvSpPr>
        <p:spPr/>
        <p:txBody>
          <a:bodyPr/>
          <a:lstStyle/>
          <a:p>
            <a:r>
              <a:rPr lang="cs-CZ" dirty="0" smtClean="0"/>
              <a:t>Systém sociálního pojištění</a:t>
            </a:r>
            <a:endParaRPr lang="cs-CZ" dirty="0"/>
          </a:p>
        </p:txBody>
      </p:sp>
      <p:sp>
        <p:nvSpPr>
          <p:cNvPr id="6" name="Zástupný symbol pro obsah 5"/>
          <p:cNvSpPr>
            <a:spLocks noGrp="1"/>
          </p:cNvSpPr>
          <p:nvPr>
            <p:ph idx="1"/>
          </p:nvPr>
        </p:nvSpPr>
        <p:spPr/>
        <p:txBody>
          <a:bodyPr/>
          <a:lstStyle/>
          <a:p>
            <a:r>
              <a:rPr lang="cs-CZ" dirty="0"/>
              <a:t>Tímto systémem jsou řešeny </a:t>
            </a:r>
            <a:r>
              <a:rPr lang="cs-CZ" b="1" dirty="0"/>
              <a:t>ty sociální situace, na které se občan může předem připravit</a:t>
            </a:r>
            <a:r>
              <a:rPr lang="cs-CZ" dirty="0"/>
              <a:t> – </a:t>
            </a:r>
            <a:r>
              <a:rPr lang="cs-CZ" b="1" dirty="0"/>
              <a:t>tj. pojistit</a:t>
            </a:r>
            <a:r>
              <a:rPr lang="cs-CZ" dirty="0"/>
              <a:t> formou odložení části své dnešní spotřeby na krytí budoucí nejisté dlouhodobé              i krátkodobé sociální situace. </a:t>
            </a:r>
          </a:p>
          <a:p>
            <a:endParaRPr lang="cs-CZ" dirty="0" smtClean="0"/>
          </a:p>
          <a:p>
            <a:r>
              <a:rPr lang="cs-CZ" b="1" dirty="0" smtClean="0"/>
              <a:t>Pojistné </a:t>
            </a:r>
            <a:r>
              <a:rPr lang="cs-CZ" b="1" dirty="0"/>
              <a:t>na sociální zabezpečení </a:t>
            </a:r>
            <a:r>
              <a:rPr lang="cs-CZ" dirty="0"/>
              <a:t>zahrnuje platby na: </a:t>
            </a:r>
          </a:p>
          <a:p>
            <a:pPr lvl="1"/>
            <a:r>
              <a:rPr lang="cs-CZ" dirty="0"/>
              <a:t>nemocenské pojištění, </a:t>
            </a:r>
          </a:p>
          <a:p>
            <a:pPr lvl="1"/>
            <a:r>
              <a:rPr lang="cs-CZ" dirty="0"/>
              <a:t>důchodové pojištění, </a:t>
            </a:r>
          </a:p>
          <a:p>
            <a:pPr lvl="1"/>
            <a:r>
              <a:rPr lang="cs-CZ" dirty="0"/>
              <a:t>příspěvek na státní politiku zaměstnanosti</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40472281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V ČR rozděleno na </a:t>
            </a:r>
            <a:endParaRPr lang="cs-CZ" dirty="0"/>
          </a:p>
        </p:txBody>
      </p:sp>
      <p:sp>
        <p:nvSpPr>
          <p:cNvPr id="3" name="Zástupný symbol pro obsah 2"/>
          <p:cNvSpPr>
            <a:spLocks noGrp="1"/>
          </p:cNvSpPr>
          <p:nvPr>
            <p:ph sz="half" idx="1"/>
          </p:nvPr>
        </p:nvSpPr>
        <p:spPr/>
        <p:txBody>
          <a:bodyPr>
            <a:normAutofit/>
          </a:bodyPr>
          <a:lstStyle/>
          <a:p>
            <a:pPr lvl="0"/>
            <a:r>
              <a:rPr lang="cs-CZ" u="sng" dirty="0"/>
              <a:t>důchodové pojištění</a:t>
            </a:r>
            <a:r>
              <a:rPr lang="cs-CZ" dirty="0"/>
              <a:t> – zákon č. 155/1995 Sb. o důchodovém pojištění, ve znění pozdějších </a:t>
            </a:r>
            <a:r>
              <a:rPr lang="cs-CZ" dirty="0" smtClean="0"/>
              <a:t>předpisů</a:t>
            </a:r>
          </a:p>
          <a:p>
            <a:pPr lvl="0"/>
            <a:r>
              <a:rPr lang="cs-CZ" u="sng" dirty="0" smtClean="0"/>
              <a:t>penzijní </a:t>
            </a:r>
            <a:r>
              <a:rPr lang="cs-CZ" u="sng" dirty="0"/>
              <a:t>připojištění</a:t>
            </a:r>
            <a:r>
              <a:rPr lang="cs-CZ" dirty="0"/>
              <a:t> – zákon č. 42/1994 Sb., o penzijním připojištění se státním příspěvkem. </a:t>
            </a:r>
          </a:p>
          <a:p>
            <a:endParaRPr lang="cs-CZ" dirty="0"/>
          </a:p>
        </p:txBody>
      </p:sp>
      <p:sp>
        <p:nvSpPr>
          <p:cNvPr id="4" name="Zástupný symbol pro obsah 3"/>
          <p:cNvSpPr>
            <a:spLocks noGrp="1"/>
          </p:cNvSpPr>
          <p:nvPr>
            <p:ph sz="half" idx="2"/>
          </p:nvPr>
        </p:nvSpPr>
        <p:spPr/>
        <p:txBody>
          <a:bodyPr>
            <a:normAutofit/>
          </a:bodyPr>
          <a:lstStyle/>
          <a:p>
            <a:pPr lvl="0"/>
            <a:r>
              <a:rPr lang="cs-CZ" u="sng" dirty="0"/>
              <a:t>nemocenské pojištění</a:t>
            </a:r>
            <a:r>
              <a:rPr lang="cs-CZ" dirty="0"/>
              <a:t> - zákon č. 187/2006 Sb., o nemocenském pojištění, v platném znění</a:t>
            </a:r>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19296950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ástupný symbol pro obsah 5"/>
          <p:cNvSpPr>
            <a:spLocks noGrp="1"/>
          </p:cNvSpPr>
          <p:nvPr>
            <p:ph idx="1"/>
          </p:nvPr>
        </p:nvSpPr>
        <p:spPr>
          <a:xfrm>
            <a:off x="467544" y="548680"/>
            <a:ext cx="7620000" cy="4800600"/>
          </a:xfrm>
        </p:spPr>
        <p:txBody>
          <a:bodyPr>
            <a:normAutofit lnSpcReduction="10000"/>
          </a:bodyPr>
          <a:lstStyle/>
          <a:p>
            <a:r>
              <a:rPr lang="cs-CZ" dirty="0"/>
              <a:t>Důchodové a nemocenské pojištění je založeno na pojistném principu, tj. na pravidelném placení příspěvku – pojistného. Peníze, které ČSSZ v souladu se zákonem č. 589/1992 Sb. na pojistném vybere, je příjmem státního rozpočtu. </a:t>
            </a:r>
          </a:p>
          <a:p>
            <a:r>
              <a:rPr lang="cs-CZ" dirty="0"/>
              <a:t>Systém je </a:t>
            </a:r>
            <a:r>
              <a:rPr lang="cs-CZ" b="1" dirty="0"/>
              <a:t>financován z pojistného</a:t>
            </a:r>
            <a:r>
              <a:rPr lang="cs-CZ" dirty="0"/>
              <a:t>, které platí podle stanovených podmínek jak zaměstnanec, tak zaměstnavatel i OSVČ. </a:t>
            </a:r>
          </a:p>
          <a:p>
            <a:r>
              <a:rPr lang="cs-CZ" dirty="0"/>
              <a:t>Jedná se o nejvíce preferovanou formu zajištění sociálních potřeb občanů ve všech případech, kdy se jedná o sociální událost spojenou se ztrátou příjmu z výdělečné činnosti, spojenou s mateřstvím, ošetřováním člena rodiny, nemocí, invaliditou, stářím a ztrátou živitele. </a:t>
            </a:r>
          </a:p>
          <a:p>
            <a:r>
              <a:rPr lang="cs-CZ" b="1" dirty="0"/>
              <a:t>Sociální pojištění je výrazem sociální odpovědnosti občanů k sobě i své rodině</a:t>
            </a:r>
            <a:r>
              <a:rPr lang="cs-CZ" dirty="0"/>
              <a:t>. </a:t>
            </a:r>
          </a:p>
          <a:p>
            <a:endParaRPr lang="cs-CZ" dirty="0"/>
          </a:p>
          <a:p>
            <a:pPr marL="114300" indent="0">
              <a:buNone/>
            </a:pPr>
            <a:endParaRPr lang="cs-CZ" dirty="0"/>
          </a:p>
        </p:txBody>
      </p:sp>
      <p:pic>
        <p:nvPicPr>
          <p:cNvPr id="3" name="Obráze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23927503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Zástupný symbol pro obsah 5"/>
          <p:cNvGraphicFramePr>
            <a:graphicFrameLocks noGrp="1"/>
          </p:cNvGraphicFramePr>
          <p:nvPr>
            <p:ph idx="1"/>
            <p:extLst>
              <p:ext uri="{D42A27DB-BD31-4B8C-83A1-F6EECF244321}">
                <p14:modId xmlns:p14="http://schemas.microsoft.com/office/powerpoint/2010/main" val="315547368"/>
              </p:ext>
            </p:extLst>
          </p:nvPr>
        </p:nvGraphicFramePr>
        <p:xfrm>
          <a:off x="395536" y="188640"/>
          <a:ext cx="762000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Obrázek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30869755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1. Důchodové pojištění</a:t>
            </a:r>
            <a:endParaRPr lang="cs-CZ" dirty="0"/>
          </a:p>
        </p:txBody>
      </p:sp>
      <p:sp>
        <p:nvSpPr>
          <p:cNvPr id="3" name="Zástupný symbol pro obsah 2"/>
          <p:cNvSpPr>
            <a:spLocks noGrp="1"/>
          </p:cNvSpPr>
          <p:nvPr>
            <p:ph idx="1"/>
          </p:nvPr>
        </p:nvSpPr>
        <p:spPr/>
        <p:txBody>
          <a:bodyPr/>
          <a:lstStyle/>
          <a:p>
            <a:r>
              <a:rPr lang="cs-CZ" b="1" u="sng" dirty="0"/>
              <a:t>Skládá se ze 2 částí:</a:t>
            </a:r>
            <a:endParaRPr lang="cs-CZ" dirty="0"/>
          </a:p>
          <a:p>
            <a:pPr lvl="1"/>
            <a:r>
              <a:rPr lang="cs-CZ" dirty="0"/>
              <a:t>povinné základní důchodové pojištění </a:t>
            </a:r>
          </a:p>
          <a:p>
            <a:pPr lvl="1"/>
            <a:r>
              <a:rPr lang="cs-CZ" dirty="0"/>
              <a:t>doplňkové, příspěvkově definované, kapitálově financované penzijní připojištění se státním příspěvkem (i </a:t>
            </a:r>
            <a:r>
              <a:rPr lang="cs-CZ" b="1" dirty="0"/>
              <a:t>produkty komerčních pojišťoven - zejména životní pojištění)</a:t>
            </a:r>
            <a:endParaRPr lang="cs-CZ" dirty="0"/>
          </a:p>
          <a:p>
            <a:endParaRPr lang="cs-CZ" dirty="0" smtClean="0"/>
          </a:p>
          <a:p>
            <a:endParaRPr lang="cs-CZ" dirty="0"/>
          </a:p>
          <a:p>
            <a:r>
              <a:rPr lang="cs-CZ" dirty="0" smtClean="0"/>
              <a:t>Podrobněji v materiálech důchodová politika</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38154901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Důchodové pojištění</a:t>
            </a:r>
            <a:endParaRPr lang="cs-CZ" dirty="0"/>
          </a:p>
        </p:txBody>
      </p:sp>
      <p:sp>
        <p:nvSpPr>
          <p:cNvPr id="3" name="Zástupný symbol pro obsah 2"/>
          <p:cNvSpPr>
            <a:spLocks noGrp="1"/>
          </p:cNvSpPr>
          <p:nvPr>
            <p:ph idx="1"/>
          </p:nvPr>
        </p:nvSpPr>
        <p:spPr/>
        <p:txBody>
          <a:bodyPr/>
          <a:lstStyle/>
          <a:p>
            <a:r>
              <a:rPr lang="cs-CZ" dirty="0"/>
              <a:t>Základní důchodová soustava je povinná pro všechny fyzické osoby výdělečně činné na území České republiky.</a:t>
            </a:r>
          </a:p>
          <a:p>
            <a:r>
              <a:rPr lang="cs-CZ" dirty="0"/>
              <a:t>Je jednotná pro všechny fyzické osoby výdělečně činné na území ČR.</a:t>
            </a:r>
          </a:p>
          <a:p>
            <a:r>
              <a:rPr lang="cs-CZ" dirty="0"/>
              <a:t>Podle zákona o důchodovém pojištění jsou osoby účastné tohoto pojištění zabezpečeni v životních situacích jako je stáří, invalidita a úmrtí živitele. Tehdy mají plátci pojistného nárok na vyplácení dávek důchodového zabezpečení.</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35461932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Důchodové pojištění</a:t>
            </a:r>
            <a:endParaRPr lang="cs-CZ" dirty="0"/>
          </a:p>
        </p:txBody>
      </p:sp>
      <p:sp>
        <p:nvSpPr>
          <p:cNvPr id="3" name="Zástupný symbol pro obsah 2"/>
          <p:cNvSpPr>
            <a:spLocks noGrp="1"/>
          </p:cNvSpPr>
          <p:nvPr>
            <p:ph idx="1"/>
          </p:nvPr>
        </p:nvSpPr>
        <p:spPr/>
        <p:txBody>
          <a:bodyPr/>
          <a:lstStyle/>
          <a:p>
            <a:r>
              <a:rPr lang="cs-CZ" dirty="0"/>
              <a:t>Základní důchodové pojištění tvoří spolu s nemocenským pojištěním součást sociálního zabezpečení ve smyslu zákona č. 582/1991 Sb., o organizaci a provádění sociálního zabezpečení ve znění pozdějších předpisů.</a:t>
            </a:r>
          </a:p>
          <a:p>
            <a:r>
              <a:rPr lang="cs-CZ" b="1" dirty="0"/>
              <a:t>Základním předpisem</a:t>
            </a:r>
            <a:r>
              <a:rPr lang="cs-CZ" dirty="0"/>
              <a:t> upravujícím nároky na důchody, způsob stanovení výše důchodů a podmínky pro jejich výplatu je </a:t>
            </a:r>
            <a:r>
              <a:rPr lang="cs-CZ" b="1" dirty="0"/>
              <a:t>zákon č. 155/1995 Sb., o důchodovém pojištění</a:t>
            </a:r>
            <a:r>
              <a:rPr lang="cs-CZ" dirty="0"/>
              <a:t>, který nabyl účinnosti 1. ledna 1996.</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24151918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lstStyle/>
          <a:p>
            <a:r>
              <a:rPr lang="cs-CZ" dirty="0" smtClean="0"/>
              <a:t>Zabezpečované situace a dávky</a:t>
            </a:r>
            <a:endParaRPr lang="cs-CZ" dirty="0"/>
          </a:p>
        </p:txBody>
      </p:sp>
      <p:sp>
        <p:nvSpPr>
          <p:cNvPr id="5" name="Zástupný symbol pro obsah 4"/>
          <p:cNvSpPr>
            <a:spLocks noGrp="1"/>
          </p:cNvSpPr>
          <p:nvPr>
            <p:ph sz="half" idx="1"/>
          </p:nvPr>
        </p:nvSpPr>
        <p:spPr/>
        <p:txBody>
          <a:bodyPr/>
          <a:lstStyle/>
          <a:p>
            <a:r>
              <a:rPr lang="cs-CZ" b="1" dirty="0"/>
              <a:t>Zabezpečované životní situace:</a:t>
            </a:r>
            <a:endParaRPr lang="cs-CZ" dirty="0"/>
          </a:p>
          <a:p>
            <a:pPr lvl="1"/>
            <a:r>
              <a:rPr lang="cs-CZ" dirty="0"/>
              <a:t>stáří</a:t>
            </a:r>
          </a:p>
          <a:p>
            <a:pPr lvl="1"/>
            <a:r>
              <a:rPr lang="cs-CZ" dirty="0"/>
              <a:t>invalidita</a:t>
            </a:r>
          </a:p>
          <a:p>
            <a:pPr lvl="1"/>
            <a:r>
              <a:rPr lang="cs-CZ" dirty="0"/>
              <a:t>ovdovění </a:t>
            </a:r>
            <a:endParaRPr lang="cs-CZ" dirty="0" smtClean="0"/>
          </a:p>
          <a:p>
            <a:pPr lvl="1"/>
            <a:r>
              <a:rPr lang="cs-CZ" dirty="0" smtClean="0"/>
              <a:t>osiření</a:t>
            </a:r>
            <a:endParaRPr lang="cs-CZ" dirty="0"/>
          </a:p>
          <a:p>
            <a:endParaRPr lang="cs-CZ" dirty="0"/>
          </a:p>
        </p:txBody>
      </p:sp>
      <p:sp>
        <p:nvSpPr>
          <p:cNvPr id="6" name="Zástupný symbol pro obsah 5"/>
          <p:cNvSpPr>
            <a:spLocks noGrp="1"/>
          </p:cNvSpPr>
          <p:nvPr>
            <p:ph sz="half" idx="2"/>
          </p:nvPr>
        </p:nvSpPr>
        <p:spPr/>
        <p:txBody>
          <a:bodyPr/>
          <a:lstStyle/>
          <a:p>
            <a:r>
              <a:rPr lang="cs-CZ" b="1" dirty="0"/>
              <a:t> Dávky:</a:t>
            </a:r>
            <a:endParaRPr lang="cs-CZ" dirty="0"/>
          </a:p>
          <a:p>
            <a:pPr lvl="1"/>
            <a:r>
              <a:rPr lang="cs-CZ" dirty="0"/>
              <a:t>starobní důchod</a:t>
            </a:r>
          </a:p>
          <a:p>
            <a:pPr lvl="1"/>
            <a:r>
              <a:rPr lang="cs-CZ" dirty="0"/>
              <a:t>invalidní důchod</a:t>
            </a:r>
          </a:p>
          <a:p>
            <a:pPr lvl="1"/>
            <a:r>
              <a:rPr lang="cs-CZ" dirty="0"/>
              <a:t>pozůstalostní důchody – tj. vdovský důchod a vdovecký důchod, sirotčí důchod</a:t>
            </a:r>
          </a:p>
          <a:p>
            <a:endParaRPr lang="cs-CZ" dirty="0"/>
          </a:p>
        </p:txBody>
      </p:sp>
      <p:pic>
        <p:nvPicPr>
          <p:cNvPr id="7" name="Obráze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28135298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Důchodový věk a výše důchodu</a:t>
            </a:r>
            <a:endParaRPr lang="cs-CZ" dirty="0"/>
          </a:p>
        </p:txBody>
      </p:sp>
      <p:sp>
        <p:nvSpPr>
          <p:cNvPr id="3" name="Zástupný symbol pro obsah 2"/>
          <p:cNvSpPr>
            <a:spLocks noGrp="1"/>
          </p:cNvSpPr>
          <p:nvPr>
            <p:ph idx="1"/>
          </p:nvPr>
        </p:nvSpPr>
        <p:spPr/>
        <p:txBody>
          <a:bodyPr/>
          <a:lstStyle/>
          <a:p>
            <a:r>
              <a:rPr lang="cs-CZ" sz="2400" b="1" dirty="0"/>
              <a:t>U pojištěnců narozených po roce 1968 činí důchodový věk</a:t>
            </a:r>
            <a:endParaRPr lang="cs-CZ" sz="2400" dirty="0"/>
          </a:p>
          <a:p>
            <a:pPr lvl="0"/>
            <a:r>
              <a:rPr lang="cs-CZ" sz="2400" b="1" dirty="0"/>
              <a:t>u mužů 65 let,</a:t>
            </a:r>
            <a:endParaRPr lang="cs-CZ" sz="2400" dirty="0"/>
          </a:p>
          <a:p>
            <a:pPr lvl="0"/>
            <a:r>
              <a:rPr lang="cs-CZ" sz="2400" b="1" dirty="0"/>
              <a:t>u žen </a:t>
            </a:r>
            <a:endParaRPr lang="cs-CZ" sz="2400" dirty="0"/>
          </a:p>
          <a:p>
            <a:pPr lvl="1"/>
            <a:r>
              <a:rPr lang="cs-CZ" b="1" dirty="0"/>
              <a:t>62 let, pokud vychovaly alespoň 4 děti,</a:t>
            </a:r>
            <a:endParaRPr lang="cs-CZ" dirty="0"/>
          </a:p>
          <a:p>
            <a:pPr lvl="1"/>
            <a:r>
              <a:rPr lang="cs-CZ" b="1" dirty="0"/>
              <a:t>63 let, pokud vychovaly 3 děti,</a:t>
            </a:r>
            <a:endParaRPr lang="cs-CZ" dirty="0"/>
          </a:p>
          <a:p>
            <a:pPr lvl="1"/>
            <a:r>
              <a:rPr lang="cs-CZ" b="1" dirty="0"/>
              <a:t>64 let, pokud vychovaly 2 děti,</a:t>
            </a:r>
            <a:endParaRPr lang="cs-CZ" dirty="0"/>
          </a:p>
          <a:p>
            <a:pPr lvl="1"/>
            <a:r>
              <a:rPr lang="cs-CZ" b="1" dirty="0"/>
              <a:t>65 let.</a:t>
            </a:r>
            <a:endParaRPr lang="cs-CZ" dirty="0"/>
          </a:p>
          <a:p>
            <a:r>
              <a:rPr lang="cs-CZ" sz="2400" b="1" dirty="0"/>
              <a:t>Základní výměra důchodů je 2 </a:t>
            </a:r>
            <a:r>
              <a:rPr lang="cs-CZ" sz="2400" b="1" dirty="0" smtClean="0"/>
              <a:t>270</a:t>
            </a:r>
            <a:r>
              <a:rPr lang="cs-CZ" sz="2400" b="1" dirty="0"/>
              <a:t> Kč (od 1. 1. </a:t>
            </a:r>
            <a:r>
              <a:rPr lang="cs-CZ" sz="2400" b="1" smtClean="0"/>
              <a:t>2012)</a:t>
            </a:r>
            <a:r>
              <a:rPr lang="cs-CZ" sz="2400" smtClean="0"/>
              <a:t> </a:t>
            </a:r>
            <a:r>
              <a:rPr lang="cs-CZ" sz="2400" dirty="0"/>
              <a:t>- stejná pro všechny důchody.</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2438470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Penzijní připojištění</a:t>
            </a:r>
            <a:endParaRPr lang="cs-CZ" dirty="0"/>
          </a:p>
        </p:txBody>
      </p:sp>
      <p:sp>
        <p:nvSpPr>
          <p:cNvPr id="3" name="Zástupný symbol pro obsah 2"/>
          <p:cNvSpPr>
            <a:spLocks noGrp="1"/>
          </p:cNvSpPr>
          <p:nvPr>
            <p:ph idx="1"/>
          </p:nvPr>
        </p:nvSpPr>
        <p:spPr/>
        <p:txBody>
          <a:bodyPr/>
          <a:lstStyle/>
          <a:p>
            <a:r>
              <a:rPr lang="cs-CZ" dirty="0" smtClean="0"/>
              <a:t>dobrovolné</a:t>
            </a:r>
            <a:r>
              <a:rPr lang="cs-CZ" dirty="0"/>
              <a:t>, státní podpora – možnost získat doplňkové příjmy nad rámec povinného důchodového zabezpečení</a:t>
            </a:r>
          </a:p>
          <a:p>
            <a:r>
              <a:rPr lang="cs-CZ" dirty="0" smtClean="0"/>
              <a:t>Podrobněji viz. důchodová politika</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17131682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Změny a trendy v důchodové politice</a:t>
            </a:r>
            <a:endParaRPr lang="cs-CZ" dirty="0"/>
          </a:p>
        </p:txBody>
      </p:sp>
      <p:sp>
        <p:nvSpPr>
          <p:cNvPr id="3" name="Zástupný symbol pro obsah 2"/>
          <p:cNvSpPr>
            <a:spLocks noGrp="1"/>
          </p:cNvSpPr>
          <p:nvPr>
            <p:ph idx="1"/>
          </p:nvPr>
        </p:nvSpPr>
        <p:spPr/>
        <p:txBody>
          <a:bodyPr/>
          <a:lstStyle/>
          <a:p>
            <a:r>
              <a:rPr lang="cs-CZ" sz="2400" b="1" u="sng" dirty="0"/>
              <a:t>Změny a nové trendy:</a:t>
            </a:r>
            <a:endParaRPr lang="cs-CZ" sz="2000" dirty="0"/>
          </a:p>
          <a:p>
            <a:pPr lvl="1"/>
            <a:r>
              <a:rPr lang="cs-CZ" dirty="0"/>
              <a:t>zohlednit při výplatě dávek výši výdělků dosažených za celý život</a:t>
            </a:r>
          </a:p>
          <a:p>
            <a:pPr lvl="1"/>
            <a:r>
              <a:rPr lang="cs-CZ" dirty="0"/>
              <a:t>motivovat pojištěnce k aktivní účasti na penzijním systému</a:t>
            </a:r>
          </a:p>
          <a:p>
            <a:pPr lvl="1"/>
            <a:r>
              <a:rPr lang="cs-CZ" dirty="0"/>
              <a:t>změna konstrukce výpočtu důchodů</a:t>
            </a:r>
          </a:p>
          <a:p>
            <a:pPr lvl="1"/>
            <a:r>
              <a:rPr lang="cs-CZ" dirty="0"/>
              <a:t>valorizace důchodů</a:t>
            </a:r>
          </a:p>
          <a:p>
            <a:pPr lvl="1"/>
            <a:r>
              <a:rPr lang="cs-CZ" dirty="0"/>
              <a:t>změna posuzování podmínek částečné a úplné invalidity</a:t>
            </a:r>
          </a:p>
          <a:p>
            <a:pPr lvl="1"/>
            <a:r>
              <a:rPr lang="cs-CZ" dirty="0"/>
              <a:t>zvyšování věku odchodu do důchodu</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14387796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2. Nemocenské pojištění</a:t>
            </a:r>
            <a:endParaRPr lang="cs-CZ" dirty="0"/>
          </a:p>
        </p:txBody>
      </p:sp>
      <p:sp>
        <p:nvSpPr>
          <p:cNvPr id="3" name="Zástupný symbol pro obsah 2"/>
          <p:cNvSpPr>
            <a:spLocks noGrp="1"/>
          </p:cNvSpPr>
          <p:nvPr>
            <p:ph idx="1"/>
          </p:nvPr>
        </p:nvSpPr>
        <p:spPr/>
        <p:txBody>
          <a:bodyPr/>
          <a:lstStyle/>
          <a:p>
            <a:r>
              <a:rPr lang="cs-CZ" dirty="0"/>
              <a:t>Cílem dávek nemocenského pojištění je finančně zabezpečit ekonomicky aktivní občany v okamžiku, kdy kvůli nemoci či mateřství ztratí krátkodobě výdělek.  </a:t>
            </a:r>
          </a:p>
          <a:p>
            <a:r>
              <a:rPr lang="cs-CZ" dirty="0"/>
              <a:t>Účast na nemocenském pojištění zaměstnanců vzniká ze zákona a je povinná. Osoby samostatně výdělečně činné si mohou platit nemocenské pojištění dobrovolně.</a:t>
            </a:r>
          </a:p>
          <a:p>
            <a:r>
              <a:rPr lang="cs-CZ" dirty="0"/>
              <a:t>Nemocenské pojištění </a:t>
            </a:r>
            <a:r>
              <a:rPr lang="cs-CZ" b="1" dirty="0"/>
              <a:t>vzniká vstupem do zaměstnání</a:t>
            </a:r>
            <a:r>
              <a:rPr lang="cs-CZ" dirty="0"/>
              <a:t> a </a:t>
            </a:r>
            <a:r>
              <a:rPr lang="cs-CZ" b="1" dirty="0"/>
              <a:t>zaniká skončením zaměstnání.</a:t>
            </a:r>
            <a:endParaRPr lang="cs-CZ" dirty="0"/>
          </a:p>
          <a:p>
            <a:r>
              <a:rPr lang="cs-CZ" dirty="0"/>
              <a:t>Všechny dávky nemocenského pojištění vyplácejí</a:t>
            </a:r>
            <a:r>
              <a:rPr lang="cs-CZ" b="1" dirty="0"/>
              <a:t> okresní správy sociálního zabezpečení.</a:t>
            </a: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7892900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adpis 6"/>
          <p:cNvSpPr>
            <a:spLocks noGrp="1"/>
          </p:cNvSpPr>
          <p:nvPr>
            <p:ph type="title"/>
          </p:nvPr>
        </p:nvSpPr>
        <p:spPr/>
        <p:txBody>
          <a:bodyPr/>
          <a:lstStyle/>
          <a:p>
            <a:r>
              <a:rPr lang="cs-CZ" dirty="0" smtClean="0"/>
              <a:t>Zabezpečované situace a dávky</a:t>
            </a:r>
            <a:endParaRPr lang="cs-CZ" dirty="0"/>
          </a:p>
        </p:txBody>
      </p:sp>
      <p:sp>
        <p:nvSpPr>
          <p:cNvPr id="8" name="Zástupný symbol pro text 7"/>
          <p:cNvSpPr>
            <a:spLocks noGrp="1"/>
          </p:cNvSpPr>
          <p:nvPr>
            <p:ph type="body" idx="1"/>
          </p:nvPr>
        </p:nvSpPr>
        <p:spPr/>
        <p:txBody>
          <a:bodyPr/>
          <a:lstStyle/>
          <a:p>
            <a:r>
              <a:rPr lang="cs-CZ" dirty="0" smtClean="0"/>
              <a:t>Zabezpečované situace</a:t>
            </a:r>
            <a:endParaRPr lang="cs-CZ" dirty="0"/>
          </a:p>
        </p:txBody>
      </p:sp>
      <p:sp>
        <p:nvSpPr>
          <p:cNvPr id="5" name="Zástupný symbol pro obsah 4"/>
          <p:cNvSpPr>
            <a:spLocks noGrp="1"/>
          </p:cNvSpPr>
          <p:nvPr>
            <p:ph sz="half" idx="2"/>
          </p:nvPr>
        </p:nvSpPr>
        <p:spPr/>
        <p:txBody>
          <a:bodyPr>
            <a:normAutofit/>
          </a:bodyPr>
          <a:lstStyle/>
          <a:p>
            <a:r>
              <a:rPr lang="cs-CZ" dirty="0" smtClean="0"/>
              <a:t>nemoc</a:t>
            </a:r>
            <a:endParaRPr lang="cs-CZ" dirty="0"/>
          </a:p>
          <a:p>
            <a:r>
              <a:rPr lang="cs-CZ" dirty="0" smtClean="0"/>
              <a:t>ošetřování </a:t>
            </a:r>
            <a:r>
              <a:rPr lang="cs-CZ" dirty="0"/>
              <a:t>člena rodiny</a:t>
            </a:r>
          </a:p>
          <a:p>
            <a:r>
              <a:rPr lang="cs-CZ" dirty="0" smtClean="0"/>
              <a:t>Nemožnost vykonávat stejnou práci když je žena těhotná nebo na mateřské dovolené </a:t>
            </a:r>
            <a:endParaRPr lang="cs-CZ" dirty="0"/>
          </a:p>
          <a:p>
            <a:r>
              <a:rPr lang="cs-CZ" dirty="0" smtClean="0"/>
              <a:t>Období 6-8 týdnů před porodem a období po porodu</a:t>
            </a:r>
            <a:endParaRPr lang="cs-CZ" dirty="0"/>
          </a:p>
          <a:p>
            <a:endParaRPr lang="cs-CZ" dirty="0"/>
          </a:p>
        </p:txBody>
      </p:sp>
      <p:sp>
        <p:nvSpPr>
          <p:cNvPr id="9" name="Zástupný symbol pro text 8"/>
          <p:cNvSpPr>
            <a:spLocks noGrp="1"/>
          </p:cNvSpPr>
          <p:nvPr>
            <p:ph type="body" sz="quarter" idx="3"/>
          </p:nvPr>
        </p:nvSpPr>
        <p:spPr/>
        <p:txBody>
          <a:bodyPr/>
          <a:lstStyle/>
          <a:p>
            <a:r>
              <a:rPr lang="cs-CZ" dirty="0" smtClean="0"/>
              <a:t>Dávky</a:t>
            </a:r>
            <a:endParaRPr lang="cs-CZ" dirty="0"/>
          </a:p>
        </p:txBody>
      </p:sp>
      <p:sp>
        <p:nvSpPr>
          <p:cNvPr id="10" name="Zástupný symbol pro obsah 9"/>
          <p:cNvSpPr>
            <a:spLocks noGrp="1"/>
          </p:cNvSpPr>
          <p:nvPr>
            <p:ph sz="quarter" idx="4"/>
          </p:nvPr>
        </p:nvSpPr>
        <p:spPr/>
        <p:txBody>
          <a:bodyPr/>
          <a:lstStyle/>
          <a:p>
            <a:r>
              <a:rPr lang="cs-CZ" dirty="0" smtClean="0"/>
              <a:t>Nemocenské</a:t>
            </a:r>
          </a:p>
          <a:p>
            <a:r>
              <a:rPr lang="cs-CZ" dirty="0" smtClean="0"/>
              <a:t>Ošetřovné</a:t>
            </a:r>
          </a:p>
          <a:p>
            <a:r>
              <a:rPr lang="cs-CZ" dirty="0"/>
              <a:t>vyrovnávací příspěvek v těhotenství a mateřství </a:t>
            </a:r>
          </a:p>
          <a:p>
            <a:r>
              <a:rPr lang="cs-CZ" dirty="0"/>
              <a:t>peněžitá pomoc v mateřství</a:t>
            </a:r>
          </a:p>
          <a:p>
            <a:endParaRPr lang="cs-CZ" dirty="0"/>
          </a:p>
        </p:txBody>
      </p:sp>
      <p:pic>
        <p:nvPicPr>
          <p:cNvPr id="11" name="Obrázek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25309982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a) Nemocenské</a:t>
            </a:r>
            <a:endParaRPr lang="cs-CZ" dirty="0"/>
          </a:p>
        </p:txBody>
      </p:sp>
      <p:sp>
        <p:nvSpPr>
          <p:cNvPr id="3" name="Zástupný symbol pro obsah 2"/>
          <p:cNvSpPr>
            <a:spLocks noGrp="1"/>
          </p:cNvSpPr>
          <p:nvPr>
            <p:ph idx="1"/>
          </p:nvPr>
        </p:nvSpPr>
        <p:spPr/>
        <p:txBody>
          <a:bodyPr>
            <a:normAutofit fontScale="77500" lnSpcReduction="20000"/>
          </a:bodyPr>
          <a:lstStyle/>
          <a:p>
            <a:pPr lvl="0"/>
            <a:r>
              <a:rPr lang="cs-CZ" dirty="0" smtClean="0"/>
              <a:t>vyplácí </a:t>
            </a:r>
            <a:r>
              <a:rPr lang="cs-CZ" dirty="0"/>
              <a:t>se až od 22. dne pracovní neschopnosti - procentní sazba z denního vyměřovacího základu činí v roce 2011 – </a:t>
            </a:r>
            <a:r>
              <a:rPr lang="cs-CZ" b="1" dirty="0"/>
              <a:t>60 %</a:t>
            </a:r>
            <a:r>
              <a:rPr lang="cs-CZ" dirty="0"/>
              <a:t> ode dne, od něhož nenáleží náhrada mzdy podle zákoníku práce do konce trvání dočasné pracovní neschopnosti či karantény (maximálně 380 kalendářních dnů počítaných od vzniku dočasné pracovní neschopnosti), tzv. karenční doba se nemění a platí, že </a:t>
            </a:r>
            <a:r>
              <a:rPr lang="cs-CZ" b="1" dirty="0"/>
              <a:t>za první tři pracovní dny dočasné pracovní neschopnosti nenáleží zaměstnanci náhrada mzdy či platu</a:t>
            </a:r>
            <a:endParaRPr lang="cs-CZ" dirty="0"/>
          </a:p>
          <a:p>
            <a:pPr lvl="0"/>
            <a:r>
              <a:rPr lang="cs-CZ" dirty="0"/>
              <a:t>po dobu prvních 21 kalendářních dnů je zaměstnanec, kterému trvá pracovní vztah zakládající účast na nemocenském pojištění, zabezpečen náhradou mzdy, kterou poskytuje zaměstnavatel. Náhrada mzdy náleží za pracovní dny a to při dočasné pracovní neschopnosti od 4. pracovního dne (při karanténě od prvního pracovního dne).</a:t>
            </a:r>
          </a:p>
          <a:p>
            <a:pPr lvl="0"/>
            <a:r>
              <a:rPr lang="cs-CZ" dirty="0" smtClean="0"/>
              <a:t>nemocenské </a:t>
            </a:r>
            <a:r>
              <a:rPr lang="cs-CZ" dirty="0"/>
              <a:t>náleží rovněž ve stanovených případech, jestliže ke vzniku dočasné pracovní neschopnosti (karantény) došlo po skončení pojištěného zaměstnání v tzv. </a:t>
            </a:r>
            <a:r>
              <a:rPr lang="cs-CZ" b="1" dirty="0"/>
              <a:t>ochranné lhůtě</a:t>
            </a:r>
            <a:r>
              <a:rPr lang="cs-CZ" dirty="0"/>
              <a:t>. Účelem ochranné lhůty je zajistit bývalého zaměstnance po stanovenou dobu po skončení pojištění pro případ vzniku sociální události (dočasné pracovní neschopnosti) dříve, než opět nastoupí další zaměstnání. Ochranná lhůta v případě uplatňování nároku na nemocenské činí </a:t>
            </a:r>
            <a:r>
              <a:rPr lang="cs-CZ" b="1" dirty="0"/>
              <a:t>7 kalendářních dnů</a:t>
            </a:r>
            <a:r>
              <a:rPr lang="cs-CZ" dirty="0"/>
              <a:t> ode dne skončení zaměstnání, které zakládalo účast na nemocenském pojištění. U zaměstnání kratších než 7 kalendářních dnů činí ochranná lhůta pouze tolik dnů, kolik činilo toto poslední zaměstnání.</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10963410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b) Ošetřovné</a:t>
            </a:r>
            <a:endParaRPr lang="cs-CZ" dirty="0"/>
          </a:p>
        </p:txBody>
      </p:sp>
      <p:sp>
        <p:nvSpPr>
          <p:cNvPr id="3" name="Zástupný symbol pro obsah 2"/>
          <p:cNvSpPr>
            <a:spLocks noGrp="1"/>
          </p:cNvSpPr>
          <p:nvPr>
            <p:ph idx="1"/>
          </p:nvPr>
        </p:nvSpPr>
        <p:spPr/>
        <p:txBody>
          <a:bodyPr>
            <a:normAutofit fontScale="85000" lnSpcReduction="20000"/>
          </a:bodyPr>
          <a:lstStyle/>
          <a:p>
            <a:pPr lvl="0"/>
            <a:r>
              <a:rPr lang="cs-CZ" sz="2400" dirty="0"/>
              <a:t>výše </a:t>
            </a:r>
            <a:r>
              <a:rPr lang="cs-CZ" sz="2400" b="1" dirty="0"/>
              <a:t>ošetřovného</a:t>
            </a:r>
            <a:r>
              <a:rPr lang="cs-CZ" sz="2400" dirty="0"/>
              <a:t> činí </a:t>
            </a:r>
            <a:r>
              <a:rPr lang="cs-CZ" sz="2400" b="1" dirty="0"/>
              <a:t>60 %</a:t>
            </a:r>
            <a:r>
              <a:rPr lang="cs-CZ" sz="2400" dirty="0"/>
              <a:t> denního vyměřovacího základu</a:t>
            </a:r>
          </a:p>
          <a:p>
            <a:pPr lvl="0"/>
            <a:r>
              <a:rPr lang="cs-CZ" sz="2400" dirty="0"/>
              <a:t>na ošetřovné (dříve podpora při ošetřování člena rodiny) má nárok zaměstnanec, který nemůže pracovat z důvodu, že musí</a:t>
            </a:r>
          </a:p>
          <a:p>
            <a:pPr lvl="1"/>
            <a:r>
              <a:rPr lang="cs-CZ" b="1" dirty="0"/>
              <a:t>ošetřovat nemocného</a:t>
            </a:r>
            <a:r>
              <a:rPr lang="cs-CZ" dirty="0"/>
              <a:t> člena domácnosti, nebo</a:t>
            </a:r>
          </a:p>
          <a:p>
            <a:pPr lvl="1"/>
            <a:r>
              <a:rPr lang="cs-CZ" b="1" dirty="0"/>
              <a:t>pečovat o zdravé dítě mladší 10 let, protože</a:t>
            </a:r>
            <a:r>
              <a:rPr lang="cs-CZ" dirty="0"/>
              <a:t> školské nebo dětské zařízení bylo uzavřeno (z důvodu havárie, epidemie, jiné nepředvídané události), dítěti byla nařízena karanténa, nebo osoba, která jinak o dítě pečuje, sama onemocněla.</a:t>
            </a:r>
          </a:p>
          <a:p>
            <a:pPr lvl="0"/>
            <a:r>
              <a:rPr lang="cs-CZ" sz="2400" dirty="0"/>
              <a:t>ošetřovné náleží vždy jedné osobě a nebo dvěma osobám, které se mohou v péči          o nemocného vystřídat</a:t>
            </a:r>
          </a:p>
          <a:p>
            <a:pPr lvl="0"/>
            <a:r>
              <a:rPr lang="cs-CZ" sz="2400" dirty="0"/>
              <a:t>na ošetřovné nemají nárok OSVČ a nebo zaměstnanci vykonávající práci tzv. malého rozsahu</a:t>
            </a:r>
          </a:p>
          <a:p>
            <a:pPr lvl="0"/>
            <a:r>
              <a:rPr lang="cs-CZ" sz="2400" dirty="0"/>
              <a:t>ochranná lhůta není</a:t>
            </a:r>
          </a:p>
          <a:p>
            <a:pPr lvl="0"/>
            <a:r>
              <a:rPr lang="cs-CZ" sz="2400" dirty="0"/>
              <a:t>podpůrčí doba u ošetřovného činí nejdéle 9 kalendářních dnů. U osamělého zaměstnance, který má v trvalé péči aspoň jedno dítě ve věku do 16 let, které neukončilo povinnou školní docházku, činí podpůrčí doba nejdéle 16 kalendářních dnů.</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26955423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c) Vyrovnávací příspěvek v těhotenství a mateřství</a:t>
            </a:r>
            <a:endParaRPr lang="cs-CZ" dirty="0"/>
          </a:p>
        </p:txBody>
      </p:sp>
      <p:sp>
        <p:nvSpPr>
          <p:cNvPr id="3" name="Zástupný symbol pro obsah 2"/>
          <p:cNvSpPr>
            <a:spLocks noGrp="1"/>
          </p:cNvSpPr>
          <p:nvPr>
            <p:ph idx="1"/>
          </p:nvPr>
        </p:nvSpPr>
        <p:spPr/>
        <p:txBody>
          <a:bodyPr>
            <a:normAutofit fontScale="92500" lnSpcReduction="10000"/>
          </a:bodyPr>
          <a:lstStyle/>
          <a:p>
            <a:pPr lvl="0"/>
            <a:r>
              <a:rPr lang="cs-CZ" dirty="0"/>
              <a:t>vyrovnávací příspěvek v těhotenství a mateřství náleží zaměstnankyni, která byla z důvodu těhotenství, mateřství nebo kojení převedena na jinou práci a z tohoto důvodu dosahuje bez svého zavinění nižšího příjmu než před převedením.</a:t>
            </a:r>
          </a:p>
          <a:p>
            <a:pPr lvl="0"/>
            <a:r>
              <a:rPr lang="cs-CZ" dirty="0"/>
              <a:t>vyrovnávací příspěvek v těhotenství a mateřství se vyplácí těhotným zaměstnankyním za kalendářní dny, v nichž trvalo převedení na jinou práci, nejdéle do počátku 6. týdne před očekávaným dnem porodu; ve stanovených případech se vyplácí též matkám po porodu při převedení na jinou práci.</a:t>
            </a:r>
          </a:p>
          <a:p>
            <a:pPr lvl="0"/>
            <a:r>
              <a:rPr lang="cs-CZ" dirty="0"/>
              <a:t>vyrovnávací příspěvek v těhotenství a mateřství se stanoví jako rozdíl mezi denním vyměřovacím základem zjištěným ke dni převedení zaměstnankyně na jinou práci       a průměrem jejích započitatelných příjmů připadajícím na jeden kalendářní den v jednotlivých kalendářních měsících po tomto převedení.</a:t>
            </a:r>
          </a:p>
          <a:p>
            <a:pPr lvl="0"/>
            <a:r>
              <a:rPr lang="cs-CZ" b="1" dirty="0"/>
              <a:t>vyrovnávací příspěvek v těhotenství a mateřství</a:t>
            </a:r>
            <a:r>
              <a:rPr lang="cs-CZ" dirty="0"/>
              <a:t> se vyplácí </a:t>
            </a:r>
            <a:r>
              <a:rPr lang="cs-CZ" b="1" dirty="0"/>
              <a:t>od vzniku sociální události</a:t>
            </a:r>
            <a:r>
              <a:rPr lang="cs-CZ" dirty="0"/>
              <a:t>.</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35348694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d) Peněžitá pomoc v mateřství</a:t>
            </a:r>
            <a:endParaRPr lang="cs-CZ" dirty="0"/>
          </a:p>
        </p:txBody>
      </p:sp>
      <p:sp>
        <p:nvSpPr>
          <p:cNvPr id="3" name="Zástupný symbol pro obsah 2"/>
          <p:cNvSpPr>
            <a:spLocks noGrp="1"/>
          </p:cNvSpPr>
          <p:nvPr>
            <p:ph idx="1"/>
          </p:nvPr>
        </p:nvSpPr>
        <p:spPr/>
        <p:txBody>
          <a:bodyPr>
            <a:normAutofit lnSpcReduction="10000"/>
          </a:bodyPr>
          <a:lstStyle/>
          <a:p>
            <a:pPr lvl="0"/>
            <a:r>
              <a:rPr lang="cs-CZ" dirty="0"/>
              <a:t>procentní sazba </a:t>
            </a:r>
            <a:r>
              <a:rPr lang="cs-CZ" b="1" dirty="0"/>
              <a:t>denní výše dávky PPM</a:t>
            </a:r>
            <a:r>
              <a:rPr lang="cs-CZ" dirty="0"/>
              <a:t> činí v roce 2011 – </a:t>
            </a:r>
            <a:r>
              <a:rPr lang="cs-CZ" b="1" dirty="0"/>
              <a:t>70 %</a:t>
            </a:r>
            <a:r>
              <a:rPr lang="cs-CZ" dirty="0"/>
              <a:t> denního vyměřovacího základu</a:t>
            </a:r>
          </a:p>
          <a:p>
            <a:pPr lvl="0"/>
            <a:r>
              <a:rPr lang="cs-CZ" dirty="0"/>
              <a:t>základní podmínky nároku na tuto dávku jsou: V den, od něhož je dávka přiznávána, musí trvat účast na nemocenském pojištění nebo ochranná lhůta a v posledních dvou letech před tímto dnem musí trvat účast na nemocenském pojištění po dobu aspoň 270 dnů. U OSVČ je další podmínkou nároku na peněžitou pomoc v mateřství účast na nemocenském pojištění jako OSVČ po dobu aspoň 180 kalendářních dnů v posledním roce přede dnem počátku podpůrčí doby</a:t>
            </a:r>
          </a:p>
          <a:p>
            <a:pPr lvl="0"/>
            <a:r>
              <a:rPr lang="cs-CZ" dirty="0"/>
              <a:t>u žen, jejichž pojištěné zaměstnání skončilo v době těhotenství, činí </a:t>
            </a:r>
            <a:r>
              <a:rPr lang="cs-CZ" b="1" dirty="0"/>
              <a:t>ochranná lhůta</a:t>
            </a:r>
            <a:r>
              <a:rPr lang="cs-CZ" dirty="0"/>
              <a:t> pro vznik nároku na peněžitou pomoc v mateřství tolik kalendářních dnů, kolik činilo toto jejich poslední zaměstnání, </a:t>
            </a:r>
            <a:r>
              <a:rPr lang="cs-CZ" b="1" dirty="0"/>
              <a:t>maximálně</a:t>
            </a:r>
            <a:r>
              <a:rPr lang="cs-CZ" dirty="0"/>
              <a:t> však </a:t>
            </a:r>
            <a:r>
              <a:rPr lang="cs-CZ" b="1" dirty="0"/>
              <a:t>180 kalendářních dnů</a:t>
            </a:r>
            <a:r>
              <a:rPr lang="cs-CZ" dirty="0"/>
              <a:t>.</a:t>
            </a:r>
          </a:p>
          <a:p>
            <a:endParaRPr lang="cs-CZ" dirty="0"/>
          </a:p>
        </p:txBody>
      </p:sp>
      <p:pic>
        <p:nvPicPr>
          <p:cNvPr id="5" name="Obrázek 4" descr="http://www.jedensvetnaskolach.cz/graphics/logos/OPVK_logolink.png"/>
          <p:cNvPicPr/>
          <p:nvPr/>
        </p:nvPicPr>
        <p:blipFill>
          <a:blip r:embed="rId2">
            <a:extLst>
              <a:ext uri="{28A0092B-C50C-407E-A947-70E740481C1C}">
                <a14:useLocalDpi xmlns:a14="http://schemas.microsoft.com/office/drawing/2010/main" val="0"/>
              </a:ext>
            </a:extLst>
          </a:blip>
          <a:srcRect/>
          <a:stretch>
            <a:fillRect/>
          </a:stretch>
        </p:blipFill>
        <p:spPr bwMode="auto">
          <a:xfrm>
            <a:off x="8172400" y="260648"/>
            <a:ext cx="809625" cy="2524125"/>
          </a:xfrm>
          <a:prstGeom prst="rect">
            <a:avLst/>
          </a:prstGeom>
          <a:noFill/>
          <a:ln>
            <a:noFill/>
          </a:ln>
        </p:spPr>
      </p:pic>
    </p:spTree>
    <p:extLst>
      <p:ext uri="{BB962C8B-B14F-4D97-AF65-F5344CB8AC3E}">
        <p14:creationId xmlns:p14="http://schemas.microsoft.com/office/powerpoint/2010/main" val="25870132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Peněžitá pomoc v mateřství</a:t>
            </a:r>
          </a:p>
        </p:txBody>
      </p:sp>
      <p:sp>
        <p:nvSpPr>
          <p:cNvPr id="3" name="Zástupný symbol pro obsah 2"/>
          <p:cNvSpPr>
            <a:spLocks noGrp="1"/>
          </p:cNvSpPr>
          <p:nvPr>
            <p:ph idx="1"/>
          </p:nvPr>
        </p:nvSpPr>
        <p:spPr/>
        <p:txBody>
          <a:bodyPr>
            <a:normAutofit lnSpcReduction="10000"/>
          </a:bodyPr>
          <a:lstStyle/>
          <a:p>
            <a:pPr lvl="0"/>
            <a:r>
              <a:rPr lang="cs-CZ" dirty="0"/>
              <a:t>nástup na peněžitou pomoc v mateřství nastává dnem, který pojištěnka určí v období od počátku 8. do počátku 6. týdne před očekávaným dnem porodu. Podpůrčí doba činí 28 týdnů (u pojištěnky, která porodila zároveň dvě nebo více dětí činí podpůrčí doba 37 týdnů).</a:t>
            </a:r>
          </a:p>
          <a:p>
            <a:pPr lvl="0"/>
            <a:r>
              <a:rPr lang="cs-CZ" dirty="0"/>
              <a:t>u pojištěnce, pokud převzal dítě do péče (na základě rozhodnutí příslušného orgánu, z důvodu úmrtí matky, z důvodu dlouhodobého závažného onemocnění matky nebo na základě dohody podle tohoto zákona) činí podpůrčí doba 22 týdnů (31 týdnů při převzetí dvou a více dětí zároveň).</a:t>
            </a:r>
          </a:p>
          <a:p>
            <a:pPr lvl="0"/>
            <a:r>
              <a:rPr lang="cs-CZ" dirty="0"/>
              <a:t>peněžitou pomoc v mateřství je možno pobírat nejdéle do 1 roku věku dítěte, jde-li o dávku náležející z titulu porodu dítěte. Jde-li o dávku náležející z titulu převzetí dítěte do náhradní péče - do 7 let věku a 31 týdnů.</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33342060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Peněžitá pomoc v mateřství</a:t>
            </a:r>
          </a:p>
        </p:txBody>
      </p:sp>
      <p:sp>
        <p:nvSpPr>
          <p:cNvPr id="3" name="Zástupný symbol pro obsah 2"/>
          <p:cNvSpPr>
            <a:spLocks noGrp="1"/>
          </p:cNvSpPr>
          <p:nvPr>
            <p:ph idx="1"/>
          </p:nvPr>
        </p:nvSpPr>
        <p:spPr/>
        <p:txBody>
          <a:bodyPr/>
          <a:lstStyle/>
          <a:p>
            <a:pPr lvl="0"/>
            <a:r>
              <a:rPr lang="cs-CZ" dirty="0"/>
              <a:t>zákon </a:t>
            </a:r>
            <a:r>
              <a:rPr lang="cs-CZ" b="1" dirty="0"/>
              <a:t>umožňuje střídání matky dítěte s jejím manželem či otcem dítěte v péči o dítě</a:t>
            </a:r>
            <a:r>
              <a:rPr lang="cs-CZ" dirty="0"/>
              <a:t>, a to na základě písemné dohody, přičemž každý z nich má při této péči o dítě nárok na výplatu peněžité pomoci v mateřství po dobu a za podmínek stanovených zákonem o nemocenském pojištění. Střídání se umožňuje od počátku 7. týdne ode dne porodu a četnost střídání omezena není. V případě střídání v péči o dítě se zastaví výplata peněžité pomoci v mateřství matce a začne se vyplácet tato dávka muži z jeho nemocenského pojištění, pokud splňuje podmínky nároku na její výplatu, a naopak.</a:t>
            </a:r>
          </a:p>
          <a:p>
            <a:pPr lvl="0"/>
            <a:r>
              <a:rPr lang="cs-CZ" b="1" dirty="0"/>
              <a:t>peněžitá pomoc v mateřství</a:t>
            </a:r>
            <a:r>
              <a:rPr lang="cs-CZ" dirty="0"/>
              <a:t> se vyplácí </a:t>
            </a:r>
            <a:r>
              <a:rPr lang="cs-CZ" b="1" dirty="0"/>
              <a:t>od vzniku sociální události</a:t>
            </a:r>
            <a:r>
              <a:rPr lang="cs-CZ" dirty="0"/>
              <a:t>.</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42076722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Podávání žádostí </a:t>
            </a:r>
            <a:endParaRPr lang="cs-CZ" dirty="0"/>
          </a:p>
        </p:txBody>
      </p:sp>
      <p:sp>
        <p:nvSpPr>
          <p:cNvPr id="3" name="Zástupný symbol pro obsah 2"/>
          <p:cNvSpPr>
            <a:spLocks noGrp="1"/>
          </p:cNvSpPr>
          <p:nvPr>
            <p:ph idx="1"/>
          </p:nvPr>
        </p:nvSpPr>
        <p:spPr/>
        <p:txBody>
          <a:bodyPr/>
          <a:lstStyle/>
          <a:p>
            <a:r>
              <a:rPr lang="cs-CZ" dirty="0" smtClean="0"/>
              <a:t>Žádost o výše uvedené dávky nemocenského pojištění </a:t>
            </a:r>
            <a:r>
              <a:rPr lang="cs-CZ" dirty="0"/>
              <a:t>podává pojištěnec u svého zaměstnavatele, OSVČ u příslušné okresní správy sociálního zabezpečení.</a:t>
            </a:r>
          </a:p>
          <a:p>
            <a:endParaRPr lang="cs-CZ" i="1" dirty="0" smtClean="0"/>
          </a:p>
          <a:p>
            <a:endParaRPr lang="cs-CZ" i="1" dirty="0"/>
          </a:p>
          <a:p>
            <a:endParaRPr lang="cs-CZ" i="1" dirty="0" smtClean="0"/>
          </a:p>
          <a:p>
            <a:endParaRPr lang="cs-CZ" i="1" dirty="0"/>
          </a:p>
          <a:p>
            <a:endParaRPr lang="cs-CZ" i="1" dirty="0" smtClean="0"/>
          </a:p>
          <a:p>
            <a:r>
              <a:rPr lang="cs-CZ" i="1" dirty="0" smtClean="0"/>
              <a:t>Pozn</a:t>
            </a:r>
            <a:r>
              <a:rPr lang="cs-CZ" i="1" dirty="0"/>
              <a:t>.: zdravotní pojištění podrobně rozebráno v materiálech Zdravotní politika.</a:t>
            </a: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534857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a:xfrm>
            <a:off x="251520" y="5517232"/>
            <a:ext cx="7772400" cy="594626"/>
          </a:xfrm>
        </p:spPr>
        <p:txBody>
          <a:bodyPr/>
          <a:lstStyle/>
          <a:p>
            <a:r>
              <a:rPr lang="cs-CZ" dirty="0" smtClean="0"/>
              <a:t>Státní sociální podpora</a:t>
            </a:r>
            <a:endParaRPr lang="cs-CZ" dirty="0"/>
          </a:p>
        </p:txBody>
      </p:sp>
      <p:pic>
        <p:nvPicPr>
          <p:cNvPr id="10" name="Zástupný symbol pro obrázek 9"/>
          <p:cNvPicPr>
            <a:picLocks noGrp="1" noChangeAspect="1"/>
          </p:cNvPicPr>
          <p:nvPr>
            <p:ph type="pic" idx="1"/>
          </p:nvPr>
        </p:nvPicPr>
        <p:blipFill>
          <a:blip r:embed="rId2">
            <a:extLst>
              <a:ext uri="{28A0092B-C50C-407E-A947-70E740481C1C}">
                <a14:useLocalDpi xmlns:a14="http://schemas.microsoft.com/office/drawing/2010/main" val="0"/>
              </a:ext>
            </a:extLst>
          </a:blip>
          <a:srcRect t="9589" b="9589"/>
          <a:stretch>
            <a:fillRect/>
          </a:stretch>
        </p:blipFill>
        <p:spPr>
          <a:xfrm>
            <a:off x="8206" y="-6927"/>
            <a:ext cx="8458200" cy="5486400"/>
          </a:xfrm>
        </p:spPr>
      </p:pic>
      <p:sp>
        <p:nvSpPr>
          <p:cNvPr id="6" name="Zástupný symbol pro text 5"/>
          <p:cNvSpPr>
            <a:spLocks noGrp="1"/>
          </p:cNvSpPr>
          <p:nvPr>
            <p:ph type="body" sz="half" idx="2"/>
          </p:nvPr>
        </p:nvSpPr>
        <p:spPr/>
        <p:txBody>
          <a:bodyPr/>
          <a:lstStyle/>
          <a:p>
            <a:r>
              <a:rPr lang="cs-CZ" dirty="0"/>
              <a:t>Zákonná úprava, Financování, systém událostí a </a:t>
            </a:r>
            <a:r>
              <a:rPr lang="cs-CZ" dirty="0" smtClean="0"/>
              <a:t>dávek</a:t>
            </a:r>
            <a:endParaRPr lang="cs-CZ" dirty="0"/>
          </a:p>
        </p:txBody>
      </p:sp>
      <p:pic>
        <p:nvPicPr>
          <p:cNvPr id="5" name="Obrázek 4" descr="http://www.jedensvetnaskolach.cz/graphics/logos/OPVK_logolink.png"/>
          <p:cNvPicPr/>
          <p:nvPr/>
        </p:nvPicPr>
        <p:blipFill>
          <a:blip r:embed="rId3">
            <a:extLst>
              <a:ext uri="{28A0092B-C50C-407E-A947-70E740481C1C}">
                <a14:useLocalDpi xmlns:a14="http://schemas.microsoft.com/office/drawing/2010/main" val="0"/>
              </a:ext>
            </a:extLst>
          </a:blip>
          <a:srcRect/>
          <a:stretch>
            <a:fillRect/>
          </a:stretch>
        </p:blipFill>
        <p:spPr bwMode="auto">
          <a:xfrm>
            <a:off x="8172400" y="188640"/>
            <a:ext cx="809625" cy="2524125"/>
          </a:xfrm>
          <a:prstGeom prst="rect">
            <a:avLst/>
          </a:prstGeom>
          <a:noFill/>
          <a:ln>
            <a:noFill/>
          </a:ln>
        </p:spPr>
      </p:pic>
    </p:spTree>
    <p:extLst>
      <p:ext uri="{BB962C8B-B14F-4D97-AF65-F5344CB8AC3E}">
        <p14:creationId xmlns:p14="http://schemas.microsoft.com/office/powerpoint/2010/main" val="13802782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Zákonná úprava, financování</a:t>
            </a:r>
            <a:endParaRPr lang="cs-CZ" dirty="0"/>
          </a:p>
        </p:txBody>
      </p:sp>
      <p:sp>
        <p:nvSpPr>
          <p:cNvPr id="3" name="Zástupný symbol pro obsah 2"/>
          <p:cNvSpPr>
            <a:spLocks noGrp="1"/>
          </p:cNvSpPr>
          <p:nvPr>
            <p:ph idx="1"/>
          </p:nvPr>
        </p:nvSpPr>
        <p:spPr/>
        <p:txBody>
          <a:bodyPr>
            <a:normAutofit/>
          </a:bodyPr>
          <a:lstStyle/>
          <a:p>
            <a:r>
              <a:rPr lang="cs-CZ" dirty="0"/>
              <a:t>V rámci SSP (zákon č. 117/1995 Sb., o státní sociální podpoře, ve znění pozdějších předpisů) jsou řešeny </a:t>
            </a:r>
            <a:r>
              <a:rPr lang="cs-CZ" b="1" dirty="0"/>
              <a:t>situace, které jsou na základě určitého společenského konsenzu uznány za zřetele hodné, tedy sociální situace, kde je účelné rodinu, především s dětmi podpořit</a:t>
            </a:r>
            <a:r>
              <a:rPr lang="cs-CZ" dirty="0"/>
              <a:t> (např. narození dítěte, péče rodičů o dítě). </a:t>
            </a:r>
            <a:r>
              <a:rPr lang="cs-CZ" b="1" dirty="0"/>
              <a:t>K tomu jsou v zákoně koncipovány dávky, které reagují na konkrétní situace. </a:t>
            </a:r>
            <a:endParaRPr lang="cs-CZ" dirty="0"/>
          </a:p>
          <a:p>
            <a:r>
              <a:rPr lang="cs-CZ" dirty="0"/>
              <a:t>Jednotlivé dávky jsou </a:t>
            </a:r>
            <a:r>
              <a:rPr lang="cs-CZ" b="1" dirty="0"/>
              <a:t>financovány z daní</a:t>
            </a:r>
            <a:r>
              <a:rPr lang="cs-CZ" dirty="0"/>
              <a:t>, tedy ze státního rozpočtu v rámci nejširší celospolečenské solidarity a jsou vypláceny prostřednictvím úřadů práce. </a:t>
            </a:r>
          </a:p>
          <a:p>
            <a:r>
              <a:rPr lang="cs-CZ" dirty="0"/>
              <a:t>Systém státní sociální podpory je upraven </a:t>
            </a:r>
            <a:r>
              <a:rPr lang="cs-CZ" b="1" dirty="0"/>
              <a:t>zákonem č. 117/1995 Sb., o státní sociální podpoře</a:t>
            </a:r>
            <a:r>
              <a:rPr lang="cs-CZ" dirty="0"/>
              <a:t>, ve znění pozdějších předpisů. Podle tohoto zákona se poskytují následující dávky:</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24999759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Orgány a výkon SSP</a:t>
            </a:r>
            <a:endParaRPr lang="cs-CZ" dirty="0"/>
          </a:p>
        </p:txBody>
      </p:sp>
      <p:sp>
        <p:nvSpPr>
          <p:cNvPr id="3" name="Zástupný symbol pro obsah 2"/>
          <p:cNvSpPr>
            <a:spLocks noGrp="1"/>
          </p:cNvSpPr>
          <p:nvPr>
            <p:ph idx="1"/>
          </p:nvPr>
        </p:nvSpPr>
        <p:spPr/>
        <p:txBody>
          <a:bodyPr>
            <a:normAutofit fontScale="92500" lnSpcReduction="20000"/>
          </a:bodyPr>
          <a:lstStyle/>
          <a:p>
            <a:r>
              <a:rPr lang="cs-CZ" dirty="0"/>
              <a:t>Orgány státní sociální podpory, které vykonávají státní správu podle tohoto zákona, jsou</a:t>
            </a:r>
          </a:p>
          <a:p>
            <a:pPr lvl="1"/>
            <a:r>
              <a:rPr lang="cs-CZ" dirty="0" smtClean="0"/>
              <a:t>Úřad </a:t>
            </a:r>
            <a:r>
              <a:rPr lang="cs-CZ" dirty="0"/>
              <a:t>práce České republiky - krajské pobočky a pobočka pro hlavní město Prahu (dále jen "krajská pobočka Úřadu práce"),</a:t>
            </a:r>
          </a:p>
          <a:p>
            <a:pPr lvl="1"/>
            <a:r>
              <a:rPr lang="cs-CZ" dirty="0" smtClean="0"/>
              <a:t>krajské </a:t>
            </a:r>
            <a:r>
              <a:rPr lang="cs-CZ" dirty="0"/>
              <a:t>úřady a Magistrát hlavního města Prahy (dále jen "krajský úřad").</a:t>
            </a:r>
          </a:p>
          <a:p>
            <a:pPr marL="114300" indent="0">
              <a:buNone/>
            </a:pPr>
            <a:endParaRPr lang="cs-CZ" dirty="0"/>
          </a:p>
          <a:p>
            <a:r>
              <a:rPr lang="cs-CZ" dirty="0"/>
              <a:t>Státní správu podle tohoto zákona vykonává též Ministerstvo práce a sociálních věcí.</a:t>
            </a:r>
          </a:p>
          <a:p>
            <a:pPr marL="114300" indent="0">
              <a:buNone/>
            </a:pPr>
            <a:endParaRPr lang="cs-CZ" dirty="0"/>
          </a:p>
          <a:p>
            <a:r>
              <a:rPr lang="cs-CZ" dirty="0"/>
              <a:t>Výkon působnosti krajských úřadů podle tohoto zákona je výkonem přenesené působnosti.</a:t>
            </a:r>
          </a:p>
          <a:p>
            <a:pPr marL="114300" indent="0">
              <a:buNone/>
            </a:pPr>
            <a:endParaRPr lang="cs-CZ" dirty="0"/>
          </a:p>
          <a:p>
            <a:r>
              <a:rPr lang="cs-CZ" dirty="0"/>
              <a:t>Státní sociální podporu podle tohoto zákona provádějí</a:t>
            </a:r>
          </a:p>
          <a:p>
            <a:pPr lvl="1"/>
            <a:r>
              <a:rPr lang="cs-CZ" dirty="0" smtClean="0"/>
              <a:t>krajské </a:t>
            </a:r>
            <a:r>
              <a:rPr lang="cs-CZ" dirty="0"/>
              <a:t>pobočky Úřadu práce v územních obvodech stanovených jiným právním předpisem </a:t>
            </a:r>
          </a:p>
          <a:p>
            <a:pPr lvl="1"/>
            <a:r>
              <a:rPr lang="cs-CZ" dirty="0" smtClean="0"/>
              <a:t>krajské </a:t>
            </a:r>
            <a:r>
              <a:rPr lang="cs-CZ" dirty="0"/>
              <a:t>úřady</a:t>
            </a:r>
          </a:p>
          <a:p>
            <a:pPr marL="114300" indent="0">
              <a:buNone/>
            </a:pP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4088" y="6093296"/>
            <a:ext cx="2967939" cy="648000"/>
          </a:xfrm>
          <a:prstGeom prst="rect">
            <a:avLst/>
          </a:prstGeom>
        </p:spPr>
      </p:pic>
    </p:spTree>
    <p:extLst>
      <p:ext uri="{BB962C8B-B14F-4D97-AF65-F5344CB8AC3E}">
        <p14:creationId xmlns:p14="http://schemas.microsoft.com/office/powerpoint/2010/main" val="30849491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adpis 6"/>
          <p:cNvSpPr>
            <a:spLocks noGrp="1"/>
          </p:cNvSpPr>
          <p:nvPr>
            <p:ph type="title"/>
          </p:nvPr>
        </p:nvSpPr>
        <p:spPr/>
        <p:txBody>
          <a:bodyPr/>
          <a:lstStyle/>
          <a:p>
            <a:r>
              <a:rPr lang="cs-CZ" dirty="0" smtClean="0"/>
              <a:t>Dávky SSP</a:t>
            </a:r>
            <a:endParaRPr lang="cs-CZ" dirty="0"/>
          </a:p>
        </p:txBody>
      </p:sp>
      <p:sp>
        <p:nvSpPr>
          <p:cNvPr id="8" name="Zástupný symbol pro text 7"/>
          <p:cNvSpPr>
            <a:spLocks noGrp="1"/>
          </p:cNvSpPr>
          <p:nvPr>
            <p:ph type="body" idx="1"/>
          </p:nvPr>
        </p:nvSpPr>
        <p:spPr/>
        <p:txBody>
          <a:bodyPr/>
          <a:lstStyle/>
          <a:p>
            <a:r>
              <a:rPr lang="cs-CZ" dirty="0" smtClean="0"/>
              <a:t>Dávky poskytované v závislosti na výši příjmu</a:t>
            </a:r>
            <a:endParaRPr lang="cs-CZ" dirty="0"/>
          </a:p>
        </p:txBody>
      </p:sp>
      <p:sp>
        <p:nvSpPr>
          <p:cNvPr id="9" name="Zástupný symbol pro obsah 8"/>
          <p:cNvSpPr>
            <a:spLocks noGrp="1"/>
          </p:cNvSpPr>
          <p:nvPr>
            <p:ph sz="half" idx="2"/>
          </p:nvPr>
        </p:nvSpPr>
        <p:spPr/>
        <p:txBody>
          <a:bodyPr/>
          <a:lstStyle/>
          <a:p>
            <a:r>
              <a:rPr lang="cs-CZ" b="1" dirty="0"/>
              <a:t> </a:t>
            </a:r>
            <a:r>
              <a:rPr lang="cs-CZ" dirty="0" smtClean="0"/>
              <a:t>přídavek </a:t>
            </a:r>
            <a:r>
              <a:rPr lang="cs-CZ" dirty="0"/>
              <a:t>na </a:t>
            </a:r>
            <a:r>
              <a:rPr lang="cs-CZ" dirty="0" smtClean="0"/>
              <a:t>dítě</a:t>
            </a:r>
            <a:endParaRPr lang="cs-CZ" dirty="0"/>
          </a:p>
          <a:p>
            <a:r>
              <a:rPr lang="cs-CZ" dirty="0"/>
              <a:t> </a:t>
            </a:r>
            <a:r>
              <a:rPr lang="cs-CZ" dirty="0" smtClean="0"/>
              <a:t>příspěvek </a:t>
            </a:r>
            <a:r>
              <a:rPr lang="cs-CZ" dirty="0"/>
              <a:t>na </a:t>
            </a:r>
            <a:r>
              <a:rPr lang="cs-CZ" dirty="0" smtClean="0"/>
              <a:t>bydlení</a:t>
            </a:r>
            <a:endParaRPr lang="cs-CZ" dirty="0"/>
          </a:p>
          <a:p>
            <a:r>
              <a:rPr lang="cs-CZ" dirty="0"/>
              <a:t> </a:t>
            </a:r>
            <a:r>
              <a:rPr lang="cs-CZ" dirty="0" smtClean="0"/>
              <a:t>porodné</a:t>
            </a:r>
            <a:endParaRPr lang="cs-CZ" dirty="0"/>
          </a:p>
          <a:p>
            <a:endParaRPr lang="cs-CZ" dirty="0"/>
          </a:p>
        </p:txBody>
      </p:sp>
      <p:sp>
        <p:nvSpPr>
          <p:cNvPr id="10" name="Zástupný symbol pro text 9"/>
          <p:cNvSpPr>
            <a:spLocks noGrp="1"/>
          </p:cNvSpPr>
          <p:nvPr>
            <p:ph type="body" sz="quarter" idx="3"/>
          </p:nvPr>
        </p:nvSpPr>
        <p:spPr/>
        <p:txBody>
          <a:bodyPr/>
          <a:lstStyle/>
          <a:p>
            <a:r>
              <a:rPr lang="cs-CZ" dirty="0" smtClean="0"/>
              <a:t>Dávky poskytované bez přezkumu výše příjmy - ostatní</a:t>
            </a:r>
            <a:endParaRPr lang="cs-CZ" dirty="0"/>
          </a:p>
        </p:txBody>
      </p:sp>
      <p:sp>
        <p:nvSpPr>
          <p:cNvPr id="11" name="Zástupný symbol pro obsah 10"/>
          <p:cNvSpPr>
            <a:spLocks noGrp="1"/>
          </p:cNvSpPr>
          <p:nvPr>
            <p:ph sz="quarter" idx="4"/>
          </p:nvPr>
        </p:nvSpPr>
        <p:spPr/>
        <p:txBody>
          <a:bodyPr/>
          <a:lstStyle/>
          <a:p>
            <a:r>
              <a:rPr lang="cs-CZ" dirty="0"/>
              <a:t>rodičovský příspěvek,</a:t>
            </a:r>
          </a:p>
          <a:p>
            <a:r>
              <a:rPr lang="cs-CZ" dirty="0"/>
              <a:t> </a:t>
            </a:r>
            <a:r>
              <a:rPr lang="cs-CZ" dirty="0" smtClean="0"/>
              <a:t>dávky </a:t>
            </a:r>
            <a:r>
              <a:rPr lang="cs-CZ" dirty="0"/>
              <a:t>pěstounské </a:t>
            </a:r>
            <a:r>
              <a:rPr lang="cs-CZ" dirty="0" smtClean="0"/>
              <a:t>péče</a:t>
            </a:r>
            <a:endParaRPr lang="cs-CZ" dirty="0"/>
          </a:p>
          <a:p>
            <a:r>
              <a:rPr lang="cs-CZ" dirty="0"/>
              <a:t> </a:t>
            </a:r>
            <a:r>
              <a:rPr lang="cs-CZ" dirty="0" smtClean="0"/>
              <a:t>pohřebné</a:t>
            </a:r>
            <a:endParaRPr lang="cs-CZ" dirty="0"/>
          </a:p>
          <a:p>
            <a:endParaRPr lang="cs-CZ" dirty="0"/>
          </a:p>
        </p:txBody>
      </p:sp>
      <p:pic>
        <p:nvPicPr>
          <p:cNvPr id="12" name="Obrázek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33612287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adpis 5"/>
          <p:cNvSpPr>
            <a:spLocks noGrp="1"/>
          </p:cNvSpPr>
          <p:nvPr>
            <p:ph type="title"/>
          </p:nvPr>
        </p:nvSpPr>
        <p:spPr/>
        <p:txBody>
          <a:bodyPr/>
          <a:lstStyle/>
          <a:p>
            <a:r>
              <a:rPr lang="cs-CZ" dirty="0" smtClean="0"/>
              <a:t>1. Dávky poskytované v závislosti na výši příjmu</a:t>
            </a:r>
            <a:endParaRPr lang="cs-CZ" dirty="0"/>
          </a:p>
        </p:txBody>
      </p:sp>
      <p:pic>
        <p:nvPicPr>
          <p:cNvPr id="3" name="Obráze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41564869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a) Přídavek na dítě</a:t>
            </a:r>
            <a:endParaRPr lang="cs-CZ" dirty="0"/>
          </a:p>
        </p:txBody>
      </p:sp>
      <p:sp>
        <p:nvSpPr>
          <p:cNvPr id="3" name="Zástupný symbol pro obsah 2"/>
          <p:cNvSpPr>
            <a:spLocks noGrp="1"/>
          </p:cNvSpPr>
          <p:nvPr>
            <p:ph idx="1"/>
          </p:nvPr>
        </p:nvSpPr>
        <p:spPr/>
        <p:txBody>
          <a:bodyPr/>
          <a:lstStyle/>
          <a:p>
            <a:pPr lvl="0"/>
            <a:r>
              <a:rPr lang="cs-CZ" dirty="0"/>
              <a:t>základní dlouhodobá dávka poskytovaná rodinám s dětmi</a:t>
            </a:r>
          </a:p>
          <a:p>
            <a:pPr lvl="0"/>
            <a:r>
              <a:rPr lang="cs-CZ" dirty="0"/>
              <a:t>nárok mají rodiny s příjmem </a:t>
            </a:r>
            <a:r>
              <a:rPr lang="cs-CZ" b="1" dirty="0"/>
              <a:t>do 2,4násobku životního minima</a:t>
            </a:r>
            <a:endParaRPr lang="cs-CZ" dirty="0"/>
          </a:p>
          <a:p>
            <a:r>
              <a:rPr lang="cs-CZ" dirty="0"/>
              <a:t>přídavek na dítě je poskytován ve třech výších podle věku </a:t>
            </a:r>
            <a:r>
              <a:rPr lang="cs-CZ" dirty="0" smtClean="0"/>
              <a:t>dítěte</a:t>
            </a:r>
          </a:p>
          <a:p>
            <a:endParaRPr lang="cs-CZ" dirty="0"/>
          </a:p>
          <a:p>
            <a:endParaRPr lang="cs-CZ" dirty="0"/>
          </a:p>
        </p:txBody>
      </p:sp>
      <p:graphicFrame>
        <p:nvGraphicFramePr>
          <p:cNvPr id="4" name="Tabulka 3"/>
          <p:cNvGraphicFramePr>
            <a:graphicFrameLocks noGrp="1"/>
          </p:cNvGraphicFramePr>
          <p:nvPr/>
        </p:nvGraphicFramePr>
        <p:xfrm>
          <a:off x="457200" y="3596640"/>
          <a:ext cx="7620000" cy="807720"/>
        </p:xfrm>
        <a:graphic>
          <a:graphicData uri="http://schemas.openxmlformats.org/drawingml/2006/table">
            <a:tbl>
              <a:tblPr>
                <a:tableStyleId>{5C22544A-7EE6-4342-B048-85BDC9FD1C3A}</a:tableStyleId>
              </a:tblPr>
              <a:tblGrid>
                <a:gridCol w="3810000"/>
                <a:gridCol w="3810000"/>
              </a:tblGrid>
              <a:tr h="0">
                <a:tc>
                  <a:txBody>
                    <a:bodyPr/>
                    <a:lstStyle/>
                    <a:p>
                      <a:pPr algn="ctr">
                        <a:spcAft>
                          <a:spcPts val="0"/>
                        </a:spcAft>
                      </a:pPr>
                      <a:r>
                        <a:rPr lang="cs-CZ" sz="1200" dirty="0">
                          <a:effectLst/>
                        </a:rPr>
                        <a:t>Věk nezaopatřeného dítěte</a:t>
                      </a:r>
                      <a:endParaRPr lang="cs-CZ" sz="1200" dirty="0">
                        <a:effectLst/>
                        <a:latin typeface="Times New Roman"/>
                        <a:ea typeface="Times New Roman"/>
                        <a:cs typeface="Times New Roman"/>
                      </a:endParaRPr>
                    </a:p>
                  </a:txBody>
                  <a:tcPr marL="9525" marR="9525" marT="9525" marB="9525" anchor="ctr"/>
                </a:tc>
                <a:tc>
                  <a:txBody>
                    <a:bodyPr/>
                    <a:lstStyle/>
                    <a:p>
                      <a:pPr algn="ctr">
                        <a:spcAft>
                          <a:spcPts val="0"/>
                        </a:spcAft>
                      </a:pPr>
                      <a:r>
                        <a:rPr lang="cs-CZ" sz="1200">
                          <a:effectLst/>
                        </a:rPr>
                        <a:t>Přídavek na dítě v Kč měsíčně</a:t>
                      </a:r>
                      <a:endParaRPr lang="cs-CZ" sz="1200">
                        <a:effectLst/>
                        <a:latin typeface="Times New Roman"/>
                        <a:ea typeface="Times New Roman"/>
                        <a:cs typeface="Times New Roman"/>
                      </a:endParaRPr>
                    </a:p>
                  </a:txBody>
                  <a:tcPr marL="9525" marR="9525" marT="9525" marB="9525" anchor="ctr"/>
                </a:tc>
              </a:tr>
              <a:tr h="0">
                <a:tc>
                  <a:txBody>
                    <a:bodyPr/>
                    <a:lstStyle/>
                    <a:p>
                      <a:pPr>
                        <a:spcAft>
                          <a:spcPts val="0"/>
                        </a:spcAft>
                      </a:pPr>
                      <a:r>
                        <a:rPr lang="cs-CZ" sz="1200" dirty="0">
                          <a:effectLst/>
                        </a:rPr>
                        <a:t>do 6 let</a:t>
                      </a:r>
                      <a:endParaRPr lang="cs-CZ" sz="1200" dirty="0">
                        <a:effectLst/>
                        <a:latin typeface="Times New Roman"/>
                        <a:ea typeface="Times New Roman"/>
                        <a:cs typeface="Times New Roman"/>
                      </a:endParaRPr>
                    </a:p>
                  </a:txBody>
                  <a:tcPr marL="9525" marR="9525" marT="9525" marB="9525" anchor="ctr"/>
                </a:tc>
                <a:tc>
                  <a:txBody>
                    <a:bodyPr/>
                    <a:lstStyle/>
                    <a:p>
                      <a:pPr>
                        <a:spcAft>
                          <a:spcPts val="0"/>
                        </a:spcAft>
                      </a:pPr>
                      <a:r>
                        <a:rPr lang="cs-CZ" sz="1200">
                          <a:effectLst/>
                        </a:rPr>
                        <a:t>500</a:t>
                      </a:r>
                      <a:endParaRPr lang="cs-CZ" sz="1200">
                        <a:effectLst/>
                        <a:latin typeface="Times New Roman"/>
                        <a:ea typeface="Times New Roman"/>
                        <a:cs typeface="Times New Roman"/>
                      </a:endParaRPr>
                    </a:p>
                  </a:txBody>
                  <a:tcPr marL="9525" marR="9525" marT="9525" marB="9525" anchor="ctr"/>
                </a:tc>
              </a:tr>
              <a:tr h="0">
                <a:tc>
                  <a:txBody>
                    <a:bodyPr/>
                    <a:lstStyle/>
                    <a:p>
                      <a:pPr>
                        <a:spcAft>
                          <a:spcPts val="0"/>
                        </a:spcAft>
                      </a:pPr>
                      <a:r>
                        <a:rPr lang="cs-CZ" sz="1200" dirty="0">
                          <a:effectLst/>
                        </a:rPr>
                        <a:t>6 – 15 let</a:t>
                      </a:r>
                      <a:endParaRPr lang="cs-CZ" sz="1200" dirty="0">
                        <a:effectLst/>
                        <a:latin typeface="Times New Roman"/>
                        <a:ea typeface="Times New Roman"/>
                        <a:cs typeface="Times New Roman"/>
                      </a:endParaRPr>
                    </a:p>
                  </a:txBody>
                  <a:tcPr marL="9525" marR="9525" marT="9525" marB="9525" anchor="ctr"/>
                </a:tc>
                <a:tc>
                  <a:txBody>
                    <a:bodyPr/>
                    <a:lstStyle/>
                    <a:p>
                      <a:pPr>
                        <a:spcAft>
                          <a:spcPts val="0"/>
                        </a:spcAft>
                      </a:pPr>
                      <a:r>
                        <a:rPr lang="cs-CZ" sz="1200">
                          <a:effectLst/>
                        </a:rPr>
                        <a:t>610</a:t>
                      </a:r>
                      <a:endParaRPr lang="cs-CZ" sz="1200">
                        <a:effectLst/>
                        <a:latin typeface="Times New Roman"/>
                        <a:ea typeface="Times New Roman"/>
                        <a:cs typeface="Times New Roman"/>
                      </a:endParaRPr>
                    </a:p>
                  </a:txBody>
                  <a:tcPr marL="9525" marR="9525" marT="9525" marB="9525" anchor="ctr"/>
                </a:tc>
              </a:tr>
              <a:tr h="0">
                <a:tc>
                  <a:txBody>
                    <a:bodyPr/>
                    <a:lstStyle/>
                    <a:p>
                      <a:pPr>
                        <a:spcAft>
                          <a:spcPts val="0"/>
                        </a:spcAft>
                      </a:pPr>
                      <a:r>
                        <a:rPr lang="cs-CZ" sz="1200" dirty="0">
                          <a:effectLst/>
                        </a:rPr>
                        <a:t>15 – 26 let</a:t>
                      </a:r>
                      <a:endParaRPr lang="cs-CZ" sz="1200" dirty="0">
                        <a:effectLst/>
                        <a:latin typeface="Times New Roman"/>
                        <a:ea typeface="Times New Roman"/>
                        <a:cs typeface="Times New Roman"/>
                      </a:endParaRPr>
                    </a:p>
                  </a:txBody>
                  <a:tcPr marL="9525" marR="9525" marT="9525" marB="9525" anchor="ctr"/>
                </a:tc>
                <a:tc>
                  <a:txBody>
                    <a:bodyPr/>
                    <a:lstStyle/>
                    <a:p>
                      <a:pPr>
                        <a:spcAft>
                          <a:spcPts val="0"/>
                        </a:spcAft>
                      </a:pPr>
                      <a:r>
                        <a:rPr lang="cs-CZ" sz="1200" dirty="0">
                          <a:effectLst/>
                        </a:rPr>
                        <a:t>700</a:t>
                      </a:r>
                      <a:endParaRPr lang="cs-CZ" sz="1200" dirty="0">
                        <a:effectLst/>
                        <a:latin typeface="Times New Roman"/>
                        <a:ea typeface="Times New Roman"/>
                        <a:cs typeface="Times New Roman"/>
                      </a:endParaRPr>
                    </a:p>
                  </a:txBody>
                  <a:tcPr marL="9525" marR="9525" marT="9525" marB="9525" anchor="ctr"/>
                </a:tc>
              </a:tr>
            </a:tbl>
          </a:graphicData>
        </a:graphic>
      </p:graphicFrame>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8993938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b) Příspěvek na bydlení</a:t>
            </a:r>
            <a:endParaRPr lang="cs-CZ" dirty="0"/>
          </a:p>
        </p:txBody>
      </p:sp>
      <p:sp>
        <p:nvSpPr>
          <p:cNvPr id="3" name="Zástupný symbol pro obsah 2"/>
          <p:cNvSpPr>
            <a:spLocks noGrp="1"/>
          </p:cNvSpPr>
          <p:nvPr>
            <p:ph idx="1"/>
          </p:nvPr>
        </p:nvSpPr>
        <p:spPr/>
        <p:txBody>
          <a:bodyPr>
            <a:normAutofit fontScale="92500" lnSpcReduction="20000"/>
          </a:bodyPr>
          <a:lstStyle/>
          <a:p>
            <a:pPr lvl="0"/>
            <a:r>
              <a:rPr lang="cs-CZ" dirty="0"/>
              <a:t>Touto dávkou stát přispívá na náklady na bydlení rodinám a jednotlivcům s nízkými příjmy</a:t>
            </a:r>
          </a:p>
          <a:p>
            <a:pPr lvl="0"/>
            <a:r>
              <a:rPr lang="cs-CZ" dirty="0"/>
              <a:t>Nárok na příspěvek na bydlení má vlastník nebo nájemce bytu, který je v bytě hlášen  k trvalému pobytu, jestliže </a:t>
            </a:r>
          </a:p>
          <a:p>
            <a:pPr lvl="1"/>
            <a:r>
              <a:rPr lang="cs-CZ" dirty="0"/>
              <a:t>a) jeho náklady na bydlení přesahují částku součinu rozhodného příjmu v rodině </a:t>
            </a:r>
            <a:r>
              <a:rPr lang="cs-CZ" dirty="0" smtClean="0"/>
              <a:t>a </a:t>
            </a:r>
            <a:r>
              <a:rPr lang="cs-CZ" dirty="0"/>
              <a:t>koeficientu 0,30, a na území hlavního města Prahy koeficientu 0,35</a:t>
            </a:r>
          </a:p>
          <a:p>
            <a:pPr lvl="1"/>
            <a:r>
              <a:rPr lang="cs-CZ" dirty="0"/>
              <a:t>b) součin rozhodného příjmu v rodině a koeficientu 0,30, a na území hlavního města Prahy koeficientu 0,35, není vyšší než částka normativních nákladů na bydlení (stanovené zákonem).</a:t>
            </a:r>
          </a:p>
          <a:p>
            <a:pPr lvl="0"/>
            <a:r>
              <a:rPr lang="cs-CZ" dirty="0"/>
              <a:t>Výše příspěvku na bydlení činí za kalendářní měsíc rozdíl mezi normativními náklady na bydlení a rozhodným příjmem rodiny vynásobeným koeficientem 0,30, a na území hlavního města Prahy koeficientem 0,35.</a:t>
            </a:r>
          </a:p>
          <a:p>
            <a:pPr lvl="0"/>
            <a:r>
              <a:rPr lang="cs-CZ" dirty="0"/>
              <a:t>Pokud jsou náklady na bydlení nižší než normativní náklady na bydlení, náleží příspěvek na bydlení ve výši rozdílu mezi náklady na bydlení a rozhodným příjmem rodiny vynásobeným koeficientem 0,30, a na území hlavního města Prahy koeficientem 0,35.</a:t>
            </a:r>
          </a:p>
          <a:p>
            <a:endParaRPr lang="cs-CZ" dirty="0"/>
          </a:p>
        </p:txBody>
      </p:sp>
      <p:pic>
        <p:nvPicPr>
          <p:cNvPr id="5" name="Obrázek 4" descr="http://www.jedensvetnaskolach.cz/graphics/logos/OPVK_logolink.png"/>
          <p:cNvPicPr/>
          <p:nvPr/>
        </p:nvPicPr>
        <p:blipFill>
          <a:blip r:embed="rId2">
            <a:extLst>
              <a:ext uri="{28A0092B-C50C-407E-A947-70E740481C1C}">
                <a14:useLocalDpi xmlns:a14="http://schemas.microsoft.com/office/drawing/2010/main" val="0"/>
              </a:ext>
            </a:extLst>
          </a:blip>
          <a:srcRect/>
          <a:stretch>
            <a:fillRect/>
          </a:stretch>
        </p:blipFill>
        <p:spPr bwMode="auto">
          <a:xfrm>
            <a:off x="8172400" y="188640"/>
            <a:ext cx="809625" cy="2524125"/>
          </a:xfrm>
          <a:prstGeom prst="rect">
            <a:avLst/>
          </a:prstGeom>
          <a:noFill/>
          <a:ln>
            <a:noFill/>
          </a:ln>
        </p:spPr>
      </p:pic>
    </p:spTree>
    <p:extLst>
      <p:ext uri="{BB962C8B-B14F-4D97-AF65-F5344CB8AC3E}">
        <p14:creationId xmlns:p14="http://schemas.microsoft.com/office/powerpoint/2010/main" val="42411542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c) porodné</a:t>
            </a:r>
            <a:endParaRPr lang="cs-CZ" dirty="0"/>
          </a:p>
        </p:txBody>
      </p:sp>
      <p:sp>
        <p:nvSpPr>
          <p:cNvPr id="3" name="Zástupný symbol pro obsah 2"/>
          <p:cNvSpPr>
            <a:spLocks noGrp="1"/>
          </p:cNvSpPr>
          <p:nvPr>
            <p:ph idx="1"/>
          </p:nvPr>
        </p:nvSpPr>
        <p:spPr/>
        <p:txBody>
          <a:bodyPr>
            <a:normAutofit/>
          </a:bodyPr>
          <a:lstStyle/>
          <a:p>
            <a:pPr lvl="0"/>
            <a:r>
              <a:rPr lang="cs-CZ" dirty="0"/>
              <a:t>Touto dávkou se rodině s nízkými příjmy jednorázově přispívá na náklady související s narozením prvního dítěte. </a:t>
            </a:r>
          </a:p>
          <a:p>
            <a:pPr lvl="0"/>
            <a:r>
              <a:rPr lang="cs-CZ" dirty="0"/>
              <a:t>Nárok na porodné má, nepřevyšuje-li rozhodný příjem v rodině součin částky životního minima rodiny a koeficientu 2,40, žena,</a:t>
            </a:r>
          </a:p>
          <a:p>
            <a:pPr lvl="1"/>
            <a:r>
              <a:rPr lang="cs-CZ" dirty="0" smtClean="0"/>
              <a:t>a</a:t>
            </a:r>
            <a:r>
              <a:rPr lang="cs-CZ" dirty="0"/>
              <a:t>) která porodila své první živé dítě,</a:t>
            </a:r>
          </a:p>
          <a:p>
            <a:pPr lvl="1"/>
            <a:r>
              <a:rPr lang="cs-CZ" dirty="0"/>
              <a:t>b) které se současně s prvním živě narozeným dítětem narodilo další živé dítě nebo děti</a:t>
            </a:r>
            <a:r>
              <a:rPr lang="cs-CZ" dirty="0" smtClean="0"/>
              <a:t>,</a:t>
            </a:r>
            <a:r>
              <a:rPr lang="cs-CZ" dirty="0"/>
              <a:t> </a:t>
            </a:r>
          </a:p>
          <a:p>
            <a:pPr lvl="0"/>
            <a:r>
              <a:rPr lang="cs-CZ" dirty="0"/>
              <a:t>Nárok na porodné má rovněž otec prvního živě narozeného dítěte nebo dětí, které se narodily současně s prvním dítětem ženy, jestliže žena, která dítě (děti) porodila, zemřela a ke dni porodu splnila podmínky uvedené v odstavci 1 </a:t>
            </a:r>
            <a:r>
              <a:rPr lang="cs-CZ" dirty="0" smtClean="0"/>
              <a:t>a </a:t>
            </a:r>
            <a:r>
              <a:rPr lang="cs-CZ" dirty="0"/>
              <a:t>porodné nebylo vyplaceno jí ani jiné osobě.</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25780702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porodné</a:t>
            </a:r>
            <a:endParaRPr lang="cs-CZ" dirty="0"/>
          </a:p>
        </p:txBody>
      </p:sp>
      <p:sp>
        <p:nvSpPr>
          <p:cNvPr id="3" name="Zástupný symbol pro obsah 2"/>
          <p:cNvSpPr>
            <a:spLocks noGrp="1"/>
          </p:cNvSpPr>
          <p:nvPr>
            <p:ph idx="1"/>
          </p:nvPr>
        </p:nvSpPr>
        <p:spPr/>
        <p:txBody>
          <a:bodyPr/>
          <a:lstStyle/>
          <a:p>
            <a:pPr lvl="0"/>
            <a:r>
              <a:rPr lang="cs-CZ" dirty="0"/>
              <a:t>V případě svěření dítěte do trvalé péče nahrazující péči rodičů manželům náleží porodné jen jednomu z manželů určenému na základě dohody manželů. Nedohodnou-li se manželé, určí orgán, který o porodném rozhoduje, kterému  </a:t>
            </a:r>
            <a:r>
              <a:rPr lang="cs-CZ" dirty="0" smtClean="0"/>
              <a:t>z </a:t>
            </a:r>
            <a:r>
              <a:rPr lang="cs-CZ" dirty="0"/>
              <a:t>manželů se porodné přizná.</a:t>
            </a:r>
          </a:p>
          <a:p>
            <a:pPr lvl="0"/>
            <a:r>
              <a:rPr lang="cs-CZ" dirty="0"/>
              <a:t>Nárok na porodné vzniká dnem porodu dítěte, není-li dále stanoveno jinak. Nárok na porodné je vázán na stanovenou hranici příjmů v rodině, která v kalendářním čtvrtletí předcházejícím narození dítěte musí být nižší než 2,4násobek životního minima rodiny. </a:t>
            </a:r>
          </a:p>
          <a:p>
            <a:pPr lvl="0"/>
            <a:r>
              <a:rPr lang="cs-CZ" dirty="0"/>
              <a:t>Výše porodného činí 13 000 Kč na první živě narozené dítě. Narodí-li se s prvním živě narozeným dítětem další živě narozené dítě nebo děti, výše porodného činí 19 500 Kč.</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17442534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d) Sociální příplatek</a:t>
            </a:r>
            <a:endParaRPr lang="cs-CZ" dirty="0"/>
          </a:p>
        </p:txBody>
      </p:sp>
      <p:sp>
        <p:nvSpPr>
          <p:cNvPr id="3" name="Zástupný symbol pro obsah 2"/>
          <p:cNvSpPr>
            <a:spLocks noGrp="1"/>
          </p:cNvSpPr>
          <p:nvPr>
            <p:ph idx="1"/>
          </p:nvPr>
        </p:nvSpPr>
        <p:spPr/>
        <p:txBody>
          <a:bodyPr>
            <a:normAutofit fontScale="92500" lnSpcReduction="20000"/>
          </a:bodyPr>
          <a:lstStyle/>
          <a:p>
            <a:pPr lvl="0"/>
            <a:r>
              <a:rPr lang="cs-CZ" i="1" dirty="0"/>
              <a:t>Nárok na sociální příplatek od 1. 1. 2010 v podstatě zanikl</a:t>
            </a:r>
            <a:endParaRPr lang="cs-CZ" dirty="0"/>
          </a:p>
          <a:p>
            <a:pPr lvl="0"/>
            <a:r>
              <a:rPr lang="cs-CZ" i="1" dirty="0"/>
              <a:t>nárok na sociální příplatek podle § 20 až 22 zákona č. 117/1995 Sb., o státní sociální podpoře, ve znění účinném do dne 31. prosince 2010, náleží naposledy za měsíc prosinec 2010, s výjimkou případů uvedených v bodu 2. O zániku nároku na sociální příplatek úřad práce jeho poživateli zašle sdělení.  </a:t>
            </a:r>
            <a:endParaRPr lang="cs-CZ" dirty="0"/>
          </a:p>
          <a:p>
            <a:pPr lvl="0"/>
            <a:r>
              <a:rPr lang="cs-CZ" i="1" dirty="0"/>
              <a:t>výjimka: jde-li o rodiče pečujícího alespoň o 1 nezaopatřené dítě, které je dlouhodobě nemocné, dlouhodobě zdravotně postižené nebo dlouhodobě těžce zdravotně postižené, anebo je-li alespoň 1 z rodičů pečujících o nezaopatřené dítě dlouhodobě těžce zdravotně postižený nebo je nezaopatřeným dítětem, které je dlouhodobě zdravotně postižené nebo dlouhodobě nemocné, pak sociální příplatek náleží i po 31. prosinci 2010 podle právní úpravy platné přede dnem 1. ledna 2011, nejpozději však do 31. prosince 2012 s tím, že se pro posouzení nároku a při stanovení výše sociálního příplatku ode dne 1. ledna 2011 použijí pouze koeficienty podle § 22 odst. 1 písm. a) až c) a podle odst. 2 písm. a) až c) zákona č. 117/1995 Sb., o státní sociální podpoře, ve znění účinném do dne 31. prosince 2010.</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31451802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lstStyle/>
          <a:p>
            <a:r>
              <a:rPr lang="cs-CZ" dirty="0" smtClean="0"/>
              <a:t>2. Dávky poskytované bez zkoumání výše příjmu - ostatní</a:t>
            </a:r>
            <a:endParaRPr lang="cs-CZ" dirty="0"/>
          </a:p>
        </p:txBody>
      </p:sp>
      <p:pic>
        <p:nvPicPr>
          <p:cNvPr id="3" name="Obráze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36356780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p:txBody>
          <a:bodyPr/>
          <a:lstStyle/>
          <a:p>
            <a:r>
              <a:rPr lang="cs-CZ" dirty="0" smtClean="0"/>
              <a:t>a) Rodičovský příspěvek</a:t>
            </a:r>
            <a:endParaRPr lang="cs-CZ" dirty="0"/>
          </a:p>
        </p:txBody>
      </p:sp>
      <p:sp>
        <p:nvSpPr>
          <p:cNvPr id="4" name="Zástupný symbol pro obsah 3"/>
          <p:cNvSpPr>
            <a:spLocks noGrp="1"/>
          </p:cNvSpPr>
          <p:nvPr>
            <p:ph idx="1"/>
          </p:nvPr>
        </p:nvSpPr>
        <p:spPr/>
        <p:txBody>
          <a:bodyPr>
            <a:normAutofit fontScale="92500"/>
          </a:bodyPr>
          <a:lstStyle/>
          <a:p>
            <a:r>
              <a:rPr lang="cs-CZ" dirty="0"/>
              <a:t>Rodič, který po celý kalendářní měsíc osobně celodenně a řádně pečuje o dítě, které je nejmladší v rodině, má nárok, není-li dále stanoveno jinak, na rodičovský příspěvek </a:t>
            </a:r>
          </a:p>
          <a:p>
            <a:r>
              <a:rPr lang="cs-CZ" b="1" dirty="0"/>
              <a:t>a) do 2 let věku tohoto dítěte ve zvýšené výměře</a:t>
            </a:r>
            <a:r>
              <a:rPr lang="cs-CZ" dirty="0"/>
              <a:t>, jestliže </a:t>
            </a:r>
          </a:p>
          <a:p>
            <a:pPr lvl="1"/>
            <a:r>
              <a:rPr lang="cs-CZ" dirty="0"/>
              <a:t>1. rodiči vznikl nárok na peněžitou pomoc v mateřství nebo peněžitou pomoc ve výši nejméně 380 Kč za kalendářní den z důvodu porodu nebo převzetí dítěte zakládajícího nárok na rodičovský příspěvek, a </a:t>
            </a:r>
          </a:p>
          <a:p>
            <a:pPr lvl="1"/>
            <a:r>
              <a:rPr lang="cs-CZ" dirty="0"/>
              <a:t>2. rodič nejpozději do konce druhého kalendářního měsíce následujícího po kalendářním měsíci, v němž dítě zakládající nárok na rodičovský příspěvek dosáhlo 22 týdnů života nebo 31 týdnů života, narodily-li se zároveň 2 nebo více dětí, zvolil pobírání rodičovského příspěvku (dále jen "volba nároku”) ve zvýšené výměře, </a:t>
            </a:r>
          </a:p>
          <a:p>
            <a:r>
              <a:rPr lang="cs-CZ" b="1" dirty="0"/>
              <a:t>b) do 9 měsíců věku tohoto dítěte v základní výměře</a:t>
            </a:r>
            <a:r>
              <a:rPr lang="cs-CZ" dirty="0"/>
              <a:t>, jestliže rodič nesplnil podmínky pro nárok na rodičovský příspěvek ve zvýšené výměře podle písmene a), </a:t>
            </a:r>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0072" y="6099833"/>
            <a:ext cx="2967939" cy="648000"/>
          </a:xfrm>
          <a:prstGeom prst="rect">
            <a:avLst/>
          </a:prstGeom>
        </p:spPr>
      </p:pic>
    </p:spTree>
    <p:extLst>
      <p:ext uri="{BB962C8B-B14F-4D97-AF65-F5344CB8AC3E}">
        <p14:creationId xmlns:p14="http://schemas.microsoft.com/office/powerpoint/2010/main" val="10243467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Rodičovský příspěvek</a:t>
            </a:r>
            <a:endParaRPr lang="cs-CZ" dirty="0"/>
          </a:p>
        </p:txBody>
      </p:sp>
      <p:sp>
        <p:nvSpPr>
          <p:cNvPr id="3" name="Zástupný symbol pro obsah 2"/>
          <p:cNvSpPr>
            <a:spLocks noGrp="1"/>
          </p:cNvSpPr>
          <p:nvPr>
            <p:ph idx="1"/>
          </p:nvPr>
        </p:nvSpPr>
        <p:spPr/>
        <p:txBody>
          <a:bodyPr>
            <a:normAutofit lnSpcReduction="10000"/>
          </a:bodyPr>
          <a:lstStyle/>
          <a:p>
            <a:r>
              <a:rPr lang="cs-CZ" b="1" dirty="0"/>
              <a:t>c) od kalendářního měsíce, následujícího po kalendářním měsíci, </a:t>
            </a:r>
            <a:r>
              <a:rPr lang="cs-CZ" b="1" dirty="0" smtClean="0"/>
              <a:t>   v </a:t>
            </a:r>
            <a:r>
              <a:rPr lang="cs-CZ" b="1" dirty="0"/>
              <a:t>němž dítě dosáhlo </a:t>
            </a:r>
            <a:r>
              <a:rPr lang="cs-CZ" b="1" dirty="0" smtClean="0"/>
              <a:t>9 </a:t>
            </a:r>
            <a:r>
              <a:rPr lang="cs-CZ" b="1" dirty="0"/>
              <a:t>měsíců, do 3 let věku tohoto dítěte v základní výměře</a:t>
            </a:r>
            <a:r>
              <a:rPr lang="cs-CZ" dirty="0"/>
              <a:t>, pokud neprovedl volbu nároku podle písmene a), jestliže </a:t>
            </a:r>
          </a:p>
          <a:p>
            <a:pPr lvl="1"/>
            <a:r>
              <a:rPr lang="cs-CZ" dirty="0"/>
              <a:t>1. rodiči vznikl nárok na peněžitou pomoc v mateřství, peněžitou pomoc nebo nemocenské poskytované v souvislosti s porodem z důvodu porodu nebo převzetí dítěte zakládajícího nárok na rodičovský příspěvek, a </a:t>
            </a:r>
          </a:p>
          <a:p>
            <a:pPr lvl="1"/>
            <a:r>
              <a:rPr lang="cs-CZ" dirty="0"/>
              <a:t>2. rodič nejpozději do konce kalendářního měsíce, v němž dítě zakládající nárok na rodičovský příspěvek dosáhlo 21 měsíců věku, provedl volbu nároku na rodičovský příspěvek v základní výměře, </a:t>
            </a:r>
          </a:p>
          <a:p>
            <a:r>
              <a:rPr lang="cs-CZ" b="1" dirty="0"/>
              <a:t>d) od kalendářního měsíce, následujícího po kalendářním měsíci, v němž dítě dosáhlo 9 měsíců, do 4 let věku tohoto dítěte ve snížené výměře</a:t>
            </a:r>
            <a:r>
              <a:rPr lang="cs-CZ" dirty="0"/>
              <a:t>, nesplnil-li rodič podmínky uvedené v písmenu a) nebo c),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20491743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Rodičovský příspěvek</a:t>
            </a:r>
            <a:endParaRPr lang="cs-CZ" dirty="0"/>
          </a:p>
        </p:txBody>
      </p:sp>
      <p:sp>
        <p:nvSpPr>
          <p:cNvPr id="3" name="Zástupný symbol pro obsah 2"/>
          <p:cNvSpPr>
            <a:spLocks noGrp="1"/>
          </p:cNvSpPr>
          <p:nvPr>
            <p:ph idx="1"/>
          </p:nvPr>
        </p:nvSpPr>
        <p:spPr/>
        <p:txBody>
          <a:bodyPr>
            <a:normAutofit fontScale="92500" lnSpcReduction="10000"/>
          </a:bodyPr>
          <a:lstStyle/>
          <a:p>
            <a:r>
              <a:rPr lang="cs-CZ" b="1" dirty="0"/>
              <a:t>e) jde-li o péči o dítě dlouhodobě zdravotně postižené nebo dlouhodobě těžce zdravotně postižené, a to </a:t>
            </a:r>
            <a:endParaRPr lang="cs-CZ" dirty="0"/>
          </a:p>
          <a:p>
            <a:pPr lvl="1"/>
            <a:r>
              <a:rPr lang="cs-CZ" b="1" dirty="0"/>
              <a:t>1. v základní výměře</a:t>
            </a:r>
            <a:r>
              <a:rPr lang="cs-CZ" dirty="0"/>
              <a:t> ode dne zjištění, že jde o dítě dlouhodobě zdravotně postižené nebo dlouhodobě těžce zdravotně postižené, do 7 let věku tohoto dítěte, </a:t>
            </a:r>
          </a:p>
          <a:p>
            <a:pPr lvl="1"/>
            <a:r>
              <a:rPr lang="cs-CZ" b="1" dirty="0"/>
              <a:t>2. v základní výměře</a:t>
            </a:r>
            <a:r>
              <a:rPr lang="cs-CZ" dirty="0"/>
              <a:t> ode dne zániku nároku na rodičovský příspěvek poskytnutý ve zvýšené výměře, nejdříve však ode dne zjištění, že jde o dítě dlouhodobě zdravotně postižené nebo dlouhodobě těžce zdravotně postižené, do 7 let věku tohoto dítěte, </a:t>
            </a:r>
          </a:p>
          <a:p>
            <a:pPr lvl="1"/>
            <a:r>
              <a:rPr lang="cs-CZ" b="1" dirty="0"/>
              <a:t>3. v nižší výměře</a:t>
            </a:r>
            <a:r>
              <a:rPr lang="cs-CZ" dirty="0"/>
              <a:t>, jestliže tomuto dítěti nenáleží příspěvek na péči podle zákona o sociálních službách[, nejdříve však ode dne zjištění, že jde o dítě dlouhodobě zdravotně postižené nebo dlouhodobě těžce zdravotně postižené, a to od 7 do 10 let věku tohoto dítěte, jde-li o nárok na rodičovský příspěvek od 1. ledna 2009 do 31. prosince 2009, a od 7 do 15 let věku tohoto dítěte, jde-li o nárok na rodičovský příspěvek po 31. prosinci 2009;</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27257193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Výše rodičovského příspěvku</a:t>
            </a:r>
            <a:endParaRPr lang="cs-CZ" dirty="0"/>
          </a:p>
        </p:txBody>
      </p:sp>
      <p:sp>
        <p:nvSpPr>
          <p:cNvPr id="3" name="Zástupný symbol pro obsah 2"/>
          <p:cNvSpPr>
            <a:spLocks noGrp="1"/>
          </p:cNvSpPr>
          <p:nvPr>
            <p:ph idx="1"/>
          </p:nvPr>
        </p:nvSpPr>
        <p:spPr/>
        <p:txBody>
          <a:bodyPr/>
          <a:lstStyle/>
          <a:p>
            <a:pPr lvl="0"/>
            <a:r>
              <a:rPr lang="cs-CZ" dirty="0"/>
              <a:t>11 400 Kč měsíčně, jde-li o rodičovský příspěvek ve zvýšené výměře, </a:t>
            </a:r>
          </a:p>
          <a:p>
            <a:pPr lvl="0"/>
            <a:r>
              <a:rPr lang="cs-CZ" dirty="0"/>
              <a:t>7 600 Kč měsíčně, jde-li o rodičovský příspěvek v základní výměře, </a:t>
            </a:r>
          </a:p>
          <a:p>
            <a:pPr lvl="0"/>
            <a:r>
              <a:rPr lang="cs-CZ" dirty="0"/>
              <a:t>3 800 Kč měsíčně, jde-li o rodičovský příspěvek ve snížené výměře, </a:t>
            </a:r>
          </a:p>
          <a:p>
            <a:r>
              <a:rPr lang="cs-CZ" dirty="0"/>
              <a:t>3 000 Kč měsíčně, jde-li o rodičovský příspěvek v nižší výměře</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8032561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b) Dávky pěstounské péče</a:t>
            </a:r>
            <a:endParaRPr lang="cs-CZ" dirty="0"/>
          </a:p>
        </p:txBody>
      </p:sp>
      <p:sp>
        <p:nvSpPr>
          <p:cNvPr id="3" name="Zástupný symbol pro obsah 2"/>
          <p:cNvSpPr>
            <a:spLocks noGrp="1"/>
          </p:cNvSpPr>
          <p:nvPr>
            <p:ph idx="1"/>
          </p:nvPr>
        </p:nvSpPr>
        <p:spPr/>
        <p:txBody>
          <a:bodyPr>
            <a:normAutofit fontScale="92500"/>
          </a:bodyPr>
          <a:lstStyle/>
          <a:p>
            <a:pPr lvl="0"/>
            <a:r>
              <a:rPr lang="cs-CZ" b="1" dirty="0"/>
              <a:t>příspěvek na úhradu potřeb dítěte</a:t>
            </a:r>
            <a:r>
              <a:rPr lang="cs-CZ" dirty="0"/>
              <a:t> (nárok na příspěvek na úhradu potřeb dítěte má nezletilé dítě svěřené do pěstounské péče, jeho výše činí za kalendářní měsíc součin částky životního minima dítěte a koeficientu 1,40; jde-li o nezaopatřené dítě, použije se koeficient 2,30, je vyplácen pěstounovi) </a:t>
            </a:r>
          </a:p>
          <a:p>
            <a:pPr lvl="0"/>
            <a:r>
              <a:rPr lang="cs-CZ" b="1" dirty="0"/>
              <a:t>odměna pěstouna</a:t>
            </a:r>
            <a:r>
              <a:rPr lang="cs-CZ" dirty="0"/>
              <a:t> (nárok má pěstoun, kterému bylo svěřeno dítě do pěstounské péče, a to až do zletilosti dítěte a poté po dobu, po kterou má dítě svěřené do pěstounské péče nárok na příspěvek na úhradu potřeb dítěte. Nárok na odměnu za výkon pěstounské péče má i pěstoun, jestliže dítě, které mu bylo svěřeno do pěstounské péče, nemá nárok na příspěvek na úhradu potřeb dítěte jen proto, že požívá důchod z důchodového pojištění, jehož výše je stejná nebo vyšší než uvedený příspěvek. Výše odměny pěstouna činí za kalendářní měsíc za každé dítě svěřené do pěstounské péče součin částky životního minima jednotlivce a koeficientu 1,00</a:t>
            </a:r>
          </a:p>
          <a:p>
            <a:endParaRPr lang="cs-CZ" dirty="0"/>
          </a:p>
        </p:txBody>
      </p:sp>
      <p:pic>
        <p:nvPicPr>
          <p:cNvPr id="5" name="Obrázek 4" descr="http://www.jedensvetnaskolach.cz/graphics/logos/OPVK_logolink.png"/>
          <p:cNvPicPr/>
          <p:nvPr/>
        </p:nvPicPr>
        <p:blipFill>
          <a:blip r:embed="rId2">
            <a:extLst>
              <a:ext uri="{28A0092B-C50C-407E-A947-70E740481C1C}">
                <a14:useLocalDpi xmlns:a14="http://schemas.microsoft.com/office/drawing/2010/main" val="0"/>
              </a:ext>
            </a:extLst>
          </a:blip>
          <a:srcRect/>
          <a:stretch>
            <a:fillRect/>
          </a:stretch>
        </p:blipFill>
        <p:spPr bwMode="auto">
          <a:xfrm>
            <a:off x="8172400" y="188640"/>
            <a:ext cx="809625" cy="2524125"/>
          </a:xfrm>
          <a:prstGeom prst="rect">
            <a:avLst/>
          </a:prstGeom>
          <a:noFill/>
          <a:ln>
            <a:noFill/>
          </a:ln>
        </p:spPr>
      </p:pic>
    </p:spTree>
    <p:extLst>
      <p:ext uri="{BB962C8B-B14F-4D97-AF65-F5344CB8AC3E}">
        <p14:creationId xmlns:p14="http://schemas.microsoft.com/office/powerpoint/2010/main" val="10581719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Další dávky pěstounské péče</a:t>
            </a:r>
            <a:endParaRPr lang="cs-CZ" dirty="0"/>
          </a:p>
        </p:txBody>
      </p:sp>
      <p:sp>
        <p:nvSpPr>
          <p:cNvPr id="3" name="Zástupný symbol pro obsah 2"/>
          <p:cNvSpPr>
            <a:spLocks noGrp="1"/>
          </p:cNvSpPr>
          <p:nvPr>
            <p:ph idx="1"/>
          </p:nvPr>
        </p:nvSpPr>
        <p:spPr/>
        <p:txBody>
          <a:bodyPr/>
          <a:lstStyle/>
          <a:p>
            <a:pPr lvl="0"/>
            <a:r>
              <a:rPr lang="cs-CZ" sz="2400" b="1" dirty="0"/>
              <a:t>příspěvek při převzetí dítěte</a:t>
            </a:r>
            <a:r>
              <a:rPr lang="cs-CZ" sz="2400" dirty="0"/>
              <a:t> (nárok má pěstoun, který převzal dítě do pěstounské péče, vyplatí se jednorázově, výše příspěvku při převzetí dítěte činí, jde-li o dítě ve věku 	</a:t>
            </a:r>
          </a:p>
          <a:p>
            <a:pPr lvl="1"/>
            <a:r>
              <a:rPr lang="cs-CZ" dirty="0"/>
              <a:t>a) do 6 let,8 000 Kč, </a:t>
            </a:r>
          </a:p>
          <a:p>
            <a:pPr lvl="1"/>
            <a:r>
              <a:rPr lang="cs-CZ" dirty="0"/>
              <a:t>b) od 6 let do 15 let,9 000 Kč, </a:t>
            </a:r>
          </a:p>
          <a:p>
            <a:pPr lvl="1"/>
            <a:r>
              <a:rPr lang="cs-CZ" dirty="0"/>
              <a:t>c) od 15 let do 18 let,10 000 Kč.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200791277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Další dávky pěstounské péče</a:t>
            </a:r>
          </a:p>
        </p:txBody>
      </p:sp>
      <p:sp>
        <p:nvSpPr>
          <p:cNvPr id="3" name="Zástupný symbol pro obsah 2"/>
          <p:cNvSpPr>
            <a:spLocks noGrp="1"/>
          </p:cNvSpPr>
          <p:nvPr>
            <p:ph idx="1"/>
          </p:nvPr>
        </p:nvSpPr>
        <p:spPr/>
        <p:txBody>
          <a:bodyPr>
            <a:normAutofit fontScale="92500" lnSpcReduction="10000"/>
          </a:bodyPr>
          <a:lstStyle/>
          <a:p>
            <a:pPr lvl="0"/>
            <a:r>
              <a:rPr lang="cs-CZ" b="1" dirty="0"/>
              <a:t>příspěvek na zakoupení motorového vozidla</a:t>
            </a:r>
            <a:r>
              <a:rPr lang="cs-CZ" dirty="0"/>
              <a:t> (nárok má pěstoun, který má </a:t>
            </a:r>
            <a:r>
              <a:rPr lang="cs-CZ" dirty="0" smtClean="0"/>
              <a:t>v </a:t>
            </a:r>
            <a:r>
              <a:rPr lang="cs-CZ" dirty="0"/>
              <a:t>pěstounské péči nejméně čtyři děti pokud zakoupil osobní motorové vozidlo nebo zajistil nezbytnou celkovou opravu osobního motorového vozidla a toto vozidlo nepoužívá pro výdělečnou činnost, výše činí 70 % pořizovací ceny osobního motorového vozidla nebo prokázaných výdajů na opravy, nejvýše však 100 000 Kč. Součet těchto příspěvků poskytnutých pěstounovi v období posledních deseti kalendářních let přede dnem podání žádosti nesmí přesáhnout 200 000 Kč. Pokud pěstoun do pěti let ode dne, kdy mu byl příspěvek poskytnut, osobní motorové vozidlo, na jehož zakoupení nebo opravu byl příspěvek poskytnut, prodal, daroval, počal je používat pro výdělečnou činnost nebo přestal vykonávat pěstounskou péči, nejde-li o případ, kdy pěstoun přestal vykonávat pěstounskou péči z vážných zdravotních důvodů, je povinen vrátit poměrnou část příspěvku na zakoupení motorového vozidla odpovídající době z období pěti let, kdy uvedené podmínky nesplňoval)</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8144" y="6113687"/>
            <a:ext cx="2967939" cy="648000"/>
          </a:xfrm>
          <a:prstGeom prst="rect">
            <a:avLst/>
          </a:prstGeom>
        </p:spPr>
      </p:pic>
    </p:spTree>
    <p:extLst>
      <p:ext uri="{BB962C8B-B14F-4D97-AF65-F5344CB8AC3E}">
        <p14:creationId xmlns:p14="http://schemas.microsoft.com/office/powerpoint/2010/main" val="32191799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c) pohřebné</a:t>
            </a:r>
            <a:endParaRPr lang="cs-CZ" dirty="0"/>
          </a:p>
        </p:txBody>
      </p:sp>
      <p:sp>
        <p:nvSpPr>
          <p:cNvPr id="3" name="Zástupný symbol pro obsah 2"/>
          <p:cNvSpPr>
            <a:spLocks noGrp="1"/>
          </p:cNvSpPr>
          <p:nvPr>
            <p:ph idx="1"/>
          </p:nvPr>
        </p:nvSpPr>
        <p:spPr/>
        <p:txBody>
          <a:bodyPr/>
          <a:lstStyle/>
          <a:p>
            <a:pPr lvl="0"/>
            <a:r>
              <a:rPr lang="cs-CZ" dirty="0"/>
              <a:t>Nárok na pohřebné má osoba, která vypravila pohřeb</a:t>
            </a:r>
          </a:p>
          <a:p>
            <a:pPr lvl="1"/>
            <a:r>
              <a:rPr lang="cs-CZ" dirty="0" smtClean="0"/>
              <a:t>a</a:t>
            </a:r>
            <a:r>
              <a:rPr lang="cs-CZ" dirty="0"/>
              <a:t>) dítěti, které bylo ke dni smrti nezaopatřeným dítětem, nebo</a:t>
            </a:r>
          </a:p>
          <a:p>
            <a:pPr lvl="1"/>
            <a:r>
              <a:rPr lang="cs-CZ" dirty="0"/>
              <a:t>b) osobě, která byla ke dni smrti rodičem nezaopatřeného dítěte,</a:t>
            </a:r>
          </a:p>
          <a:p>
            <a:r>
              <a:rPr lang="cs-CZ" dirty="0"/>
              <a:t>jestliže dítě nebo osoba uvedená v písmenu b) měly trvalý pobyt na území České republiky. </a:t>
            </a:r>
          </a:p>
          <a:p>
            <a:pPr lvl="0"/>
            <a:r>
              <a:rPr lang="cs-CZ" dirty="0"/>
              <a:t>výše pohřebného je stanovena pevnou částkou </a:t>
            </a:r>
            <a:r>
              <a:rPr lang="cs-CZ" b="1" dirty="0"/>
              <a:t>5 000 Kč</a:t>
            </a:r>
            <a:endParaRPr lang="cs-CZ" dirty="0"/>
          </a:p>
          <a:p>
            <a:pPr lvl="0"/>
            <a:r>
              <a:rPr lang="cs-CZ" dirty="0"/>
              <a:t>nárok na pohřebné vzniká dnem pohřbení podle zvláštního právního předpisu, a to Zákona č. 256/2001 Sb., o pohřebnictví a o změně některých zákonů, ve znění pozdějších předpisů.</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36215375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lstStyle/>
          <a:p>
            <a:r>
              <a:rPr lang="cs-CZ" dirty="0" smtClean="0"/>
              <a:t>Systém sociální pomoci</a:t>
            </a:r>
            <a:endParaRPr lang="cs-CZ" dirty="0"/>
          </a:p>
        </p:txBody>
      </p:sp>
      <p:pic>
        <p:nvPicPr>
          <p:cNvPr id="7" name="Zástupný symbol pro obrázek 6"/>
          <p:cNvPicPr>
            <a:picLocks noGrp="1" noChangeAspect="1"/>
          </p:cNvPicPr>
          <p:nvPr>
            <p:ph type="pic" idx="1"/>
          </p:nvPr>
        </p:nvPicPr>
        <p:blipFill>
          <a:blip r:embed="rId2">
            <a:extLst>
              <a:ext uri="{28A0092B-C50C-407E-A947-70E740481C1C}">
                <a14:useLocalDpi xmlns:a14="http://schemas.microsoft.com/office/drawing/2010/main" val="0"/>
              </a:ext>
            </a:extLst>
          </a:blip>
          <a:srcRect t="6701" b="6701"/>
          <a:stretch>
            <a:fillRect/>
          </a:stretch>
        </p:blipFill>
        <p:spPr/>
      </p:pic>
      <p:sp>
        <p:nvSpPr>
          <p:cNvPr id="6" name="Zástupný symbol pro text 5"/>
          <p:cNvSpPr>
            <a:spLocks noGrp="1"/>
          </p:cNvSpPr>
          <p:nvPr>
            <p:ph type="body" sz="half" idx="2"/>
          </p:nvPr>
        </p:nvSpPr>
        <p:spPr/>
        <p:txBody>
          <a:bodyPr/>
          <a:lstStyle/>
          <a:p>
            <a:r>
              <a:rPr lang="cs-CZ" dirty="0"/>
              <a:t>Zákonná úprava, Financování, </a:t>
            </a:r>
            <a:r>
              <a:rPr lang="cs-CZ" dirty="0" smtClean="0"/>
              <a:t>systém nástrojů,  </a:t>
            </a:r>
            <a:r>
              <a:rPr lang="cs-CZ" dirty="0"/>
              <a:t>událostí a dávek</a:t>
            </a:r>
          </a:p>
          <a:p>
            <a:endParaRPr lang="cs-CZ" dirty="0"/>
          </a:p>
        </p:txBody>
      </p:sp>
      <p:pic>
        <p:nvPicPr>
          <p:cNvPr id="5" name="Obrázek 4" descr="http://www.jedensvetnaskolach.cz/graphics/logos/OPVK_logolink.png"/>
          <p:cNvPicPr/>
          <p:nvPr/>
        </p:nvPicPr>
        <p:blipFill>
          <a:blip r:embed="rId3">
            <a:extLst>
              <a:ext uri="{28A0092B-C50C-407E-A947-70E740481C1C}">
                <a14:useLocalDpi xmlns:a14="http://schemas.microsoft.com/office/drawing/2010/main" val="0"/>
              </a:ext>
            </a:extLst>
          </a:blip>
          <a:srcRect/>
          <a:stretch>
            <a:fillRect/>
          </a:stretch>
        </p:blipFill>
        <p:spPr bwMode="auto">
          <a:xfrm>
            <a:off x="8100392" y="116632"/>
            <a:ext cx="809625" cy="2524125"/>
          </a:xfrm>
          <a:prstGeom prst="rect">
            <a:avLst/>
          </a:prstGeom>
          <a:noFill/>
          <a:ln>
            <a:noFill/>
          </a:ln>
        </p:spPr>
      </p:pic>
    </p:spTree>
    <p:extLst>
      <p:ext uri="{BB962C8B-B14F-4D97-AF65-F5344CB8AC3E}">
        <p14:creationId xmlns:p14="http://schemas.microsoft.com/office/powerpoint/2010/main" val="344081799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ástupný symbol pro obsah 5"/>
          <p:cNvSpPr>
            <a:spLocks noGrp="1"/>
          </p:cNvSpPr>
          <p:nvPr>
            <p:ph idx="1"/>
          </p:nvPr>
        </p:nvSpPr>
        <p:spPr>
          <a:xfrm>
            <a:off x="457200" y="476672"/>
            <a:ext cx="7620000" cy="5924128"/>
          </a:xfrm>
        </p:spPr>
        <p:txBody>
          <a:bodyPr>
            <a:normAutofit lnSpcReduction="10000"/>
          </a:bodyPr>
          <a:lstStyle/>
          <a:p>
            <a:r>
              <a:rPr lang="cs-CZ" dirty="0"/>
              <a:t>Systém vychází ze zodpovědnosti každého člověka. </a:t>
            </a:r>
          </a:p>
          <a:p>
            <a:endParaRPr lang="cs-CZ" dirty="0" smtClean="0"/>
          </a:p>
          <a:p>
            <a:r>
              <a:rPr lang="cs-CZ" dirty="0" smtClean="0"/>
              <a:t>Každý </a:t>
            </a:r>
            <a:r>
              <a:rPr lang="cs-CZ" dirty="0"/>
              <a:t>člověk je zodpovědný sám za sebe, za svou budoucnost.</a:t>
            </a:r>
          </a:p>
          <a:p>
            <a:pPr marL="114300" indent="0">
              <a:buNone/>
            </a:pPr>
            <a:endParaRPr lang="cs-CZ" dirty="0"/>
          </a:p>
          <a:p>
            <a:r>
              <a:rPr lang="cs-CZ" b="1" u="sng" dirty="0"/>
              <a:t>Hlavní cíl</a:t>
            </a:r>
            <a:r>
              <a:rPr lang="cs-CZ" b="1" dirty="0"/>
              <a:t> – zabezpečit základní životní potřeby občanů, kteří se nacházejí v obtížné sociální situaci. Zabránit propadu občana do trvalé sociální závislosti, která zpravidla vyžaduje „azylové řešení“. (in Krebs)</a:t>
            </a:r>
            <a:endParaRPr lang="cs-CZ" dirty="0"/>
          </a:p>
          <a:p>
            <a:pPr marL="114300" indent="0">
              <a:buNone/>
            </a:pPr>
            <a:endParaRPr lang="cs-CZ" dirty="0"/>
          </a:p>
          <a:p>
            <a:r>
              <a:rPr lang="cs-CZ" dirty="0"/>
              <a:t>Tito lidé nejsou schopni z objektivních nebo subjektivních důvodů řešit obtížnou sociální situaci sami případně ani za pomoci rodiny.</a:t>
            </a:r>
          </a:p>
          <a:p>
            <a:endParaRPr lang="cs-CZ" dirty="0" smtClean="0"/>
          </a:p>
          <a:p>
            <a:r>
              <a:rPr lang="cs-CZ" dirty="0" smtClean="0"/>
              <a:t>Základními </a:t>
            </a:r>
            <a:r>
              <a:rPr lang="cs-CZ" dirty="0"/>
              <a:t>životními potřebami lidí se rozumí - biologické, psychické a sociální potřeby – ty by měly být uspokojovány na úrovni přijatelné pro společnost a nevedoucí k vyloučení ze společnosti. </a:t>
            </a:r>
          </a:p>
          <a:p>
            <a:pPr marL="114300" indent="0">
              <a:buNone/>
            </a:pPr>
            <a:endParaRPr lang="cs-CZ" dirty="0"/>
          </a:p>
          <a:p>
            <a:pPr marL="114300" indent="0">
              <a:buNone/>
            </a:pPr>
            <a:endParaRPr lang="cs-CZ" dirty="0"/>
          </a:p>
          <a:p>
            <a:endParaRPr lang="cs-CZ" dirty="0"/>
          </a:p>
        </p:txBody>
      </p:sp>
      <p:pic>
        <p:nvPicPr>
          <p:cNvPr id="3" name="Obráze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273223738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ástupný symbol pro obsah 5"/>
          <p:cNvSpPr>
            <a:spLocks noGrp="1"/>
          </p:cNvSpPr>
          <p:nvPr>
            <p:ph idx="1"/>
          </p:nvPr>
        </p:nvSpPr>
        <p:spPr>
          <a:xfrm>
            <a:off x="467544" y="908720"/>
            <a:ext cx="7620000" cy="4800600"/>
          </a:xfrm>
        </p:spPr>
        <p:txBody>
          <a:bodyPr/>
          <a:lstStyle/>
          <a:p>
            <a:r>
              <a:rPr lang="cs-CZ" dirty="0"/>
              <a:t>Pokud se tedy dostane nějaký člověk do obtížné sociální situace, kdy si není schopen sám, svým úsilím a přičiněním, ani s pomocí rodiny svoje základní životní potřeby zabezpečit, popř. mu taková situace hrozí, má právo na sociální pomoc. </a:t>
            </a:r>
          </a:p>
          <a:p>
            <a:pPr marL="114300" indent="0">
              <a:buNone/>
            </a:pPr>
            <a:endParaRPr lang="cs-CZ" dirty="0" smtClean="0"/>
          </a:p>
          <a:p>
            <a:r>
              <a:rPr lang="cs-CZ" dirty="0" smtClean="0"/>
              <a:t>Pomoc </a:t>
            </a:r>
            <a:r>
              <a:rPr lang="cs-CZ" dirty="0"/>
              <a:t>by měla být aktivizující a měla by člověka nasměrovat k soběstačnému životu ve společnosti. </a:t>
            </a:r>
          </a:p>
          <a:p>
            <a:pPr marL="114300" indent="0">
              <a:buNone/>
            </a:pPr>
            <a:endParaRPr lang="cs-CZ" dirty="0"/>
          </a:p>
          <a:p>
            <a:r>
              <a:rPr lang="cs-CZ" b="1" dirty="0"/>
              <a:t>Sociální pomoc je určena k zabezpečení základních životních potřeb osob v situaci absolutního nedostatku hmotných prostředků a v těch sociálních situacích, kdy osoby nejsou schopny samy ani s pomocí vlastní rodiny zabezpečovat svoje základní životní potřeby. </a:t>
            </a:r>
            <a:endParaRPr lang="cs-CZ" dirty="0"/>
          </a:p>
          <a:p>
            <a:endParaRPr lang="cs-CZ" dirty="0"/>
          </a:p>
        </p:txBody>
      </p:sp>
      <p:pic>
        <p:nvPicPr>
          <p:cNvPr id="3" name="Obráze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28763888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dpis 4"/>
          <p:cNvSpPr>
            <a:spLocks noGrp="1"/>
          </p:cNvSpPr>
          <p:nvPr>
            <p:ph type="title"/>
          </p:nvPr>
        </p:nvSpPr>
        <p:spPr/>
        <p:txBody>
          <a:bodyPr/>
          <a:lstStyle/>
          <a:p>
            <a:r>
              <a:rPr lang="cs-CZ" dirty="0" smtClean="0"/>
              <a:t>Jaké situace řeší? </a:t>
            </a:r>
            <a:endParaRPr lang="cs-CZ" dirty="0"/>
          </a:p>
        </p:txBody>
      </p:sp>
      <p:sp>
        <p:nvSpPr>
          <p:cNvPr id="6" name="Zástupný symbol pro obsah 5"/>
          <p:cNvSpPr>
            <a:spLocks noGrp="1"/>
          </p:cNvSpPr>
          <p:nvPr>
            <p:ph idx="1"/>
          </p:nvPr>
        </p:nvSpPr>
        <p:spPr/>
        <p:txBody>
          <a:bodyPr/>
          <a:lstStyle/>
          <a:p>
            <a:pPr marL="114300" indent="0">
              <a:buNone/>
            </a:pPr>
            <a:r>
              <a:rPr lang="cs-CZ" b="1" u="sng" dirty="0"/>
              <a:t>Systém sociální pomoci tedy řeší situace, kdy:</a:t>
            </a:r>
            <a:endParaRPr lang="cs-CZ" dirty="0"/>
          </a:p>
          <a:p>
            <a:pPr lvl="0"/>
            <a:r>
              <a:rPr lang="cs-CZ" dirty="0"/>
              <a:t>jsou ohrožena práva občana</a:t>
            </a:r>
          </a:p>
          <a:p>
            <a:pPr lvl="0"/>
            <a:r>
              <a:rPr lang="cs-CZ" dirty="0"/>
              <a:t>se občan nachází v hmotné nouzi</a:t>
            </a:r>
          </a:p>
          <a:p>
            <a:pPr lvl="0"/>
            <a:r>
              <a:rPr lang="cs-CZ" dirty="0"/>
              <a:t>je občan v sociální nouzi a není schopen zabezpečit svoje potřeby vlastními silami</a:t>
            </a:r>
          </a:p>
          <a:p>
            <a:pPr lvl="0"/>
            <a:r>
              <a:rPr lang="cs-CZ" dirty="0"/>
              <a:t>mu tyto situace hrozí</a:t>
            </a:r>
          </a:p>
          <a:p>
            <a:endParaRPr lang="cs-CZ" dirty="0"/>
          </a:p>
        </p:txBody>
      </p:sp>
      <p:pic>
        <p:nvPicPr>
          <p:cNvPr id="4" name="Obráze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23886003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p:txBody>
          <a:bodyPr/>
          <a:lstStyle/>
          <a:p>
            <a:pPr marL="114300" indent="0">
              <a:buNone/>
            </a:pPr>
            <a:r>
              <a:rPr lang="cs-CZ" b="1" dirty="0"/>
              <a:t>Vycházíme zde z životního minima. </a:t>
            </a:r>
            <a:endParaRPr lang="cs-CZ" dirty="0"/>
          </a:p>
          <a:p>
            <a:pPr lvl="0"/>
            <a:r>
              <a:rPr lang="cs-CZ" dirty="0"/>
              <a:t>to je společensky uznanou minimální hranicí příjmu, pod níž nastává stav hmotné nouze. Vymezuje výši nezbytných finančních prostředků pro domácnost k dočasnému zajištění základních životních potřeb jejích členů na velmi skromné úrovni</a:t>
            </a:r>
          </a:p>
          <a:p>
            <a:pPr lvl="0"/>
            <a:r>
              <a:rPr lang="cs-CZ" dirty="0"/>
              <a:t>podrobněji na začátku této kapitoly – sociální práva</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46720432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Základní nástroje SP</a:t>
            </a:r>
            <a:endParaRPr lang="cs-CZ" dirty="0"/>
          </a:p>
        </p:txBody>
      </p:sp>
      <p:sp>
        <p:nvSpPr>
          <p:cNvPr id="3" name="Zástupný symbol pro obsah 2"/>
          <p:cNvSpPr>
            <a:spLocks noGrp="1"/>
          </p:cNvSpPr>
          <p:nvPr>
            <p:ph idx="1"/>
          </p:nvPr>
        </p:nvSpPr>
        <p:spPr/>
        <p:txBody>
          <a:bodyPr/>
          <a:lstStyle/>
          <a:p>
            <a:pPr lvl="0"/>
            <a:r>
              <a:rPr lang="cs-CZ" b="1" dirty="0"/>
              <a:t>poradenství</a:t>
            </a:r>
            <a:r>
              <a:rPr lang="cs-CZ" dirty="0"/>
              <a:t> </a:t>
            </a:r>
            <a:endParaRPr lang="cs-CZ" dirty="0" smtClean="0"/>
          </a:p>
          <a:p>
            <a:pPr lvl="1"/>
            <a:r>
              <a:rPr lang="cs-CZ" dirty="0" smtClean="0"/>
              <a:t>dle </a:t>
            </a:r>
            <a:r>
              <a:rPr lang="cs-CZ" dirty="0"/>
              <a:t>Krebse poradenská péče není dostatečně zabezpečena, nejlépe je zabezpečena v oblasti rodiny a dětí a je nezbytné institucionalizovat poskytování základních informací o možnostech řešení obtížných sociálních </a:t>
            </a:r>
            <a:r>
              <a:rPr lang="cs-CZ" dirty="0" smtClean="0"/>
              <a:t>situací</a:t>
            </a: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222358884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Základní nástroje SP</a:t>
            </a:r>
          </a:p>
        </p:txBody>
      </p:sp>
      <p:sp>
        <p:nvSpPr>
          <p:cNvPr id="3" name="Zástupný symbol pro obsah 2"/>
          <p:cNvSpPr>
            <a:spLocks noGrp="1"/>
          </p:cNvSpPr>
          <p:nvPr>
            <p:ph idx="1"/>
          </p:nvPr>
        </p:nvSpPr>
        <p:spPr/>
        <p:txBody>
          <a:bodyPr/>
          <a:lstStyle/>
          <a:p>
            <a:r>
              <a:rPr lang="cs-CZ" b="1" dirty="0"/>
              <a:t>Sociálně-právní ochrana</a:t>
            </a:r>
            <a:r>
              <a:rPr lang="cs-CZ" dirty="0"/>
              <a:t> </a:t>
            </a:r>
            <a:endParaRPr lang="cs-CZ" dirty="0" smtClean="0"/>
          </a:p>
          <a:p>
            <a:pPr lvl="1"/>
            <a:r>
              <a:rPr lang="cs-CZ" dirty="0" smtClean="0"/>
              <a:t>jde </a:t>
            </a:r>
            <a:r>
              <a:rPr lang="cs-CZ" dirty="0"/>
              <a:t>nejen o sociálně-právních ochranu nezletilým dětem – viz. rodinná politika, ale také o poskytnutí ochrany osobám, které nejsou způsobilé v právních úkonech a osobám, které nejsou schopny vlastními silami uplatňovat svá zákonná práva a oprávněné zájmy</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81645196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Základní nástroje SP</a:t>
            </a:r>
          </a:p>
        </p:txBody>
      </p:sp>
      <p:sp>
        <p:nvSpPr>
          <p:cNvPr id="3" name="Zástupný symbol pro obsah 2"/>
          <p:cNvSpPr>
            <a:spLocks noGrp="1"/>
          </p:cNvSpPr>
          <p:nvPr>
            <p:ph idx="1"/>
          </p:nvPr>
        </p:nvSpPr>
        <p:spPr/>
        <p:txBody>
          <a:bodyPr/>
          <a:lstStyle/>
          <a:p>
            <a:r>
              <a:rPr lang="cs-CZ" b="1" dirty="0"/>
              <a:t>Sociální </a:t>
            </a:r>
            <a:r>
              <a:rPr lang="cs-CZ" b="1" dirty="0" smtClean="0"/>
              <a:t>prevence</a:t>
            </a:r>
          </a:p>
          <a:p>
            <a:pPr lvl="1"/>
            <a:r>
              <a:rPr lang="cs-CZ" dirty="0" smtClean="0"/>
              <a:t>první </a:t>
            </a:r>
            <a:r>
              <a:rPr lang="cs-CZ" dirty="0"/>
              <a:t>program byl v roce 1993, </a:t>
            </a:r>
            <a:endParaRPr lang="cs-CZ" dirty="0" smtClean="0"/>
          </a:p>
          <a:p>
            <a:pPr lvl="1"/>
            <a:r>
              <a:rPr lang="cs-CZ" dirty="0" smtClean="0"/>
              <a:t>zaměřena </a:t>
            </a:r>
            <a:r>
              <a:rPr lang="cs-CZ" dirty="0"/>
              <a:t>na změnu nepříznivých sociálních, socioekonomických podmínek vedoucích ke vzniku a šíření sociálně patologických jevů. </a:t>
            </a:r>
            <a:endParaRPr lang="cs-CZ" dirty="0" smtClean="0"/>
          </a:p>
          <a:p>
            <a:pPr lvl="1"/>
            <a:r>
              <a:rPr lang="cs-CZ" dirty="0" smtClean="0"/>
              <a:t>Cílem </a:t>
            </a:r>
            <a:r>
              <a:rPr lang="cs-CZ" dirty="0"/>
              <a:t>je ochránit společnost před sociálně patologickými jevy – kriminalitou, toxikomanií, xenofobií, rasismem, násilím apod., které ohrožují základní hodnoty společnosti. </a:t>
            </a:r>
            <a:endParaRPr lang="cs-CZ" dirty="0" smtClean="0"/>
          </a:p>
          <a:p>
            <a:pPr lvl="1"/>
            <a:r>
              <a:rPr lang="cs-CZ" dirty="0" smtClean="0"/>
              <a:t>Za </a:t>
            </a:r>
            <a:r>
              <a:rPr lang="cs-CZ" dirty="0"/>
              <a:t>poslední dobu došlo k významnému posílení počtu sociálních pracovníků, orientovaných na oblast práce s mládeží, důraz je dán na výkon práce přímo v prostředí, ve kterém se mladí lidé nejčastěji pohybují</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9300866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Základní nástroje SP</a:t>
            </a:r>
          </a:p>
        </p:txBody>
      </p:sp>
      <p:sp>
        <p:nvSpPr>
          <p:cNvPr id="3" name="Zástupný symbol pro obsah 2"/>
          <p:cNvSpPr>
            <a:spLocks noGrp="1"/>
          </p:cNvSpPr>
          <p:nvPr>
            <p:ph idx="1"/>
          </p:nvPr>
        </p:nvSpPr>
        <p:spPr/>
        <p:txBody>
          <a:bodyPr>
            <a:normAutofit lnSpcReduction="10000"/>
          </a:bodyPr>
          <a:lstStyle/>
          <a:p>
            <a:r>
              <a:rPr lang="cs-CZ" b="1" dirty="0"/>
              <a:t>Sociální služby</a:t>
            </a:r>
            <a:r>
              <a:rPr lang="cs-CZ" dirty="0"/>
              <a:t> </a:t>
            </a:r>
            <a:endParaRPr lang="cs-CZ" dirty="0" smtClean="0"/>
          </a:p>
          <a:p>
            <a:pPr lvl="1"/>
            <a:r>
              <a:rPr lang="cs-CZ" dirty="0" smtClean="0"/>
              <a:t>sociální </a:t>
            </a:r>
            <a:r>
              <a:rPr lang="cs-CZ" dirty="0"/>
              <a:t>služby prochází – především v 90. letech, ale i v současnosti, řadou významných změn. </a:t>
            </a:r>
            <a:endParaRPr lang="cs-CZ" dirty="0" smtClean="0"/>
          </a:p>
          <a:p>
            <a:pPr lvl="1"/>
            <a:r>
              <a:rPr lang="cs-CZ" dirty="0" smtClean="0"/>
              <a:t>Zásadní </a:t>
            </a:r>
            <a:r>
              <a:rPr lang="cs-CZ" dirty="0"/>
              <a:t>změny v této oblasti přinesl především zákon o sociálních službách – č. 108/2006 Sb. </a:t>
            </a:r>
            <a:endParaRPr lang="cs-CZ" dirty="0" smtClean="0"/>
          </a:p>
          <a:p>
            <a:pPr lvl="1"/>
            <a:r>
              <a:rPr lang="cs-CZ" dirty="0" smtClean="0"/>
              <a:t>Přinesl </a:t>
            </a:r>
            <a:r>
              <a:rPr lang="cs-CZ" dirty="0"/>
              <a:t>především vyšší odpovědnost a působnost obcí při zabezpečování sociálních služeb, zvýšil roli příjemce služeb, došlo ke změně vymezení role státu, byla zavedena nová dávka – příspěvek na péči, došlo ke změně financování. </a:t>
            </a:r>
            <a:endParaRPr lang="cs-CZ" dirty="0" smtClean="0"/>
          </a:p>
          <a:p>
            <a:pPr lvl="1"/>
            <a:r>
              <a:rPr lang="cs-CZ" dirty="0" smtClean="0"/>
              <a:t>Sociální </a:t>
            </a:r>
            <a:r>
              <a:rPr lang="cs-CZ" dirty="0"/>
              <a:t>služby se každý rok potýkají s nedostatkem finančních prostředků. </a:t>
            </a:r>
            <a:endParaRPr lang="cs-CZ" dirty="0" smtClean="0"/>
          </a:p>
          <a:p>
            <a:pPr lvl="1"/>
            <a:r>
              <a:rPr lang="cs-CZ" dirty="0" smtClean="0"/>
              <a:t>V</a:t>
            </a:r>
            <a:r>
              <a:rPr lang="cs-CZ" dirty="0"/>
              <a:t> současné době se chystá další velká sociální reforma, která by měla většinu ze zmiňovaných problémů odstranit, měla by vytvořit systém, který bude přehledný, průhledný, bezpečný pro všechny potřebné občany ČR</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36264990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Základní nástroje SP</a:t>
            </a:r>
          </a:p>
        </p:txBody>
      </p:sp>
      <p:sp>
        <p:nvSpPr>
          <p:cNvPr id="3" name="Zástupný symbol pro obsah 2"/>
          <p:cNvSpPr>
            <a:spLocks noGrp="1"/>
          </p:cNvSpPr>
          <p:nvPr>
            <p:ph idx="1"/>
          </p:nvPr>
        </p:nvSpPr>
        <p:spPr/>
        <p:txBody>
          <a:bodyPr>
            <a:normAutofit fontScale="92500" lnSpcReduction="20000"/>
          </a:bodyPr>
          <a:lstStyle/>
          <a:p>
            <a:pPr lvl="0"/>
            <a:r>
              <a:rPr lang="cs-CZ" b="1" dirty="0"/>
              <a:t>Dávky sociální péče</a:t>
            </a:r>
            <a:endParaRPr lang="cs-CZ" dirty="0"/>
          </a:p>
          <a:p>
            <a:pPr lvl="1"/>
            <a:r>
              <a:rPr lang="cs-CZ" dirty="0"/>
              <a:t>od 1. ledna 2007 zrušen zákon o sociální potřebnosti – nahrazen zákonem o pomoci v hmotné nouzi</a:t>
            </a:r>
          </a:p>
          <a:p>
            <a:pPr lvl="1"/>
            <a:r>
              <a:rPr lang="cs-CZ" dirty="0"/>
              <a:t>byla zrušena většina stávajících dávek sociální péče – zůstávají tak pouze dávky sociální péče určené pro těžce zdravotně postižené občany – např. příspěvek na úpravu bytu, na zakoupení motorového vozidla, na provoz motorového vozidla, na zvýšené životní náklady apod.)</a:t>
            </a:r>
          </a:p>
          <a:p>
            <a:pPr lvl="1"/>
            <a:r>
              <a:rPr lang="cs-CZ" b="1" u="sng" dirty="0"/>
              <a:t>Pomoc v hmotné nouzi</a:t>
            </a:r>
            <a:endParaRPr lang="cs-CZ" dirty="0"/>
          </a:p>
          <a:p>
            <a:pPr lvl="1"/>
            <a:r>
              <a:rPr lang="cs-CZ" dirty="0"/>
              <a:t>nově byly zavedeny dávky pomoci v hmotné nouzi, kterými jsou příspěvek na živobytí, doplatek na bydlení a mimořádná okamžitá pomoc</a:t>
            </a:r>
          </a:p>
          <a:p>
            <a:pPr lvl="1"/>
            <a:r>
              <a:rPr lang="cs-CZ" dirty="0"/>
              <a:t>pomoc v hmotné nouzi upravuje zákon č. 111/2006 Sb., o pomoci v hmotné nouzi, ve znění pozdějších předpisů</a:t>
            </a:r>
          </a:p>
          <a:p>
            <a:pPr lvl="1"/>
            <a:r>
              <a:rPr lang="cs-CZ" dirty="0"/>
              <a:t>vychází z principu, že každá osoba, která pracuje, se musí mít lépe než ta, která nepracuje, popřípadě se práci vyhýbá.</a:t>
            </a:r>
          </a:p>
          <a:p>
            <a:pPr lvl="1"/>
            <a:r>
              <a:rPr lang="cs-CZ" dirty="0"/>
              <a:t>napomáhá řešení některých nárazových životních situací</a:t>
            </a:r>
          </a:p>
          <a:p>
            <a:pPr lvl="1"/>
            <a:r>
              <a:rPr lang="cs-CZ" dirty="0"/>
              <a:t>nedílnou součástí pomoci v hmotné nouzi je sociální práce s klienty</a:t>
            </a:r>
          </a:p>
          <a:p>
            <a:endParaRPr lang="cs-CZ" dirty="0"/>
          </a:p>
          <a:p>
            <a:endParaRPr lang="cs-CZ" dirty="0"/>
          </a:p>
        </p:txBody>
      </p:sp>
      <p:pic>
        <p:nvPicPr>
          <p:cNvPr id="5" name="Obrázek 4" descr="http://www.jedensvetnaskolach.cz/graphics/logos/OPVK_logolink.png"/>
          <p:cNvPicPr/>
          <p:nvPr/>
        </p:nvPicPr>
        <p:blipFill>
          <a:blip r:embed="rId2">
            <a:extLst>
              <a:ext uri="{28A0092B-C50C-407E-A947-70E740481C1C}">
                <a14:useLocalDpi xmlns:a14="http://schemas.microsoft.com/office/drawing/2010/main" val="0"/>
              </a:ext>
            </a:extLst>
          </a:blip>
          <a:srcRect/>
          <a:stretch>
            <a:fillRect/>
          </a:stretch>
        </p:blipFill>
        <p:spPr bwMode="auto">
          <a:xfrm>
            <a:off x="8244408" y="116632"/>
            <a:ext cx="809625" cy="2524125"/>
          </a:xfrm>
          <a:prstGeom prst="rect">
            <a:avLst/>
          </a:prstGeom>
          <a:noFill/>
          <a:ln>
            <a:noFill/>
          </a:ln>
        </p:spPr>
      </p:pic>
    </p:spTree>
    <p:extLst>
      <p:ext uri="{BB962C8B-B14F-4D97-AF65-F5344CB8AC3E}">
        <p14:creationId xmlns:p14="http://schemas.microsoft.com/office/powerpoint/2010/main" val="158400680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Sociální služby podrobněji</a:t>
            </a:r>
            <a:endParaRPr lang="cs-CZ" dirty="0"/>
          </a:p>
        </p:txBody>
      </p:sp>
      <p:sp>
        <p:nvSpPr>
          <p:cNvPr id="3" name="Zástupný symbol pro obsah 2"/>
          <p:cNvSpPr>
            <a:spLocks noGrp="1"/>
          </p:cNvSpPr>
          <p:nvPr>
            <p:ph idx="1"/>
          </p:nvPr>
        </p:nvSpPr>
        <p:spPr/>
        <p:txBody>
          <a:bodyPr/>
          <a:lstStyle/>
          <a:p>
            <a:r>
              <a:rPr lang="cs-CZ" b="1" dirty="0"/>
              <a:t>Zákon č. 108/2006 Sb. o sociální službách</a:t>
            </a:r>
            <a:endParaRPr lang="cs-CZ" dirty="0"/>
          </a:p>
          <a:p>
            <a:pPr marL="114300" indent="0">
              <a:buNone/>
            </a:pPr>
            <a:endParaRPr lang="cs-CZ" dirty="0"/>
          </a:p>
          <a:p>
            <a:r>
              <a:rPr lang="cs-CZ" b="1" dirty="0"/>
              <a:t>Sociální služba</a:t>
            </a:r>
            <a:r>
              <a:rPr lang="cs-CZ" dirty="0"/>
              <a:t> - činnost nebo soubor činností podle tohoto zákona zajišťujících pomoc a podporu osobám za účelem sociálního začlenění nebo prevence sociálního vyloučení</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132541768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Druhy sociálních služeb</a:t>
            </a:r>
            <a:endParaRPr lang="cs-CZ" dirty="0"/>
          </a:p>
        </p:txBody>
      </p:sp>
      <p:sp>
        <p:nvSpPr>
          <p:cNvPr id="3" name="Zástupný symbol pro obsah 2"/>
          <p:cNvSpPr>
            <a:spLocks noGrp="1"/>
          </p:cNvSpPr>
          <p:nvPr>
            <p:ph idx="1"/>
          </p:nvPr>
        </p:nvSpPr>
        <p:spPr/>
        <p:txBody>
          <a:bodyPr/>
          <a:lstStyle/>
          <a:p>
            <a:pPr lvl="0"/>
            <a:r>
              <a:rPr lang="cs-CZ" dirty="0"/>
              <a:t>sociální poradenství</a:t>
            </a:r>
          </a:p>
          <a:p>
            <a:pPr lvl="0"/>
            <a:r>
              <a:rPr lang="cs-CZ" dirty="0"/>
              <a:t>služby sociální péče</a:t>
            </a:r>
          </a:p>
          <a:p>
            <a:pPr lvl="0"/>
            <a:r>
              <a:rPr lang="cs-CZ" dirty="0"/>
              <a:t>služby sociální prevence </a:t>
            </a:r>
          </a:p>
          <a:p>
            <a:pPr marL="114300" indent="0">
              <a:buNone/>
            </a:pP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361675829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Formy poskytování sociálních služeb</a:t>
            </a:r>
            <a:endParaRPr lang="cs-CZ" dirty="0"/>
          </a:p>
        </p:txBody>
      </p:sp>
      <p:sp>
        <p:nvSpPr>
          <p:cNvPr id="3" name="Zástupný symbol pro obsah 2"/>
          <p:cNvSpPr>
            <a:spLocks noGrp="1"/>
          </p:cNvSpPr>
          <p:nvPr>
            <p:ph idx="1"/>
          </p:nvPr>
        </p:nvSpPr>
        <p:spPr/>
        <p:txBody>
          <a:bodyPr/>
          <a:lstStyle/>
          <a:p>
            <a:pPr lvl="0"/>
            <a:r>
              <a:rPr lang="cs-CZ" dirty="0"/>
              <a:t>pobytové (PS) – spojené s ubytováním v zařízení sociálních </a:t>
            </a:r>
            <a:r>
              <a:rPr lang="cs-CZ" dirty="0" smtClean="0"/>
              <a:t>služeb</a:t>
            </a:r>
            <a:endParaRPr lang="cs-CZ" dirty="0"/>
          </a:p>
          <a:p>
            <a:pPr lvl="0"/>
            <a:r>
              <a:rPr lang="cs-CZ" dirty="0"/>
              <a:t>ambulantní  (AS) – osoba za nimi dochází nebo je doprovázena nebo </a:t>
            </a:r>
            <a:r>
              <a:rPr lang="cs-CZ" dirty="0" smtClean="0"/>
              <a:t>dopravována </a:t>
            </a:r>
            <a:r>
              <a:rPr lang="cs-CZ" dirty="0"/>
              <a:t>do zařízení sociálních služeb, součástí služby není </a:t>
            </a:r>
            <a:r>
              <a:rPr lang="cs-CZ" dirty="0" smtClean="0"/>
              <a:t>ubytování</a:t>
            </a:r>
            <a:endParaRPr lang="cs-CZ" dirty="0"/>
          </a:p>
          <a:p>
            <a:pPr lvl="0"/>
            <a:r>
              <a:rPr lang="cs-CZ" dirty="0"/>
              <a:t>terénní (TS)  – jsou poskytovány osobě v jejím přirozeném sociálním </a:t>
            </a:r>
            <a:r>
              <a:rPr lang="cs-CZ" dirty="0" smtClean="0"/>
              <a:t>prostředí</a:t>
            </a: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115455643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Příspěvek na péči</a:t>
            </a:r>
            <a:endParaRPr lang="cs-CZ" dirty="0"/>
          </a:p>
        </p:txBody>
      </p:sp>
      <p:sp>
        <p:nvSpPr>
          <p:cNvPr id="3" name="Zástupný symbol pro obsah 2"/>
          <p:cNvSpPr>
            <a:spLocks noGrp="1"/>
          </p:cNvSpPr>
          <p:nvPr>
            <p:ph idx="1"/>
          </p:nvPr>
        </p:nvSpPr>
        <p:spPr/>
        <p:txBody>
          <a:bodyPr/>
          <a:lstStyle/>
          <a:p>
            <a:pPr lvl="0"/>
            <a:r>
              <a:rPr lang="cs-CZ" dirty="0"/>
              <a:t>je to měsíčně se opakující dávka (nahrazuje zvýšení důchodu pro bezmocnost </a:t>
            </a:r>
            <a:r>
              <a:rPr lang="cs-CZ" dirty="0" smtClean="0"/>
              <a:t>a </a:t>
            </a:r>
            <a:r>
              <a:rPr lang="cs-CZ" dirty="0"/>
              <a:t>příspěvek při péči o osobu blízkou)</a:t>
            </a:r>
          </a:p>
          <a:p>
            <a:pPr lvl="0"/>
            <a:r>
              <a:rPr lang="cs-CZ" dirty="0"/>
              <a:t>náleží osobě závislé na pomoci druhé osoby zejména z důvodu nepříznivého zdravotního stavu, a to v oblasti běžné péče o vlastní osobu a v soběstačnosti (zajištění či přijímání stravy, osobní hygieny, oblékání a pohybu, úkony, které umožňují se účastnit se sociálního života – schopnost komunikovat, nakládat s penězi či předměty osobní potřeby, obstarat si osobní záležitosti, uvařit si, vyprat, uklidit apod.)</a:t>
            </a:r>
          </a:p>
          <a:p>
            <a:pPr lvl="0"/>
            <a:r>
              <a:rPr lang="cs-CZ" dirty="0"/>
              <a:t>jsou 4 stupně (minimální, lehká, středně těžká a těžká závislost) – pro každý stupeň jiná výše</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289578299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lstStyle/>
          <a:p>
            <a:r>
              <a:rPr lang="cs-CZ" dirty="0" smtClean="0"/>
              <a:t>Sociální reforma</a:t>
            </a:r>
            <a:endParaRPr lang="cs-CZ" dirty="0"/>
          </a:p>
        </p:txBody>
      </p:sp>
      <p:pic>
        <p:nvPicPr>
          <p:cNvPr id="8" name="Zástupný symbol pro obrázek 7"/>
          <p:cNvPicPr>
            <a:picLocks noGrp="1" noChangeAspect="1"/>
          </p:cNvPicPr>
          <p:nvPr>
            <p:ph type="pic" idx="1"/>
          </p:nvPr>
        </p:nvPicPr>
        <p:blipFill>
          <a:blip r:embed="rId2">
            <a:extLst>
              <a:ext uri="{28A0092B-C50C-407E-A947-70E740481C1C}">
                <a14:useLocalDpi xmlns:a14="http://schemas.microsoft.com/office/drawing/2010/main" val="0"/>
              </a:ext>
            </a:extLst>
          </a:blip>
          <a:srcRect t="1404" b="1404"/>
          <a:stretch>
            <a:fillRect/>
          </a:stretch>
        </p:blipFill>
        <p:spPr/>
      </p:pic>
      <p:sp>
        <p:nvSpPr>
          <p:cNvPr id="6" name="Zástupný symbol pro text 5"/>
          <p:cNvSpPr>
            <a:spLocks noGrp="1"/>
          </p:cNvSpPr>
          <p:nvPr>
            <p:ph type="body" sz="half" idx="2"/>
          </p:nvPr>
        </p:nvSpPr>
        <p:spPr/>
        <p:txBody>
          <a:bodyPr/>
          <a:lstStyle/>
          <a:p>
            <a:r>
              <a:rPr lang="cs-CZ" dirty="0" smtClean="0"/>
              <a:t>Její záměr, cíl</a:t>
            </a:r>
            <a:endParaRPr lang="cs-CZ" dirty="0"/>
          </a:p>
        </p:txBody>
      </p:sp>
      <p:pic>
        <p:nvPicPr>
          <p:cNvPr id="5" name="Obrázek 4" descr="http://www.jedensvetnaskolach.cz/graphics/logos/OPVK_logolink.png"/>
          <p:cNvPicPr/>
          <p:nvPr/>
        </p:nvPicPr>
        <p:blipFill>
          <a:blip r:embed="rId3">
            <a:extLst>
              <a:ext uri="{28A0092B-C50C-407E-A947-70E740481C1C}">
                <a14:useLocalDpi xmlns:a14="http://schemas.microsoft.com/office/drawing/2010/main" val="0"/>
              </a:ext>
            </a:extLst>
          </a:blip>
          <a:srcRect/>
          <a:stretch>
            <a:fillRect/>
          </a:stretch>
        </p:blipFill>
        <p:spPr bwMode="auto">
          <a:xfrm>
            <a:off x="8172400" y="116632"/>
            <a:ext cx="809625" cy="2524125"/>
          </a:xfrm>
          <a:prstGeom prst="rect">
            <a:avLst/>
          </a:prstGeom>
          <a:noFill/>
          <a:ln>
            <a:noFill/>
          </a:ln>
        </p:spPr>
      </p:pic>
    </p:spTree>
    <p:extLst>
      <p:ext uri="{BB962C8B-B14F-4D97-AF65-F5344CB8AC3E}">
        <p14:creationId xmlns:p14="http://schemas.microsoft.com/office/powerpoint/2010/main" val="418893447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ástupný symbol pro obsah 5"/>
          <p:cNvSpPr>
            <a:spLocks noGrp="1"/>
          </p:cNvSpPr>
          <p:nvPr>
            <p:ph idx="1"/>
          </p:nvPr>
        </p:nvSpPr>
        <p:spPr/>
        <p:txBody>
          <a:bodyPr/>
          <a:lstStyle/>
          <a:p>
            <a:r>
              <a:rPr lang="cs-CZ" dirty="0"/>
              <a:t>Dle tiskové zprávy MPSV ze dne 18. 5. 2011 vláda přijala základní body sociální reformy. Tuto reformu připravilo MPSV. Novely zákonů řeší především zjednodušen systému výplaty dávek, snížení administrativní zátěže a lepší zacílení na skutečně potřebné příjemce státní pomoci. </a:t>
            </a:r>
          </a:p>
          <a:p>
            <a:r>
              <a:rPr lang="cs-CZ" dirty="0"/>
              <a:t>Tato reforma je podporována Svazem měst a obcí a respektována je také Národní radou zdravotně postižených</a:t>
            </a:r>
            <a:r>
              <a:rPr lang="cs-CZ" dirty="0" smtClean="0"/>
              <a:t>.</a:t>
            </a:r>
            <a:endParaRPr lang="cs-CZ" dirty="0"/>
          </a:p>
          <a:p>
            <a:r>
              <a:rPr lang="cs-CZ" dirty="0"/>
              <a:t>Vláda na svém zasedání schválila všechny materiály předkládané MPSV, mezi nimi také tři novely zákonů souhrnně označovaných jako sociální reforma I, které na jednání předložilo ministerstvo práce a sociálních věcí.</a:t>
            </a:r>
          </a:p>
          <a:p>
            <a:endParaRPr lang="cs-CZ" dirty="0"/>
          </a:p>
        </p:txBody>
      </p:sp>
      <p:pic>
        <p:nvPicPr>
          <p:cNvPr id="3" name="Obráze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352176022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ástupný symbol pro obsah 5"/>
          <p:cNvSpPr>
            <a:spLocks noGrp="1"/>
          </p:cNvSpPr>
          <p:nvPr>
            <p:ph idx="1"/>
          </p:nvPr>
        </p:nvSpPr>
        <p:spPr>
          <a:xfrm>
            <a:off x="457200" y="404664"/>
            <a:ext cx="7620000" cy="5996136"/>
          </a:xfrm>
        </p:spPr>
        <p:txBody>
          <a:bodyPr>
            <a:normAutofit/>
          </a:bodyPr>
          <a:lstStyle/>
          <a:p>
            <a:r>
              <a:rPr lang="cs-CZ" dirty="0"/>
              <a:t>Jedná se o tyto návrhy:</a:t>
            </a:r>
          </a:p>
          <a:p>
            <a:pPr lvl="1"/>
            <a:r>
              <a:rPr lang="cs-CZ" dirty="0" smtClean="0"/>
              <a:t>Návrh </a:t>
            </a:r>
            <a:r>
              <a:rPr lang="cs-CZ" dirty="0"/>
              <a:t>zákona, kterým se mění některé zákony v souvislosti se sjednocením výplaty nepojistných sociálních dávek</a:t>
            </a:r>
          </a:p>
          <a:p>
            <a:pPr lvl="1"/>
            <a:r>
              <a:rPr lang="cs-CZ" dirty="0" smtClean="0"/>
              <a:t>Návrh </a:t>
            </a:r>
            <a:r>
              <a:rPr lang="cs-CZ" dirty="0"/>
              <a:t>zákona o poskytování dávek osobám se zdravotním postižením a o změně souvisejících zákonů</a:t>
            </a:r>
          </a:p>
          <a:p>
            <a:pPr lvl="1"/>
            <a:r>
              <a:rPr lang="cs-CZ" dirty="0" smtClean="0"/>
              <a:t>Návrh </a:t>
            </a:r>
            <a:r>
              <a:rPr lang="cs-CZ" dirty="0"/>
              <a:t>zákona, kterým se mění zákon č. 435/2004 Sb., o zaměstnanosti, ve znění pozdějších předpisů, a další související zákony.</a:t>
            </a:r>
          </a:p>
          <a:p>
            <a:r>
              <a:rPr lang="cs-CZ" dirty="0"/>
              <a:t>Návrhy změn by měly nabýt účinnosti od 1. ledna 2012. Cílem sociální reformy je zejména úspora procesních nákladů při vyplácení dávek. Celkový objem vyplácených prostředků zůstane zachován. Sociální reforma zjednoduší systém sociální ochrany, sníží administrativní zátěž a zvýší komfort pro uživatele služeb.</a:t>
            </a:r>
          </a:p>
          <a:p>
            <a:r>
              <a:rPr lang="cs-CZ" dirty="0"/>
              <a:t>Rovněž zefektivní práci orgánů státní správy a umožní lepší zacílení a adresnost sociálních dávek při snaze o dosažení nejvyšší možné účelnosti dávek.</a:t>
            </a:r>
          </a:p>
          <a:p>
            <a:endParaRPr lang="cs-CZ" dirty="0"/>
          </a:p>
          <a:p>
            <a:endParaRPr lang="cs-CZ" dirty="0"/>
          </a:p>
        </p:txBody>
      </p:sp>
      <p:pic>
        <p:nvPicPr>
          <p:cNvPr id="3" name="Obráze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8144" y="6182960"/>
            <a:ext cx="2967939" cy="648000"/>
          </a:xfrm>
          <a:prstGeom prst="rect">
            <a:avLst/>
          </a:prstGeom>
        </p:spPr>
      </p:pic>
    </p:spTree>
    <p:extLst>
      <p:ext uri="{BB962C8B-B14F-4D97-AF65-F5344CB8AC3E}">
        <p14:creationId xmlns:p14="http://schemas.microsoft.com/office/powerpoint/2010/main" val="219307315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dpis 4"/>
          <p:cNvSpPr>
            <a:spLocks noGrp="1"/>
          </p:cNvSpPr>
          <p:nvPr>
            <p:ph type="title"/>
          </p:nvPr>
        </p:nvSpPr>
        <p:spPr>
          <a:xfrm>
            <a:off x="457200" y="274638"/>
            <a:ext cx="7620000" cy="3154362"/>
          </a:xfrm>
        </p:spPr>
        <p:txBody>
          <a:bodyPr/>
          <a:lstStyle/>
          <a:p>
            <a:r>
              <a:rPr lang="cs-CZ" b="1" dirty="0"/>
              <a:t>1) Návrh zákona, kterým se mění některé zákony v souvislosti se sjednocením výplaty nepojistných sociálních </a:t>
            </a:r>
            <a:r>
              <a:rPr lang="cs-CZ" b="1" dirty="0" smtClean="0"/>
              <a:t>dávek</a:t>
            </a:r>
            <a:endParaRPr lang="cs-CZ" dirty="0"/>
          </a:p>
        </p:txBody>
      </p:sp>
      <p:pic>
        <p:nvPicPr>
          <p:cNvPr id="3" name="Obráze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249911377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obsah 3"/>
          <p:cNvSpPr>
            <a:spLocks noGrp="1"/>
          </p:cNvSpPr>
          <p:nvPr>
            <p:ph idx="1"/>
          </p:nvPr>
        </p:nvSpPr>
        <p:spPr>
          <a:xfrm>
            <a:off x="457200" y="692696"/>
            <a:ext cx="7620000" cy="5708104"/>
          </a:xfrm>
        </p:spPr>
        <p:txBody>
          <a:bodyPr/>
          <a:lstStyle/>
          <a:p>
            <a:r>
              <a:rPr lang="cs-CZ" dirty="0"/>
              <a:t>Návrhem tohoto zákona se mění zákon o pomoci v hmotné nouzi (č. 111/2006 Sb.), zákon o sociálních službách (č. 108/2006 Sb.), zákon o státní sociální podpoře (č. 117/1995 Sb.) a další související zákony.</a:t>
            </a:r>
          </a:p>
          <a:p>
            <a:r>
              <a:rPr lang="cs-CZ" dirty="0"/>
              <a:t>MPSV chce sjednotit proces výplaty nepojistných dávek sociální ochrany. Dnes se tyto dávky vyplácejí na třech různých úrovních státní správy a samosprávy. Nově má o těchto dávkách rozhodovat </a:t>
            </a:r>
            <a:r>
              <a:rPr lang="cs-CZ" b="1" dirty="0"/>
              <a:t>Úřad práce ČR </a:t>
            </a:r>
            <a:r>
              <a:rPr lang="cs-CZ" dirty="0"/>
              <a:t>jako jediný orgán. Úřady práce budou podle návrhu zároveň </a:t>
            </a:r>
            <a:r>
              <a:rPr lang="cs-CZ" b="1" dirty="0"/>
              <a:t>jednotným místem kontaktu </a:t>
            </a:r>
            <a:r>
              <a:rPr lang="cs-CZ" dirty="0"/>
              <a:t>žadatelů o dávky. Nově na ně přechází agenda dávek pomoci v hmotné nouzi, dávek pro osoby se zdravotním postižením, příspěvku na péči a také výkon inspekce poskytování sociálních služeb.</a:t>
            </a:r>
          </a:p>
          <a:p>
            <a:endParaRPr lang="cs-CZ" dirty="0"/>
          </a:p>
        </p:txBody>
      </p:sp>
      <p:pic>
        <p:nvPicPr>
          <p:cNvPr id="3" name="Obráze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17927959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57200" y="404664"/>
            <a:ext cx="7620000" cy="5996136"/>
          </a:xfrm>
        </p:spPr>
        <p:txBody>
          <a:bodyPr>
            <a:normAutofit lnSpcReduction="10000"/>
          </a:bodyPr>
          <a:lstStyle/>
          <a:p>
            <a:r>
              <a:rPr lang="cs-CZ" dirty="0"/>
              <a:t>Připraveno je také převedení působnosti odvolacího orgánu v oblasti státní sociální podpory, pomoci v hmotné nouzi, příspěvku na péči a dávek pro osoby se zdravotním postižením z krajských úřadů a Magistrátu hlavního města Prahy na MPSV. Tím, že se MPSV stane odvolacím orgánem proti prvoinstančním rozhodnutím Úřadu práce, se vytvoří systém řízení jednotný pro všechny „nepojistné“ sociální dávkové systémy.</a:t>
            </a:r>
          </a:p>
          <a:p>
            <a:r>
              <a:rPr lang="cs-CZ" dirty="0"/>
              <a:t>Pro zajištění vyšší efektivity při správě a distribuci sociálních dávek se bude používat </a:t>
            </a:r>
            <a:r>
              <a:rPr lang="cs-CZ" b="1" dirty="0"/>
              <a:t>Jednotný informační systém práce a sociálních věcí</a:t>
            </a:r>
            <a:r>
              <a:rPr lang="cs-CZ" dirty="0"/>
              <a:t>. Umožní zároveň sledování účelovosti jejich čerpání. Ministerstvo také plánuje rozšíření způsobů, kterými jsou dávky poskytovány, o elektronický platební prostředek. Úřad práce bude vydávat takzvanou multifunkční kartu. </a:t>
            </a:r>
            <a:r>
              <a:rPr lang="cs-CZ" b="1" dirty="0"/>
              <a:t>„Karta sociálních systémů“, jak zní její oficiální název, </a:t>
            </a:r>
            <a:r>
              <a:rPr lang="cs-CZ" dirty="0"/>
              <a:t>má nové platební a bezpečné identifikační funkce. Její technologie zajistí doložitelnost a účelovost čerpání prostředků. Jednou z jejích důležitých funkcí bude funkce průkazů TP, ZTP a ZTP/P</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76638466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67544" y="1052736"/>
            <a:ext cx="7620000" cy="4800600"/>
          </a:xfrm>
        </p:spPr>
        <p:txBody>
          <a:bodyPr/>
          <a:lstStyle/>
          <a:p>
            <a:pPr marL="114300" indent="0">
              <a:buNone/>
            </a:pPr>
            <a:r>
              <a:rPr lang="cs-CZ" b="1" dirty="0"/>
              <a:t>I. Pomoc v hmotné nouzi</a:t>
            </a:r>
            <a:endParaRPr lang="cs-CZ" dirty="0"/>
          </a:p>
          <a:p>
            <a:r>
              <a:rPr lang="cs-CZ" dirty="0"/>
              <a:t>Cílem úprav je podpořit </a:t>
            </a:r>
            <a:r>
              <a:rPr lang="cs-CZ" b="1" dirty="0"/>
              <a:t>odpovědnost osob v rámci rodiny a motivovat k aktivnímu řešení nepříznivé situace. </a:t>
            </a:r>
            <a:r>
              <a:rPr lang="cs-CZ" dirty="0"/>
              <a:t>Navrhovaná úprava rovněž předpokládá převedení organizace veřejné služby na Úřad práce ČR. Důsledkem bude </a:t>
            </a:r>
            <a:r>
              <a:rPr lang="cs-CZ" b="1" dirty="0"/>
              <a:t>zjednodušení přístupu osob v hmotné nouzi k veřejné službě</a:t>
            </a:r>
            <a:r>
              <a:rPr lang="cs-CZ" dirty="0"/>
              <a:t>. Dále je úprava zaměřena mj. na zpřísnění podmínek pro osoby, které se vědomě vyhýbají práci.</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51995320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67544" y="836712"/>
            <a:ext cx="7620000" cy="4800600"/>
          </a:xfrm>
        </p:spPr>
        <p:txBody>
          <a:bodyPr>
            <a:normAutofit fontScale="92500"/>
          </a:bodyPr>
          <a:lstStyle/>
          <a:p>
            <a:pPr marL="114300" indent="0">
              <a:buNone/>
            </a:pPr>
            <a:r>
              <a:rPr lang="cs-CZ" b="1" dirty="0"/>
              <a:t>II. Státní sociální podpora</a:t>
            </a:r>
            <a:endParaRPr lang="cs-CZ" dirty="0"/>
          </a:p>
          <a:p>
            <a:r>
              <a:rPr lang="cs-CZ" dirty="0"/>
              <a:t>Navržené změny mají snížit nynější zátěž klientů kvůli několikanásobnému posuzování dlouhodobě nepříznivého stavu dítěte pro účely různých sociálních dávek. Předpokládají </a:t>
            </a:r>
            <a:r>
              <a:rPr lang="cs-CZ" b="1" dirty="0"/>
              <a:t>posuzování nepříznivého stavu dítěte </a:t>
            </a:r>
            <a:r>
              <a:rPr lang="cs-CZ" dirty="0"/>
              <a:t>pouze </a:t>
            </a:r>
            <a:r>
              <a:rPr lang="cs-CZ" b="1" dirty="0"/>
              <a:t>jednou a podle jednoho posudkového schématu</a:t>
            </a:r>
            <a:r>
              <a:rPr lang="cs-CZ" dirty="0"/>
              <a:t>. Potřeby dětí budou zabezpečeny buď rodičovským příspěvkem, nebo příspěvkem na péči.</a:t>
            </a:r>
          </a:p>
          <a:p>
            <a:r>
              <a:rPr lang="cs-CZ" dirty="0"/>
              <a:t>Návrh umožňuje </a:t>
            </a:r>
            <a:r>
              <a:rPr lang="cs-CZ" b="1" dirty="0"/>
              <a:t>větší flexibilitu při rozhodování rodičů </a:t>
            </a:r>
            <a:r>
              <a:rPr lang="cs-CZ" dirty="0"/>
              <a:t>pečujících o malé dítě.</a:t>
            </a:r>
          </a:p>
          <a:p>
            <a:r>
              <a:rPr lang="cs-CZ" dirty="0"/>
              <a:t>Rozšiřuje možnosti rodičů volit délku pobírání rodičovského příspěvku a jeho výši podle aktuální sociální situace rodiny.</a:t>
            </a:r>
          </a:p>
          <a:p>
            <a:r>
              <a:rPr lang="cs-CZ" b="1" dirty="0"/>
              <a:t>Časově omezená výplata příspěvku na bydlení </a:t>
            </a:r>
            <a:r>
              <a:rPr lang="cs-CZ" dirty="0"/>
              <a:t>má zvýšit motivaci lidí při řešení bytové situace. Omezení se netýká osob se zdravotním postižením a seniorů starších 75 let.</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284848802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67544" y="980728"/>
            <a:ext cx="7620000" cy="4800600"/>
          </a:xfrm>
        </p:spPr>
        <p:txBody>
          <a:bodyPr>
            <a:normAutofit fontScale="92500"/>
          </a:bodyPr>
          <a:lstStyle/>
          <a:p>
            <a:pPr marL="114300" indent="0">
              <a:buNone/>
            </a:pPr>
            <a:r>
              <a:rPr lang="cs-CZ" b="1" dirty="0"/>
              <a:t>III. Sociální služby</a:t>
            </a:r>
            <a:endParaRPr lang="cs-CZ" dirty="0"/>
          </a:p>
          <a:p>
            <a:r>
              <a:rPr lang="cs-CZ" b="1" dirty="0"/>
              <a:t>Příspěvek na péči </a:t>
            </a:r>
            <a:r>
              <a:rPr lang="cs-CZ" dirty="0"/>
              <a:t>je vyplácen oprávněné osobě, avšak bude nutné na požádání doložit správnost čerpání, pokud nebude k placení použita Karta sociálních systémů. Navrhuje se zvýšit příspěvek na péči pro osoby od 1 do 18 let ve II. stupni závislosti z 5000 na 6000 Kč. Zavádí se institut </a:t>
            </a:r>
            <a:r>
              <a:rPr lang="cs-CZ" b="1" dirty="0"/>
              <a:t>asistenta sociální péče</a:t>
            </a:r>
            <a:r>
              <a:rPr lang="cs-CZ" dirty="0"/>
              <a:t>, tedy jiné než blízké osoby, která není registrovaným poskytovatelem sociálních služeb. Současně bude na základě žádosti nově posuzován nárok na zvýšení příspěvku na péči poživatele příspěvku na péči, kterým je rodič nezaopatřeného dítěte nebo nezaopatřené dítě. Příspěvek bude navýšen o 2000 Kč, jestliže příjem oprávněné osoby a příjem osob s ní společně posuzovaných nedosahuje částky dvounásobku životního minima rodiny. Tímto opatřením stát zajišťuje zvýšené náklady související s péčí o osoby závislé na pomoci jiné osoby, které by jinak musely být hrazeny z jiných příjmů pečující osoby.</a:t>
            </a:r>
          </a:p>
          <a:p>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127609223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a:xfrm>
            <a:off x="457200" y="274638"/>
            <a:ext cx="7620000" cy="3442394"/>
          </a:xfrm>
        </p:spPr>
        <p:txBody>
          <a:bodyPr/>
          <a:lstStyle/>
          <a:p>
            <a:r>
              <a:rPr lang="cs-CZ" b="1" dirty="0"/>
              <a:t>2) Návrh zákona o poskytování dávek osobám se zdravotním postižením a o změně souvisejících </a:t>
            </a:r>
            <a:r>
              <a:rPr lang="cs-CZ" b="1" dirty="0" smtClean="0"/>
              <a:t>zákonů</a:t>
            </a:r>
            <a:endParaRPr lang="cs-CZ" dirty="0"/>
          </a:p>
        </p:txBody>
      </p:sp>
      <p:pic>
        <p:nvPicPr>
          <p:cNvPr id="3" name="Obráze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404299691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67544" y="1196752"/>
            <a:ext cx="7620000" cy="4800600"/>
          </a:xfrm>
        </p:spPr>
        <p:txBody>
          <a:bodyPr/>
          <a:lstStyle/>
          <a:p>
            <a:r>
              <a:rPr lang="cs-CZ" dirty="0"/>
              <a:t>Ministerstvo plánuje sloučení několika nynějších dávek do větších celků. Vzniknou pouze dvě agregované dávky, měsíčně vyplácený příspěvek na mobilitu a jednorázový příspěvek na zvláštní pomůcky. Oba tyto příspěvky bude vyplácet Úřad práce ČR.</a:t>
            </a:r>
          </a:p>
          <a:p>
            <a:r>
              <a:rPr lang="cs-CZ" b="1" dirty="0"/>
              <a:t>Příspěvek na mobilitu </a:t>
            </a:r>
            <a:r>
              <a:rPr lang="cs-CZ" dirty="0"/>
              <a:t>je opakující se nárokovou dávkou. Poskytovat se bude osobám starším jednoho roku, které nejsou schopny zvládat základní životní potřeby v oblasti mobility nebo orientace.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187190090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p:txBody>
          <a:bodyPr/>
          <a:lstStyle/>
          <a:p>
            <a:r>
              <a:rPr lang="cs-CZ" b="1" dirty="0"/>
              <a:t>Příspěvek na zvláštní pomůcky </a:t>
            </a:r>
            <a:r>
              <a:rPr lang="cs-CZ" dirty="0"/>
              <a:t>je jednorázová nároková dávka určená osobám s těžkou vadou nosného nebo pohybového ústrojí, těžkým sluchovým nebo těžkým zrakovým postižením. Dávka se zaměřuje na pomoc v oblasti pomůcek (které umožňují sebeobsluhu, slouží k získávání informací nebo ke styku s okolím apod.), zakoupení a úpravy motorového vozidla a úprav bytu. Konstrukce dávky zvyšuje dostupnost pomůcek pro osoby se zdravotním postižením.</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191876523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p:txBody>
          <a:bodyPr/>
          <a:lstStyle/>
          <a:p>
            <a:r>
              <a:rPr lang="cs-CZ" dirty="0"/>
              <a:t>Zákon upravuje také </a:t>
            </a:r>
            <a:r>
              <a:rPr lang="cs-CZ" b="1" dirty="0"/>
              <a:t>průkaz osoby se zdravotním postižením </a:t>
            </a:r>
            <a:r>
              <a:rPr lang="cs-CZ" dirty="0"/>
              <a:t>a některé výhody náležející držitelům těchto průkazů. Aby nebyly omezeny výhody (slevy, osvobození od poplatků apod.), které jsou poskytovány osobám se zdravotním postižením, upravují se současně právní předpisy, které tyto benefity zakládají (např. zákon o daních z příjmu, zákon o pozemních komunikacích, zákon o silničním provozu apod.).</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84812713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a:xfrm>
            <a:off x="457200" y="274638"/>
            <a:ext cx="7620000" cy="3370386"/>
          </a:xfrm>
        </p:spPr>
        <p:txBody>
          <a:bodyPr/>
          <a:lstStyle/>
          <a:p>
            <a:r>
              <a:rPr lang="cs-CZ" b="1" dirty="0"/>
              <a:t>3) Návrh zákona, kterým se mění zákon č. 435/2004 Sb., o zaměstnanosti, ve znění pozdějších předpisů, a další související zákony </a:t>
            </a:r>
            <a:endParaRPr lang="cs-CZ" dirty="0"/>
          </a:p>
        </p:txBody>
      </p:sp>
      <p:pic>
        <p:nvPicPr>
          <p:cNvPr id="3" name="Obráze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177344685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obsah 3"/>
          <p:cNvSpPr>
            <a:spLocks noGrp="1"/>
          </p:cNvSpPr>
          <p:nvPr>
            <p:ph idx="1"/>
          </p:nvPr>
        </p:nvSpPr>
        <p:spPr>
          <a:xfrm>
            <a:off x="467544" y="1052736"/>
            <a:ext cx="7620000" cy="4800600"/>
          </a:xfrm>
        </p:spPr>
        <p:txBody>
          <a:bodyPr/>
          <a:lstStyle/>
          <a:p>
            <a:r>
              <a:rPr lang="cs-CZ" dirty="0"/>
              <a:t>Návrh zákona definuje </a:t>
            </a:r>
            <a:r>
              <a:rPr lang="cs-CZ" b="1" dirty="0"/>
              <a:t>nelegální práci </a:t>
            </a:r>
            <a:r>
              <a:rPr lang="cs-CZ" dirty="0"/>
              <a:t>tak, aby byla </a:t>
            </a:r>
            <a:r>
              <a:rPr lang="cs-CZ" b="1" dirty="0"/>
              <a:t>lépe prokazatelná</a:t>
            </a:r>
            <a:r>
              <a:rPr lang="cs-CZ" dirty="0"/>
              <a:t>, </a:t>
            </a:r>
            <a:r>
              <a:rPr lang="cs-CZ" b="1" dirty="0"/>
              <a:t>omezuje zneužívání </a:t>
            </a:r>
            <a:r>
              <a:rPr lang="cs-CZ" dirty="0"/>
              <a:t>právní úpravy v oblasti poskytování příspěvku na podporu zaměstnávání osob se zdravotním postižením a upravuje poskytování tzv. náhradního plnění povinného podílu osob se zdravotním postižením (OZP). Dále </a:t>
            </a:r>
            <a:r>
              <a:rPr lang="cs-CZ" b="1" dirty="0"/>
              <a:t>zefektivňuje podporu zaměstnávání </a:t>
            </a:r>
            <a:r>
              <a:rPr lang="cs-CZ" dirty="0"/>
              <a:t>OZP na chráněných pracovních místech, vytváří podmínky pro širší uplatnění osobních iniciativ uchazečů o zaměstnání při hledání nového uplatnění na trhu práce a </a:t>
            </a:r>
            <a:r>
              <a:rPr lang="cs-CZ" b="1" dirty="0"/>
              <a:t>snižuje administrativní zatížení </a:t>
            </a:r>
            <a:r>
              <a:rPr lang="cs-CZ" dirty="0"/>
              <a:t>zaměstnavatelů i uchazečů o práci a byrokratickou zátěž ÚP.</a:t>
            </a:r>
          </a:p>
          <a:p>
            <a:pPr marL="114300" indent="0">
              <a:buNone/>
            </a:pPr>
            <a:endParaRPr lang="cs-CZ" dirty="0"/>
          </a:p>
        </p:txBody>
      </p:sp>
      <p:pic>
        <p:nvPicPr>
          <p:cNvPr id="3" name="Obráze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28924768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Kontrolní otázky</a:t>
            </a:r>
            <a:endParaRPr lang="cs-CZ" dirty="0"/>
          </a:p>
        </p:txBody>
      </p:sp>
      <p:sp>
        <p:nvSpPr>
          <p:cNvPr id="3" name="Zástupný symbol pro obsah 2"/>
          <p:cNvSpPr>
            <a:spLocks noGrp="1"/>
          </p:cNvSpPr>
          <p:nvPr>
            <p:ph idx="1"/>
          </p:nvPr>
        </p:nvSpPr>
        <p:spPr/>
        <p:txBody>
          <a:bodyPr>
            <a:normAutofit/>
          </a:bodyPr>
          <a:lstStyle/>
          <a:p>
            <a:pPr lvl="0"/>
            <a:r>
              <a:rPr lang="cs-CZ" dirty="0"/>
              <a:t>Jaká jsou sociální práva a co je jejich obsahem?</a:t>
            </a:r>
          </a:p>
          <a:p>
            <a:pPr lvl="0"/>
            <a:r>
              <a:rPr lang="cs-CZ" dirty="0"/>
              <a:t>Co je skryto pod obecným pojmem sociální zabezpečení? Jaké jsou </a:t>
            </a:r>
            <a:r>
              <a:rPr lang="cs-CZ" dirty="0" smtClean="0"/>
              <a:t>jeho </a:t>
            </a:r>
            <a:r>
              <a:rPr lang="cs-CZ" dirty="0"/>
              <a:t>cíle a prostřednictvím koho jsou realizovány?</a:t>
            </a:r>
          </a:p>
          <a:p>
            <a:pPr lvl="0"/>
            <a:r>
              <a:rPr lang="cs-CZ" dirty="0"/>
              <a:t>V čem se liší užší a širší pojetí sociálního zabezpečení?</a:t>
            </a:r>
          </a:p>
          <a:p>
            <a:pPr lvl="0"/>
            <a:r>
              <a:rPr lang="cs-CZ" dirty="0"/>
              <a:t>Jaké jsou hlavní 3 systémy sociálního zabezpečení v ČR?</a:t>
            </a:r>
          </a:p>
          <a:p>
            <a:pPr lvl="0"/>
            <a:r>
              <a:rPr lang="cs-CZ" dirty="0"/>
              <a:t>Jaké jsou v ČR provozovány systémy v rámci sociálního pojištění?</a:t>
            </a:r>
          </a:p>
          <a:p>
            <a:pPr lvl="0"/>
            <a:r>
              <a:rPr lang="cs-CZ" dirty="0"/>
              <a:t>Jaký je způsob financování v rámci systému sociálního pojištění?</a:t>
            </a:r>
          </a:p>
          <a:p>
            <a:pPr lvl="0"/>
            <a:r>
              <a:rPr lang="cs-CZ" dirty="0"/>
              <a:t>Jaké jsou zabezpečované životní situace a dávky v systému sociálního pojištění?</a:t>
            </a:r>
          </a:p>
          <a:p>
            <a:pPr lvl="0"/>
            <a:r>
              <a:rPr lang="cs-CZ" dirty="0"/>
              <a:t>Co je základním předpisem sociálního pojištění?</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188548950"/>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Kontrolní otázky</a:t>
            </a:r>
          </a:p>
        </p:txBody>
      </p:sp>
      <p:sp>
        <p:nvSpPr>
          <p:cNvPr id="3" name="Zástupný symbol pro obsah 2"/>
          <p:cNvSpPr>
            <a:spLocks noGrp="1"/>
          </p:cNvSpPr>
          <p:nvPr>
            <p:ph idx="1"/>
          </p:nvPr>
        </p:nvSpPr>
        <p:spPr/>
        <p:txBody>
          <a:bodyPr>
            <a:normAutofit/>
          </a:bodyPr>
          <a:lstStyle/>
          <a:p>
            <a:pPr lvl="0"/>
            <a:r>
              <a:rPr lang="cs-CZ" dirty="0"/>
              <a:t>Kolik v současné době činí důchodový věk?</a:t>
            </a:r>
          </a:p>
          <a:p>
            <a:pPr lvl="0"/>
            <a:r>
              <a:rPr lang="cs-CZ" dirty="0"/>
              <a:t>Co je to penzijní připojištění a jaké jsou jeho nové trendy?</a:t>
            </a:r>
          </a:p>
          <a:p>
            <a:pPr lvl="0"/>
            <a:r>
              <a:rPr lang="cs-CZ" dirty="0"/>
              <a:t>Kdy vzniká a zaniká nemocenské pojištění?</a:t>
            </a:r>
          </a:p>
          <a:p>
            <a:pPr lvl="0"/>
            <a:r>
              <a:rPr lang="cs-CZ" dirty="0"/>
              <a:t>Co je jeho základním předpisem? </a:t>
            </a:r>
          </a:p>
          <a:p>
            <a:pPr lvl="0"/>
            <a:r>
              <a:rPr lang="cs-CZ" dirty="0"/>
              <a:t>Jaký je základní právní předpis v rámci státní sociální podpory? Z čeho jsou dávky státní sociální podpory financovány?</a:t>
            </a:r>
          </a:p>
          <a:p>
            <a:pPr lvl="0"/>
            <a:r>
              <a:rPr lang="cs-CZ" dirty="0"/>
              <a:t>Podle čeho rozlišujeme dávky státní sociální podpory?</a:t>
            </a:r>
          </a:p>
          <a:p>
            <a:pPr lvl="0"/>
            <a:r>
              <a:rPr lang="cs-CZ" dirty="0"/>
              <a:t>Zařaďte kam která dávky systému státní sociální podpory patří a jaké jsou podmínky jejich poskytnutí?</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705149102"/>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Kontrolní otázky</a:t>
            </a:r>
          </a:p>
        </p:txBody>
      </p:sp>
      <p:sp>
        <p:nvSpPr>
          <p:cNvPr id="3" name="Zástupný symbol pro obsah 2"/>
          <p:cNvSpPr>
            <a:spLocks noGrp="1"/>
          </p:cNvSpPr>
          <p:nvPr>
            <p:ph idx="1"/>
          </p:nvPr>
        </p:nvSpPr>
        <p:spPr/>
        <p:txBody>
          <a:bodyPr>
            <a:normAutofit/>
          </a:bodyPr>
          <a:lstStyle/>
          <a:p>
            <a:pPr lvl="0"/>
            <a:r>
              <a:rPr lang="cs-CZ" dirty="0"/>
              <a:t>Kdo provádí státní sociální podporu?</a:t>
            </a:r>
          </a:p>
          <a:p>
            <a:pPr lvl="0"/>
            <a:r>
              <a:rPr lang="cs-CZ" dirty="0"/>
              <a:t>Charakterizujte systém sociální pomoci</a:t>
            </a:r>
          </a:p>
          <a:p>
            <a:pPr lvl="0"/>
            <a:r>
              <a:rPr lang="cs-CZ" dirty="0"/>
              <a:t>Kterými právními předpisy je řešen systém sociální pomoci?</a:t>
            </a:r>
          </a:p>
          <a:p>
            <a:pPr lvl="0"/>
            <a:r>
              <a:rPr lang="cs-CZ" dirty="0"/>
              <a:t>Jaký je hlavní cíl systému sociální pomoci? Komu je tento systém určen?</a:t>
            </a:r>
          </a:p>
          <a:p>
            <a:pPr lvl="0"/>
            <a:r>
              <a:rPr lang="cs-CZ" dirty="0"/>
              <a:t>Jaké sociální situace řeší systém sociální pomoci?</a:t>
            </a:r>
          </a:p>
          <a:p>
            <a:pPr lvl="0"/>
            <a:r>
              <a:rPr lang="cs-CZ" dirty="0"/>
              <a:t>Jmenujte a stručně charakterizujte nástroje sociální pomoci</a:t>
            </a:r>
          </a:p>
          <a:p>
            <a:pPr lvl="0"/>
            <a:r>
              <a:rPr lang="cs-CZ" dirty="0"/>
              <a:t>Znáte nějaké druhy a formy sociálních služeb?</a:t>
            </a:r>
          </a:p>
          <a:p>
            <a:pPr lvl="0"/>
            <a:r>
              <a:rPr lang="cs-CZ" dirty="0"/>
              <a:t>Co představuje dávka příspěvek na péči? Komu je vyplácena?</a:t>
            </a:r>
          </a:p>
          <a:p>
            <a:pPr lvl="0"/>
            <a:r>
              <a:rPr lang="cs-CZ" dirty="0"/>
              <a:t>Stručně charakterizujte cíl a obsah sociální reformy</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2721964259"/>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Použité zdroje k tématu </a:t>
            </a:r>
            <a:r>
              <a:rPr lang="cs-CZ" dirty="0" smtClean="0"/>
              <a:t>zdravotní </a:t>
            </a:r>
            <a:r>
              <a:rPr lang="cs-CZ" dirty="0"/>
              <a:t>politika</a:t>
            </a:r>
          </a:p>
        </p:txBody>
      </p:sp>
      <p:sp>
        <p:nvSpPr>
          <p:cNvPr id="3" name="Zástupný symbol pro obsah 2"/>
          <p:cNvSpPr>
            <a:spLocks noGrp="1"/>
          </p:cNvSpPr>
          <p:nvPr>
            <p:ph idx="1"/>
          </p:nvPr>
        </p:nvSpPr>
        <p:spPr/>
        <p:txBody>
          <a:bodyPr>
            <a:normAutofit fontScale="92500" lnSpcReduction="20000"/>
          </a:bodyPr>
          <a:lstStyle/>
          <a:p>
            <a:pPr lvl="0"/>
            <a:r>
              <a:rPr lang="cs-CZ" dirty="0"/>
              <a:t>Krebs, V. a kol. </a:t>
            </a:r>
            <a:r>
              <a:rPr lang="cs-CZ" i="1" dirty="0"/>
              <a:t>Sociální politika</a:t>
            </a:r>
            <a:r>
              <a:rPr lang="cs-CZ" dirty="0"/>
              <a:t>. Praha: ASPI,  2007. 504s. ISBN 978-80-7357-276-1 </a:t>
            </a:r>
          </a:p>
          <a:p>
            <a:pPr lvl="0"/>
            <a:r>
              <a:rPr lang="cs-CZ" dirty="0"/>
              <a:t>Krebs, V. a kol. </a:t>
            </a:r>
            <a:r>
              <a:rPr lang="cs-CZ" i="1" dirty="0"/>
              <a:t>Sociální politika</a:t>
            </a:r>
            <a:r>
              <a:rPr lang="cs-CZ" dirty="0"/>
              <a:t>. 5., přepracované a aktualizované vydání. Praha : </a:t>
            </a:r>
            <a:r>
              <a:rPr lang="cs-CZ" dirty="0" err="1"/>
              <a:t>Walters</a:t>
            </a:r>
            <a:r>
              <a:rPr lang="cs-CZ" dirty="0"/>
              <a:t> </a:t>
            </a:r>
            <a:r>
              <a:rPr lang="cs-CZ" dirty="0" err="1"/>
              <a:t>Kluwer</a:t>
            </a:r>
            <a:r>
              <a:rPr lang="cs-CZ" dirty="0"/>
              <a:t> ČR,  2010. 544s. ISBN 978-80-7357-585-4 </a:t>
            </a:r>
          </a:p>
          <a:p>
            <a:pPr lvl="0"/>
            <a:r>
              <a:rPr lang="cs-CZ" dirty="0"/>
              <a:t>Tomeš, I. a kol. </a:t>
            </a:r>
            <a:r>
              <a:rPr lang="cs-CZ" i="1" dirty="0"/>
              <a:t>Sociální správa</a:t>
            </a:r>
            <a:r>
              <a:rPr lang="cs-CZ" dirty="0"/>
              <a:t>. Praha: Portál, 2009. 304s. ISBN 978-80-7367-483-0</a:t>
            </a:r>
          </a:p>
          <a:p>
            <a:pPr lvl="0"/>
            <a:r>
              <a:rPr lang="cs-CZ" dirty="0"/>
              <a:t>Tomeš, I. </a:t>
            </a:r>
            <a:r>
              <a:rPr lang="cs-CZ" i="1" dirty="0"/>
              <a:t>Úvod do teorie a metodologie sociální politiky</a:t>
            </a:r>
            <a:r>
              <a:rPr lang="cs-CZ" dirty="0"/>
              <a:t>. Praha: Portál, 2010. 440s. ISBN 978-80-7367-680-3</a:t>
            </a:r>
          </a:p>
          <a:p>
            <a:pPr lvl="0"/>
            <a:r>
              <a:rPr lang="cs-CZ" dirty="0"/>
              <a:t>Zákon o sociálních službách č. 108/2006 Sb., v platném znění</a:t>
            </a:r>
          </a:p>
          <a:p>
            <a:pPr lvl="0"/>
            <a:r>
              <a:rPr lang="cs-CZ" dirty="0"/>
              <a:t>Vyhláška Ministerstva práce a sociálních věcí ČR č. 182/1991 Sb., kterou se provádí zákon o sociálním zabezpečení a zákon o působnosti orgánů ČR v sociálním zabezpečení, ve znění pozdějších předpisů </a:t>
            </a:r>
          </a:p>
          <a:p>
            <a:pPr lvl="0"/>
            <a:r>
              <a:rPr lang="cs-CZ" dirty="0"/>
              <a:t>Zákon o státní sociální podpoře č. 117/1995 Sb., v platném znění</a:t>
            </a:r>
          </a:p>
          <a:p>
            <a:pPr lvl="0"/>
            <a:r>
              <a:rPr lang="cs-CZ" dirty="0"/>
              <a:t>Zákon o pomoci v hmotné nouzi č. 111/2006 Sb., v platném </a:t>
            </a:r>
            <a:r>
              <a:rPr lang="cs-CZ" dirty="0" smtClean="0"/>
              <a:t>znění</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87971"/>
            <a:ext cx="2967939" cy="648000"/>
          </a:xfrm>
          <a:prstGeom prst="rect">
            <a:avLst/>
          </a:prstGeom>
        </p:spPr>
      </p:pic>
    </p:spTree>
    <p:extLst>
      <p:ext uri="{BB962C8B-B14F-4D97-AF65-F5344CB8AC3E}">
        <p14:creationId xmlns:p14="http://schemas.microsoft.com/office/powerpoint/2010/main" val="253364383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Další použité zdroje k tématu </a:t>
            </a:r>
            <a:r>
              <a:rPr lang="cs-CZ" dirty="0" smtClean="0"/>
              <a:t>zdravotní </a:t>
            </a:r>
            <a:r>
              <a:rPr lang="cs-CZ" dirty="0"/>
              <a:t>politika</a:t>
            </a:r>
          </a:p>
        </p:txBody>
      </p:sp>
      <p:sp>
        <p:nvSpPr>
          <p:cNvPr id="3" name="Zástupný symbol pro obsah 2"/>
          <p:cNvSpPr>
            <a:spLocks noGrp="1"/>
          </p:cNvSpPr>
          <p:nvPr>
            <p:ph idx="1"/>
          </p:nvPr>
        </p:nvSpPr>
        <p:spPr/>
        <p:txBody>
          <a:bodyPr>
            <a:normAutofit fontScale="92500" lnSpcReduction="20000"/>
          </a:bodyPr>
          <a:lstStyle/>
          <a:p>
            <a:r>
              <a:rPr lang="cs-CZ" dirty="0"/>
              <a:t>Sociální práva - </a:t>
            </a:r>
            <a:r>
              <a:rPr lang="cs-CZ" u="sng" dirty="0">
                <a:hlinkClick r:id="rId2"/>
              </a:rPr>
              <a:t>http://www.socioklub.cz/doktrina2.php</a:t>
            </a:r>
            <a:r>
              <a:rPr lang="cs-CZ" dirty="0"/>
              <a:t> </a:t>
            </a:r>
          </a:p>
          <a:p>
            <a:r>
              <a:rPr lang="cs-CZ" dirty="0"/>
              <a:t>Životní a existenční minimum - </a:t>
            </a:r>
            <a:r>
              <a:rPr lang="cs-CZ" u="sng" dirty="0">
                <a:hlinkClick r:id="rId3"/>
              </a:rPr>
              <a:t>http://socialniporadce.mpsv.cz/cs/134</a:t>
            </a:r>
            <a:r>
              <a:rPr lang="cs-CZ" dirty="0"/>
              <a:t>  a </a:t>
            </a:r>
            <a:r>
              <a:rPr lang="cs-CZ" u="sng" dirty="0">
                <a:hlinkClick r:id="rId4"/>
              </a:rPr>
              <a:t>http://www.mpsv.cz/cs/3213</a:t>
            </a:r>
            <a:r>
              <a:rPr lang="cs-CZ" dirty="0"/>
              <a:t> </a:t>
            </a:r>
            <a:endParaRPr lang="cs-CZ" dirty="0" smtClean="0"/>
          </a:p>
          <a:p>
            <a:r>
              <a:rPr lang="cs-CZ" dirty="0"/>
              <a:t>Životní a existenční minimum - </a:t>
            </a:r>
            <a:r>
              <a:rPr lang="cs-CZ" u="sng" dirty="0">
                <a:hlinkClick r:id="rId5"/>
              </a:rPr>
              <a:t>http://www.mpsv.cz/cs/11852</a:t>
            </a:r>
            <a:endParaRPr lang="cs-CZ" dirty="0"/>
          </a:p>
          <a:p>
            <a:r>
              <a:rPr lang="cs-CZ" dirty="0" smtClean="0"/>
              <a:t>Nemocenské </a:t>
            </a:r>
            <a:r>
              <a:rPr lang="cs-CZ" dirty="0"/>
              <a:t>- </a:t>
            </a:r>
            <a:r>
              <a:rPr lang="cs-CZ" u="sng" dirty="0">
                <a:hlinkClick r:id="rId6"/>
              </a:rPr>
              <a:t>http://socialniporadce.mpsv.cz/cs/125</a:t>
            </a:r>
            <a:r>
              <a:rPr lang="cs-CZ" dirty="0"/>
              <a:t> </a:t>
            </a:r>
          </a:p>
          <a:p>
            <a:r>
              <a:rPr lang="cs-CZ" dirty="0"/>
              <a:t>Důchodové pojištění - </a:t>
            </a:r>
            <a:r>
              <a:rPr lang="cs-CZ" dirty="0">
                <a:hlinkClick r:id="rId7"/>
              </a:rPr>
              <a:t>http://</a:t>
            </a:r>
            <a:r>
              <a:rPr lang="cs-CZ" dirty="0" smtClean="0">
                <a:hlinkClick r:id="rId7"/>
              </a:rPr>
              <a:t>www.cssz.cz/cz/duchodove-pojisteni/davky/zmeny-v-duchodovem-pojisteni-od-1-1-2012.htm</a:t>
            </a:r>
            <a:endParaRPr lang="cs-CZ" dirty="0"/>
          </a:p>
          <a:p>
            <a:r>
              <a:rPr lang="cs-CZ" dirty="0" smtClean="0"/>
              <a:t>Peněžitá </a:t>
            </a:r>
            <a:r>
              <a:rPr lang="cs-CZ" dirty="0"/>
              <a:t>pomoc v mateřství - </a:t>
            </a:r>
            <a:r>
              <a:rPr lang="cs-CZ" u="sng" dirty="0">
                <a:hlinkClick r:id="rId8"/>
              </a:rPr>
              <a:t>http://socialniporadce.mpsv.cz/cs/127</a:t>
            </a:r>
            <a:r>
              <a:rPr lang="cs-CZ" dirty="0"/>
              <a:t> </a:t>
            </a:r>
          </a:p>
          <a:p>
            <a:r>
              <a:rPr lang="cs-CZ" dirty="0"/>
              <a:t>Nemocenské, ošetřovné, vyrovnávací příspěvek v těhotenství a mateřství, peněžitá pomoc v mateřství - </a:t>
            </a:r>
            <a:r>
              <a:rPr lang="cs-CZ" u="sng" dirty="0">
                <a:hlinkClick r:id="rId9"/>
              </a:rPr>
              <a:t>http://www.mpsv.cz/cs/7#dsnp</a:t>
            </a:r>
            <a:r>
              <a:rPr lang="cs-CZ" dirty="0"/>
              <a:t> </a:t>
            </a:r>
          </a:p>
          <a:p>
            <a:r>
              <a:rPr lang="cs-CZ" dirty="0"/>
              <a:t>Dávky SSP: </a:t>
            </a:r>
            <a:r>
              <a:rPr lang="cs-CZ" u="sng" dirty="0">
                <a:hlinkClick r:id="rId10"/>
              </a:rPr>
              <a:t>http://www.zakonycr.cz/seznamy/117-1995-sb-zakon-o-statni-socialni-podpore.html</a:t>
            </a:r>
            <a:r>
              <a:rPr lang="cs-CZ" dirty="0"/>
              <a:t> </a:t>
            </a:r>
          </a:p>
          <a:p>
            <a:r>
              <a:rPr lang="cs-CZ" dirty="0"/>
              <a:t>Sociální reforma - </a:t>
            </a:r>
            <a:r>
              <a:rPr lang="cs-CZ" u="sng" dirty="0">
                <a:hlinkClick r:id="rId11"/>
              </a:rPr>
              <a:t>http://www.mpsv.cz/files/clanky/10810/tz_180511a.pdf</a:t>
            </a:r>
            <a:r>
              <a:rPr lang="cs-CZ" dirty="0"/>
              <a:t>  </a:t>
            </a:r>
          </a:p>
          <a:p>
            <a:pPr marL="114300" indent="0">
              <a:buNone/>
            </a:pPr>
            <a:endParaRPr lang="cs-CZ" dirty="0"/>
          </a:p>
        </p:txBody>
      </p:sp>
      <p:pic>
        <p:nvPicPr>
          <p:cNvPr id="5" name="Obrázek 4" descr="http://www.jedensvetnaskolach.cz/graphics/logos/OPVK_logolink.png"/>
          <p:cNvPicPr/>
          <p:nvPr/>
        </p:nvPicPr>
        <p:blipFill>
          <a:blip r:embed="rId12">
            <a:extLst>
              <a:ext uri="{28A0092B-C50C-407E-A947-70E740481C1C}">
                <a14:useLocalDpi xmlns:a14="http://schemas.microsoft.com/office/drawing/2010/main" val="0"/>
              </a:ext>
            </a:extLst>
          </a:blip>
          <a:srcRect/>
          <a:stretch>
            <a:fillRect/>
          </a:stretch>
        </p:blipFill>
        <p:spPr bwMode="auto">
          <a:xfrm>
            <a:off x="8172400" y="116632"/>
            <a:ext cx="809625" cy="2524125"/>
          </a:xfrm>
          <a:prstGeom prst="rect">
            <a:avLst/>
          </a:prstGeom>
          <a:noFill/>
          <a:ln>
            <a:noFill/>
          </a:ln>
        </p:spPr>
      </p:pic>
    </p:spTree>
    <p:extLst>
      <p:ext uri="{BB962C8B-B14F-4D97-AF65-F5344CB8AC3E}">
        <p14:creationId xmlns:p14="http://schemas.microsoft.com/office/powerpoint/2010/main" val="30290048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usedství">
  <a:themeElements>
    <a:clrScheme name="Bohatý">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Kancelář">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ousedství">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180</TotalTime>
  <Words>4835</Words>
  <Application>Microsoft Office PowerPoint</Application>
  <PresentationFormat>Předvádění na obrazovce (4:3)</PresentationFormat>
  <Paragraphs>520</Paragraphs>
  <Slides>104</Slides>
  <Notes>1</Notes>
  <HiddenSlides>0</HiddenSlides>
  <MMClips>0</MMClips>
  <ScaleCrop>false</ScaleCrop>
  <HeadingPairs>
    <vt:vector size="4" baseType="variant">
      <vt:variant>
        <vt:lpstr>Motiv</vt:lpstr>
      </vt:variant>
      <vt:variant>
        <vt:i4>1</vt:i4>
      </vt:variant>
      <vt:variant>
        <vt:lpstr>Nadpisy snímků</vt:lpstr>
      </vt:variant>
      <vt:variant>
        <vt:i4>104</vt:i4>
      </vt:variant>
    </vt:vector>
  </HeadingPairs>
  <TitlesOfParts>
    <vt:vector size="105" baseType="lpstr">
      <vt:lpstr>Sousedství</vt:lpstr>
      <vt:lpstr>Tři pilíře</vt:lpstr>
      <vt:lpstr>Cíle kapitoly</vt:lpstr>
      <vt:lpstr>Cíle kapitoly</vt:lpstr>
      <vt:lpstr>Pojmy, které je dobré si pamatovat</vt:lpstr>
      <vt:lpstr>Pojmy, které je dobré si pamatovat</vt:lpstr>
      <vt:lpstr>Sociální práva</vt:lpstr>
      <vt:lpstr>Sociální práva</vt:lpstr>
      <vt:lpstr>Sociální práva</vt:lpstr>
      <vt:lpstr>Sociální práva</vt:lpstr>
      <vt:lpstr>1) Právo na práci</vt:lpstr>
      <vt:lpstr>Právo na práci</vt:lpstr>
      <vt:lpstr>Právo na práci</vt:lpstr>
      <vt:lpstr>2) Právo na vzdělání</vt:lpstr>
      <vt:lpstr>3) Právo na uspokojivé pracovní podmínky</vt:lpstr>
      <vt:lpstr>Právo na uspokojivé pracovní podmínky</vt:lpstr>
      <vt:lpstr>4) Právo na životní úroveň</vt:lpstr>
      <vt:lpstr>Životní a existenční minimum</vt:lpstr>
      <vt:lpstr>Životní minimum</vt:lpstr>
      <vt:lpstr>Existenční minimum</vt:lpstr>
      <vt:lpstr>5) Právo na minimální mzdu</vt:lpstr>
      <vt:lpstr>6) Právo na rodinu – ochranu matky, dítěte</vt:lpstr>
      <vt:lpstr>7) Právo na sdružování</vt:lpstr>
      <vt:lpstr>8) Právo na sociální zabezpečení</vt:lpstr>
      <vt:lpstr>9) Právo na ochranu zdraví a bezplatnou péči o něj</vt:lpstr>
      <vt:lpstr>Tři pilíře</vt:lpstr>
      <vt:lpstr>Sociální zabezpečení (dále SZ)</vt:lpstr>
      <vt:lpstr>Užší a širší pojetí SZ</vt:lpstr>
      <vt:lpstr>Nejrozšířenější pojetí SZ</vt:lpstr>
      <vt:lpstr>Uspořádání SZ v ČR</vt:lpstr>
      <vt:lpstr>Prezentace aplikace PowerPoint</vt:lpstr>
      <vt:lpstr>Systém sociálního pojištění</vt:lpstr>
      <vt:lpstr>Systém sociálního pojištění</vt:lpstr>
      <vt:lpstr>V ČR rozděleno na </vt:lpstr>
      <vt:lpstr>Prezentace aplikace PowerPoint</vt:lpstr>
      <vt:lpstr>Prezentace aplikace PowerPoint</vt:lpstr>
      <vt:lpstr>1. Důchodové pojištění</vt:lpstr>
      <vt:lpstr>Důchodové pojištění</vt:lpstr>
      <vt:lpstr>Důchodové pojištění</vt:lpstr>
      <vt:lpstr>Zabezpečované situace a dávky</vt:lpstr>
      <vt:lpstr>Důchodový věk a výše důchodu</vt:lpstr>
      <vt:lpstr>Penzijní připojištění</vt:lpstr>
      <vt:lpstr>Změny a trendy v důchodové politice</vt:lpstr>
      <vt:lpstr>2. Nemocenské pojištění</vt:lpstr>
      <vt:lpstr>Zabezpečované situace a dávky</vt:lpstr>
      <vt:lpstr>a) Nemocenské</vt:lpstr>
      <vt:lpstr>b) Ošetřovné</vt:lpstr>
      <vt:lpstr>c) Vyrovnávací příspěvek v těhotenství a mateřství</vt:lpstr>
      <vt:lpstr>d) Peněžitá pomoc v mateřství</vt:lpstr>
      <vt:lpstr>Peněžitá pomoc v mateřství</vt:lpstr>
      <vt:lpstr>Peněžitá pomoc v mateřství</vt:lpstr>
      <vt:lpstr>Podávání žádostí </vt:lpstr>
      <vt:lpstr>Státní sociální podpora</vt:lpstr>
      <vt:lpstr>Zákonná úprava, financování</vt:lpstr>
      <vt:lpstr>Orgány a výkon SSP</vt:lpstr>
      <vt:lpstr>Dávky SSP</vt:lpstr>
      <vt:lpstr>1. Dávky poskytované v závislosti na výši příjmu</vt:lpstr>
      <vt:lpstr>a) Přídavek na dítě</vt:lpstr>
      <vt:lpstr>b) Příspěvek na bydlení</vt:lpstr>
      <vt:lpstr>c) porodné</vt:lpstr>
      <vt:lpstr>porodné</vt:lpstr>
      <vt:lpstr>d) Sociální příplatek</vt:lpstr>
      <vt:lpstr>2. Dávky poskytované bez zkoumání výše příjmu - ostatní</vt:lpstr>
      <vt:lpstr>a) Rodičovský příspěvek</vt:lpstr>
      <vt:lpstr>Rodičovský příspěvek</vt:lpstr>
      <vt:lpstr>Rodičovský příspěvek</vt:lpstr>
      <vt:lpstr>Výše rodičovského příspěvku</vt:lpstr>
      <vt:lpstr>b) Dávky pěstounské péče</vt:lpstr>
      <vt:lpstr>Další dávky pěstounské péče</vt:lpstr>
      <vt:lpstr>Další dávky pěstounské péče</vt:lpstr>
      <vt:lpstr>c) pohřebné</vt:lpstr>
      <vt:lpstr>Systém sociální pomoci</vt:lpstr>
      <vt:lpstr>Prezentace aplikace PowerPoint</vt:lpstr>
      <vt:lpstr>Prezentace aplikace PowerPoint</vt:lpstr>
      <vt:lpstr>Jaké situace řeší? </vt:lpstr>
      <vt:lpstr>Prezentace aplikace PowerPoint</vt:lpstr>
      <vt:lpstr>Základní nástroje SP</vt:lpstr>
      <vt:lpstr>Základní nástroje SP</vt:lpstr>
      <vt:lpstr>Základní nástroje SP</vt:lpstr>
      <vt:lpstr>Základní nástroje SP</vt:lpstr>
      <vt:lpstr>Základní nástroje SP</vt:lpstr>
      <vt:lpstr>Sociální služby podrobněji</vt:lpstr>
      <vt:lpstr>Druhy sociálních služeb</vt:lpstr>
      <vt:lpstr>Formy poskytování sociálních služeb</vt:lpstr>
      <vt:lpstr>Příspěvek na péči</vt:lpstr>
      <vt:lpstr>Sociální reforma</vt:lpstr>
      <vt:lpstr>Prezentace aplikace PowerPoint</vt:lpstr>
      <vt:lpstr>Prezentace aplikace PowerPoint</vt:lpstr>
      <vt:lpstr>1) Návrh zákona, kterým se mění některé zákony v souvislosti se sjednocením výplaty nepojistných sociálních dávek</vt:lpstr>
      <vt:lpstr>Prezentace aplikace PowerPoint</vt:lpstr>
      <vt:lpstr>Prezentace aplikace PowerPoint</vt:lpstr>
      <vt:lpstr>Prezentace aplikace PowerPoint</vt:lpstr>
      <vt:lpstr>Prezentace aplikace PowerPoint</vt:lpstr>
      <vt:lpstr>Prezentace aplikace PowerPoint</vt:lpstr>
      <vt:lpstr>2) Návrh zákona o poskytování dávek osobám se zdravotním postižením a o změně souvisejících zákonů</vt:lpstr>
      <vt:lpstr>Prezentace aplikace PowerPoint</vt:lpstr>
      <vt:lpstr>Prezentace aplikace PowerPoint</vt:lpstr>
      <vt:lpstr>Prezentace aplikace PowerPoint</vt:lpstr>
      <vt:lpstr>3) Návrh zákona, kterým se mění zákon č. 435/2004 Sb., o zaměstnanosti, ve znění pozdějších předpisů, a další související zákony </vt:lpstr>
      <vt:lpstr>Prezentace aplikace PowerPoint</vt:lpstr>
      <vt:lpstr>Kontrolní otázky</vt:lpstr>
      <vt:lpstr>Kontrolní otázky</vt:lpstr>
      <vt:lpstr>Kontrolní otázky</vt:lpstr>
      <vt:lpstr>Použité zdroje k tématu zdravotní politika</vt:lpstr>
      <vt:lpstr>Další použité zdroje k tématu zdravotní politika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Tři pilíře</dc:title>
  <dc:creator>Kovarikova</dc:creator>
  <cp:lastModifiedBy>kovarikova</cp:lastModifiedBy>
  <cp:revision>23</cp:revision>
  <dcterms:created xsi:type="dcterms:W3CDTF">2011-06-12T15:23:01Z</dcterms:created>
  <dcterms:modified xsi:type="dcterms:W3CDTF">2012-01-02T08:47:52Z</dcterms:modified>
</cp:coreProperties>
</file>