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BA7E5-D0FD-4998-BBBD-A03CFD0C7FAF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92F4-5300-4CA6-8C2C-6F1C4C8EBD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8745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BA7E5-D0FD-4998-BBBD-A03CFD0C7FAF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92F4-5300-4CA6-8C2C-6F1C4C8EBD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2831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BA7E5-D0FD-4998-BBBD-A03CFD0C7FAF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92F4-5300-4CA6-8C2C-6F1C4C8EBD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739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BA7E5-D0FD-4998-BBBD-A03CFD0C7FAF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92F4-5300-4CA6-8C2C-6F1C4C8EBD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21743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BA7E5-D0FD-4998-BBBD-A03CFD0C7FAF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92F4-5300-4CA6-8C2C-6F1C4C8EBD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044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BA7E5-D0FD-4998-BBBD-A03CFD0C7FAF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92F4-5300-4CA6-8C2C-6F1C4C8EBD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146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BA7E5-D0FD-4998-BBBD-A03CFD0C7FAF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92F4-5300-4CA6-8C2C-6F1C4C8EBD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2488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BA7E5-D0FD-4998-BBBD-A03CFD0C7FAF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92F4-5300-4CA6-8C2C-6F1C4C8EBD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36099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BA7E5-D0FD-4998-BBBD-A03CFD0C7FAF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92F4-5300-4CA6-8C2C-6F1C4C8EBD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4536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BA7E5-D0FD-4998-BBBD-A03CFD0C7FAF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92F4-5300-4CA6-8C2C-6F1C4C8EBD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7622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BA7E5-D0FD-4998-BBBD-A03CFD0C7FAF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92F4-5300-4CA6-8C2C-6F1C4C8EBD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7144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BA7E5-D0FD-4998-BBBD-A03CFD0C7FAF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4492F4-5300-4CA6-8C2C-6F1C4C8EBD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34444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hcr.cz/" TargetMode="External"/><Relationship Id="rId2" Type="http://schemas.openxmlformats.org/officeDocument/2006/relationships/hyperlink" Target="http://www.varianty.cz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hyperlink" Target="http://www.epolis.cz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Problematika uprchlíků 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74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Právní podklady pro problematiku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lvl="0"/>
            <a:r>
              <a:rPr lang="cs-CZ" dirty="0"/>
              <a:t>325/1999 Sb., zákon o azylu </a:t>
            </a:r>
          </a:p>
          <a:p>
            <a:pPr lvl="0"/>
            <a:r>
              <a:rPr lang="cs-CZ" dirty="0"/>
              <a:t> 326/1999 Sb., zákon o pobytu cizinců na území ČR (cizinecký zákon)</a:t>
            </a:r>
          </a:p>
          <a:p>
            <a:r>
              <a:rPr lang="cs-CZ" dirty="0" smtClean="0"/>
              <a:t>mezinárodní </a:t>
            </a:r>
            <a:r>
              <a:rPr lang="cs-CZ" dirty="0"/>
              <a:t>Úmluva o právním postavení uprchlíků (přijata Valným shromážděním OSN v Ženevě v roce 1951)- závazně přijata i vládou ČR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84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</p:spPr>
        <p:txBody>
          <a:bodyPr/>
          <a:lstStyle/>
          <a:p>
            <a:r>
              <a:rPr lang="cs-CZ" dirty="0" smtClean="0"/>
              <a:t>Důležité pojmy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b="1" dirty="0"/>
              <a:t>Migrace</a:t>
            </a:r>
            <a:r>
              <a:rPr lang="cs-CZ" dirty="0"/>
              <a:t> – proces přemisťování osob přes oficiálně uznávané hranice, spojený se změnou bydliště. </a:t>
            </a:r>
          </a:p>
          <a:p>
            <a:r>
              <a:rPr lang="cs-CZ" b="1" dirty="0"/>
              <a:t>Emigrace</a:t>
            </a:r>
            <a:r>
              <a:rPr lang="cs-CZ" dirty="0"/>
              <a:t> – </a:t>
            </a:r>
            <a:r>
              <a:rPr lang="cs-CZ" dirty="0" smtClean="0"/>
              <a:t>vystěhování ze země</a:t>
            </a:r>
            <a:endParaRPr lang="cs-CZ" dirty="0"/>
          </a:p>
          <a:p>
            <a:r>
              <a:rPr lang="cs-CZ" b="1" dirty="0"/>
              <a:t>Imigrace</a:t>
            </a:r>
            <a:r>
              <a:rPr lang="cs-CZ" dirty="0"/>
              <a:t> – </a:t>
            </a:r>
            <a:r>
              <a:rPr lang="cs-CZ" dirty="0" smtClean="0"/>
              <a:t>přistěhování do země</a:t>
            </a:r>
            <a:endParaRPr lang="cs-CZ" dirty="0"/>
          </a:p>
          <a:p>
            <a:r>
              <a:rPr lang="cs-CZ" b="1" dirty="0"/>
              <a:t>Exodus</a:t>
            </a:r>
            <a:r>
              <a:rPr lang="cs-CZ" dirty="0"/>
              <a:t> -  hromadná migrace </a:t>
            </a:r>
          </a:p>
          <a:p>
            <a:r>
              <a:rPr lang="cs-CZ" b="1" dirty="0"/>
              <a:t>Nedobrovolná migrace</a:t>
            </a:r>
            <a:r>
              <a:rPr lang="cs-CZ" dirty="0"/>
              <a:t> – zahrnuje vyhoštění, evakuaci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92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Dle příčin, migrace rozlišujeme: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endParaRPr lang="cs-CZ" b="1" dirty="0" smtClean="0"/>
          </a:p>
          <a:p>
            <a:r>
              <a:rPr lang="cs-CZ" b="1" dirty="0" smtClean="0"/>
              <a:t>Uprchlíky   </a:t>
            </a:r>
          </a:p>
          <a:p>
            <a:pPr lvl="1"/>
            <a:r>
              <a:rPr lang="cs-CZ" b="1" dirty="0" smtClean="0"/>
              <a:t>Podkategorií jsou Vnitřně přemístěné osoby</a:t>
            </a:r>
          </a:p>
          <a:p>
            <a:pPr lvl="1"/>
            <a:endParaRPr lang="cs-CZ" b="1" dirty="0" smtClean="0"/>
          </a:p>
          <a:p>
            <a:r>
              <a:rPr lang="cs-CZ" b="1" dirty="0" smtClean="0"/>
              <a:t>Přistěhovalce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755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Uprchlík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cs-CZ" dirty="0"/>
              <a:t>osoba, která se nachází mimo svou vlast a má oprávněné obavy před pronásledováním z důvodů rasových, náboženských nebo národnostních nebo z důvodu příslušnosti k určitým společenským vrstvám nebo i zastávání určitých politických názorů, je neschopna přijmout, nebo vzhledem ke shora uvedeným obavám, odmítá ochranu své vlasti.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86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Vnitřně přemístěná osoba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/>
              <a:t>uprchlík přemístěný v rámci vlastní země (příkladem je přemístění v rámci národnostních konfliktů např. v Kosovu). Uprchlíci mají možnost požádat v naší zemi o azyl. 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06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Přistěhovalec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obvykle </a:t>
            </a:r>
            <a:r>
              <a:rPr lang="cs-CZ" dirty="0"/>
              <a:t>opouští zemi svého původu dobrovolně, ve snaze lepší životní </a:t>
            </a:r>
            <a:r>
              <a:rPr lang="cs-CZ" dirty="0" smtClean="0"/>
              <a:t>úrovně může </a:t>
            </a:r>
            <a:r>
              <a:rPr lang="cs-CZ" dirty="0"/>
              <a:t>využít účinné ochrany vlády země svého původu, uprchlík ne. Přistěhovalci u nás mohou pobývat na základě víza a povolení krátkodobého či dlouhodobého </a:t>
            </a:r>
            <a:r>
              <a:rPr lang="cs-CZ" dirty="0" smtClean="0"/>
              <a:t>pobytu. Musí se prokázat </a:t>
            </a:r>
            <a:r>
              <a:rPr lang="cs-CZ" dirty="0" err="1" smtClean="0"/>
              <a:t>fin</a:t>
            </a:r>
            <a:r>
              <a:rPr lang="cs-CZ" dirty="0" smtClean="0"/>
              <a:t>. prostředky k pobytu. O </a:t>
            </a:r>
            <a:r>
              <a:rPr lang="cs-CZ" dirty="0"/>
              <a:t>azyl mohou požádat, ale nebývá jim udělen.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875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Modrá a zelená karta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b="1" dirty="0" smtClean="0"/>
              <a:t>Modrá karta </a:t>
            </a:r>
            <a:r>
              <a:rPr lang="cs-CZ" dirty="0" smtClean="0"/>
              <a:t>– pro vysoce kvalifikované cizince, usnadňuje jim získání práce. „Příliv mozků.“</a:t>
            </a:r>
          </a:p>
          <a:p>
            <a:endParaRPr lang="cs-CZ" dirty="0"/>
          </a:p>
          <a:p>
            <a:r>
              <a:rPr lang="cs-CZ" b="1" dirty="0" smtClean="0"/>
              <a:t>Zelená karta </a:t>
            </a:r>
            <a:r>
              <a:rPr lang="cs-CZ" dirty="0" smtClean="0"/>
              <a:t>– usnadňuje zisk práce cizincům z vybraných zemí (např. Bulharsko, Ukrajina).Usnadňuje přistěhovalectví lidem z podobnou kulturní zkušeností.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433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Ministerstvo vnitra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Problematika azylu spadá do jeho kompetence</a:t>
            </a:r>
          </a:p>
          <a:p>
            <a:r>
              <a:rPr lang="cs-CZ" b="1" dirty="0" smtClean="0"/>
              <a:t>Zřizuje: </a:t>
            </a:r>
          </a:p>
          <a:p>
            <a:pPr lvl="1"/>
            <a:r>
              <a:rPr lang="cs-CZ" b="1" dirty="0" smtClean="0"/>
              <a:t>Odbor </a:t>
            </a:r>
            <a:r>
              <a:rPr lang="cs-CZ" b="1" dirty="0"/>
              <a:t>azylové a migrační politiky</a:t>
            </a:r>
            <a:r>
              <a:rPr lang="cs-CZ" dirty="0"/>
              <a:t> (dále </a:t>
            </a:r>
            <a:r>
              <a:rPr lang="cs-CZ" dirty="0" smtClean="0"/>
              <a:t>OAMP) -orgán rozhodující ve správním řízení o žádosti o azyl</a:t>
            </a:r>
          </a:p>
          <a:p>
            <a:pPr lvl="1"/>
            <a:r>
              <a:rPr lang="cs-CZ" b="1" dirty="0" smtClean="0"/>
              <a:t>Správu </a:t>
            </a:r>
            <a:r>
              <a:rPr lang="cs-CZ" b="1" dirty="0"/>
              <a:t>uprchlických zařízení</a:t>
            </a:r>
            <a:r>
              <a:rPr lang="cs-CZ" dirty="0"/>
              <a:t> (dále SUZ</a:t>
            </a:r>
            <a:r>
              <a:rPr lang="cs-CZ" dirty="0" smtClean="0"/>
              <a:t>) - zřizuje </a:t>
            </a:r>
            <a:r>
              <a:rPr lang="cs-CZ" dirty="0"/>
              <a:t>a spravuje většinu uprchlických středisek a poskytuje základní sociální služby. 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669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Azylová procedura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528" y="1412776"/>
            <a:ext cx="8640960" cy="4977224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b="1" dirty="0" smtClean="0"/>
              <a:t>1. Oznámení úmyslu </a:t>
            </a:r>
            <a:r>
              <a:rPr lang="cs-CZ" dirty="0" smtClean="0"/>
              <a:t>– cizinec musí sdělit záměr na policii (kdykoli, ideálně na hraničním přechodu)</a:t>
            </a:r>
          </a:p>
          <a:p>
            <a:pPr marL="0" indent="0">
              <a:buNone/>
            </a:pPr>
            <a:r>
              <a:rPr lang="cs-CZ" b="1" dirty="0" smtClean="0"/>
              <a:t>2. Podání </a:t>
            </a:r>
            <a:r>
              <a:rPr lang="cs-CZ" b="1" dirty="0"/>
              <a:t>návrhu na zahájení řízení o udělení </a:t>
            </a:r>
            <a:r>
              <a:rPr lang="cs-CZ" b="1" dirty="0" smtClean="0"/>
              <a:t>azylu </a:t>
            </a:r>
            <a:r>
              <a:rPr lang="cs-CZ" dirty="0" smtClean="0"/>
              <a:t>– v přijímacím středisku (</a:t>
            </a:r>
            <a:r>
              <a:rPr lang="cs-CZ" dirty="0" err="1" smtClean="0"/>
              <a:t>Vyšní</a:t>
            </a:r>
            <a:r>
              <a:rPr lang="cs-CZ" dirty="0" smtClean="0"/>
              <a:t> Lhoty, Ruzyně) – karanténa a vstupní procesy (identifikace, odebrání dokladů, uložení dat, lékařská prohlídka, pohovor – důvod k udělení azylu). Středisko nelze volně opustit. </a:t>
            </a:r>
            <a:r>
              <a:rPr lang="cs-CZ" dirty="0"/>
              <a:t>K</a:t>
            </a:r>
            <a:r>
              <a:rPr lang="cs-CZ" dirty="0" smtClean="0"/>
              <a:t> </a:t>
            </a:r>
            <a:r>
              <a:rPr lang="cs-CZ" dirty="0"/>
              <a:t>dispozici </a:t>
            </a:r>
            <a:r>
              <a:rPr lang="cs-CZ" dirty="0" smtClean="0"/>
              <a:t> jsou sociální </a:t>
            </a:r>
            <a:r>
              <a:rPr lang="cs-CZ" dirty="0"/>
              <a:t>i psychologické služby, volnočasové aktivity, výtvarné </a:t>
            </a:r>
            <a:r>
              <a:rPr lang="cs-CZ" dirty="0" err="1"/>
              <a:t>dílny</a:t>
            </a:r>
            <a:r>
              <a:rPr lang="cs-CZ" dirty="0" err="1" smtClean="0"/>
              <a:t>,..seznámení</a:t>
            </a:r>
            <a:r>
              <a:rPr lang="cs-CZ" dirty="0" smtClean="0"/>
              <a:t> s právy a povinnostmi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080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Práva žadatele o azyl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cs-CZ" dirty="0"/>
              <a:t>jednat při řízení ve svém </a:t>
            </a:r>
            <a:r>
              <a:rPr lang="cs-CZ" dirty="0" smtClean="0"/>
              <a:t>jazyce</a:t>
            </a:r>
          </a:p>
          <a:p>
            <a:r>
              <a:rPr lang="cs-CZ" dirty="0" smtClean="0"/>
              <a:t> bezplatná </a:t>
            </a:r>
            <a:r>
              <a:rPr lang="cs-CZ" dirty="0"/>
              <a:t>zdravotní péče, ubytování, strava, </a:t>
            </a:r>
            <a:r>
              <a:rPr lang="cs-CZ" dirty="0" smtClean="0"/>
              <a:t>kapesné,</a:t>
            </a:r>
          </a:p>
          <a:p>
            <a:r>
              <a:rPr lang="cs-CZ" dirty="0" smtClean="0"/>
              <a:t>žít </a:t>
            </a:r>
            <a:r>
              <a:rPr lang="cs-CZ" dirty="0"/>
              <a:t>mimo pobytové středisko</a:t>
            </a:r>
            <a:r>
              <a:rPr lang="cs-CZ" dirty="0" smtClean="0"/>
              <a:t>,</a:t>
            </a:r>
          </a:p>
          <a:p>
            <a:r>
              <a:rPr lang="cs-CZ" dirty="0" smtClean="0"/>
              <a:t> </a:t>
            </a:r>
            <a:r>
              <a:rPr lang="cs-CZ" dirty="0"/>
              <a:t>nechat zastupovat během řízení, </a:t>
            </a:r>
            <a:endParaRPr lang="cs-CZ" dirty="0" smtClean="0"/>
          </a:p>
          <a:p>
            <a:r>
              <a:rPr lang="cs-CZ" dirty="0" smtClean="0"/>
              <a:t>nahlížet </a:t>
            </a:r>
            <a:r>
              <a:rPr lang="cs-CZ" dirty="0"/>
              <a:t>do svého spisu a pořizovat si z něj </a:t>
            </a:r>
            <a:r>
              <a:rPr lang="cs-CZ" dirty="0" smtClean="0"/>
              <a:t>výpisy</a:t>
            </a:r>
          </a:p>
          <a:p>
            <a:r>
              <a:rPr lang="cs-CZ" dirty="0" smtClean="0"/>
              <a:t>požádat </a:t>
            </a:r>
            <a:r>
              <a:rPr lang="cs-CZ" dirty="0"/>
              <a:t>o pomoc fyzickou či právnickou osobu zabývající se poskytováním pomoci </a:t>
            </a:r>
            <a:r>
              <a:rPr lang="cs-CZ" dirty="0" smtClean="0"/>
              <a:t>uprchlíkům,</a:t>
            </a:r>
          </a:p>
          <a:p>
            <a:r>
              <a:rPr lang="cs-CZ" dirty="0" smtClean="0"/>
              <a:t>možnost </a:t>
            </a:r>
            <a:r>
              <a:rPr lang="cs-CZ" dirty="0"/>
              <a:t>kontaktovat kancelář Vysokého komisaře Spojených národů pro uprchlíky (UNHCR) či nevládní organizace, které poskytují právní a sociální poradenství. </a:t>
            </a:r>
            <a:endParaRPr lang="cs-CZ" dirty="0" smtClean="0"/>
          </a:p>
          <a:p>
            <a:r>
              <a:rPr lang="cs-CZ" dirty="0" smtClean="0"/>
              <a:t>Tyto </a:t>
            </a:r>
            <a:r>
              <a:rPr lang="cs-CZ" dirty="0"/>
              <a:t>služby jsou poskytovány bezplatně</a:t>
            </a:r>
            <a:r>
              <a:rPr lang="cs-CZ" dirty="0" smtClean="0"/>
              <a:t>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60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Povinnosti žadatele o azyl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69371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cs-CZ" dirty="0"/>
              <a:t>strpět ubytování v přijímacím </a:t>
            </a:r>
            <a:r>
              <a:rPr lang="cs-CZ" dirty="0" smtClean="0"/>
              <a:t>středisku,</a:t>
            </a:r>
          </a:p>
          <a:p>
            <a:r>
              <a:rPr lang="cs-CZ" dirty="0"/>
              <a:t>s</a:t>
            </a:r>
            <a:r>
              <a:rPr lang="cs-CZ" dirty="0" smtClean="0"/>
              <a:t>trpět pořízení </a:t>
            </a:r>
            <a:r>
              <a:rPr lang="cs-CZ" dirty="0"/>
              <a:t>obrazového záznamu, </a:t>
            </a:r>
            <a:endParaRPr lang="cs-CZ" dirty="0" smtClean="0"/>
          </a:p>
          <a:p>
            <a:r>
              <a:rPr lang="cs-CZ" dirty="0" smtClean="0"/>
              <a:t>Strpět sejmutí </a:t>
            </a:r>
            <a:r>
              <a:rPr lang="cs-CZ" dirty="0"/>
              <a:t>otisků prstů, </a:t>
            </a:r>
            <a:endParaRPr lang="cs-CZ" dirty="0" smtClean="0"/>
          </a:p>
          <a:p>
            <a:r>
              <a:rPr lang="cs-CZ" dirty="0" smtClean="0"/>
              <a:t>písemně </a:t>
            </a:r>
            <a:r>
              <a:rPr lang="cs-CZ" dirty="0"/>
              <a:t>oznámit vedoucímu pobytového střediska opuštění tohoto střediska na dobu delší než 24 hodin, </a:t>
            </a:r>
            <a:endParaRPr lang="cs-CZ" dirty="0" smtClean="0"/>
          </a:p>
          <a:p>
            <a:r>
              <a:rPr lang="cs-CZ" dirty="0" smtClean="0"/>
              <a:t>dodržovat </a:t>
            </a:r>
            <a:r>
              <a:rPr lang="cs-CZ" dirty="0"/>
              <a:t>ubytovací řád střediska, </a:t>
            </a:r>
            <a:endParaRPr lang="cs-CZ" dirty="0" smtClean="0"/>
          </a:p>
          <a:p>
            <a:r>
              <a:rPr lang="cs-CZ" dirty="0" smtClean="0"/>
              <a:t>dostavit </a:t>
            </a:r>
            <a:r>
              <a:rPr lang="cs-CZ" dirty="0"/>
              <a:t>se po předvolání k pohovoru s pracovníkem Ministerstva vnitra ve stanovené lhůtě.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73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683568" y="692696"/>
            <a:ext cx="7546032" cy="5433467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r>
              <a:rPr lang="cs-CZ" b="1" dirty="0"/>
              <a:t>Čekání na vyřešení žádosti</a:t>
            </a:r>
            <a:r>
              <a:rPr lang="cs-CZ" dirty="0"/>
              <a:t> – většinou </a:t>
            </a:r>
            <a:r>
              <a:rPr lang="cs-CZ" b="1" dirty="0"/>
              <a:t>pobyt v pobytovém táboře</a:t>
            </a:r>
            <a:r>
              <a:rPr lang="cs-CZ" dirty="0"/>
              <a:t>  (lidově uprchlický tábor)– ten už může opustit, najít si práci, jiné bydlení….Nejblíže v Kostelci nad Orlicí. </a:t>
            </a:r>
            <a:endParaRPr lang="cs-CZ" dirty="0" smtClean="0"/>
          </a:p>
          <a:p>
            <a:r>
              <a:rPr lang="cs-CZ" dirty="0"/>
              <a:t>Poskytované služby jsou podobné jako v </a:t>
            </a:r>
            <a:r>
              <a:rPr lang="cs-CZ" dirty="0" smtClean="0"/>
              <a:t>přijímacím </a:t>
            </a:r>
            <a:r>
              <a:rPr lang="cs-CZ" dirty="0"/>
              <a:t>středisku s důrazem na sociální práci doplněnou o volnočasové aktivity. Žadatel má také možnost pobytový tábor kdykoli opustit, pobývat v soukromí.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206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Táborový syndrom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soubor </a:t>
            </a:r>
            <a:r>
              <a:rPr lang="cs-CZ" dirty="0"/>
              <a:t>psychosomatických </a:t>
            </a:r>
            <a:r>
              <a:rPr lang="cs-CZ" dirty="0" smtClean="0"/>
              <a:t>příznaků, </a:t>
            </a:r>
            <a:r>
              <a:rPr lang="cs-CZ" dirty="0"/>
              <a:t>které se mohou vyskytnout při dlouhodobém pobytu v uprchlických </a:t>
            </a:r>
            <a:r>
              <a:rPr lang="cs-CZ" dirty="0" smtClean="0"/>
              <a:t>zařízeních</a:t>
            </a:r>
          </a:p>
          <a:p>
            <a:r>
              <a:rPr lang="cs-CZ" dirty="0"/>
              <a:t>po počátečním období relativní spokojenosti k tomu, že lidé začnou nepříznivě reagovat na omezení osobní svobody, izolaci od okolního světa, nejistotu doprovázející azylové řízení, těžce nesou ztrátu svých tradičních rolí, uvědomují si obtížnost současné situace nebo se vracejí k prožitým traumatům. 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85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Projevy táborového syndromu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deprese, </a:t>
            </a:r>
          </a:p>
          <a:p>
            <a:r>
              <a:rPr lang="cs-CZ" dirty="0" smtClean="0"/>
              <a:t>apatie, </a:t>
            </a:r>
          </a:p>
          <a:p>
            <a:r>
              <a:rPr lang="cs-CZ" dirty="0" smtClean="0"/>
              <a:t>bolesti hlavy, </a:t>
            </a:r>
          </a:p>
          <a:p>
            <a:r>
              <a:rPr lang="cs-CZ" dirty="0" smtClean="0"/>
              <a:t>bolesti žaludku </a:t>
            </a:r>
          </a:p>
          <a:p>
            <a:r>
              <a:rPr lang="cs-CZ" dirty="0" smtClean="0"/>
              <a:t> jiné tělesná obtíže, </a:t>
            </a:r>
          </a:p>
          <a:p>
            <a:r>
              <a:rPr lang="cs-CZ" dirty="0" smtClean="0"/>
              <a:t>projevy agrese vůči sobě či ostatním.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6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cs-CZ" dirty="0" smtClean="0"/>
              <a:t>Rozhodnutí o přidělení či nepřidělení azylu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Dle zákona do 90 dní, ale může se protáhnout (často trvá roky)</a:t>
            </a:r>
          </a:p>
          <a:p>
            <a:r>
              <a:rPr lang="cs-CZ" dirty="0" smtClean="0"/>
              <a:t>Lze přerušit či pozastavit (ze zákonných důvodů)</a:t>
            </a:r>
          </a:p>
          <a:p>
            <a:r>
              <a:rPr lang="cs-CZ" dirty="0" smtClean="0"/>
              <a:t>Zažádat znovu lze po 2 letech</a:t>
            </a:r>
          </a:p>
          <a:p>
            <a:r>
              <a:rPr lang="cs-CZ" dirty="0" smtClean="0"/>
              <a:t>Rozhodnutí platí pro celou EU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9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Důvody k přidělení azylu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pronásledování </a:t>
            </a:r>
            <a:r>
              <a:rPr lang="cs-CZ" dirty="0"/>
              <a:t>žadatele z důvodů uvedených v Úmluvě o právním postavení uprchlíků </a:t>
            </a:r>
            <a:r>
              <a:rPr lang="cs-CZ" dirty="0" smtClean="0"/>
              <a:t>(z</a:t>
            </a:r>
            <a:r>
              <a:rPr lang="cs-CZ" dirty="0"/>
              <a:t> náboženských, politických, rasových, národnostních důvodů či příslušnosti k nějaké sociokulturní skupině).   </a:t>
            </a:r>
          </a:p>
          <a:p>
            <a:r>
              <a:rPr lang="cs-CZ" dirty="0" smtClean="0"/>
              <a:t>Rodinná příslušnost k osobě azylanta (manžel, manželka, děti do 18 let, rodič azylanta mladšího 18 let)</a:t>
            </a:r>
          </a:p>
          <a:p>
            <a:r>
              <a:rPr lang="cs-CZ" dirty="0" smtClean="0"/>
              <a:t>humanitární důvody </a:t>
            </a:r>
            <a:r>
              <a:rPr lang="cs-CZ" dirty="0"/>
              <a:t>(v případě těžké nemoci, vysokého věku atd.)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32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cs-CZ" dirty="0" smtClean="0"/>
              <a:t>Důvody neudělení azylu ve zkráceném řízení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/>
              <a:t>uvádí-li žadatel pouze ekonomické důvody, </a:t>
            </a:r>
          </a:p>
          <a:p>
            <a:r>
              <a:rPr lang="cs-CZ" dirty="0" smtClean="0"/>
              <a:t>uvádí-li </a:t>
            </a:r>
            <a:r>
              <a:rPr lang="cs-CZ" dirty="0"/>
              <a:t>úmyslně nesprávné údaje, </a:t>
            </a:r>
          </a:p>
          <a:p>
            <a:r>
              <a:rPr lang="cs-CZ" dirty="0" smtClean="0"/>
              <a:t>pochází </a:t>
            </a:r>
            <a:r>
              <a:rPr lang="cs-CZ" dirty="0"/>
              <a:t>ze státu, který je považován za tzv. třetí bezpečnou zemi či bezpečnou </a:t>
            </a:r>
            <a:r>
              <a:rPr lang="cs-CZ" dirty="0" smtClean="0"/>
              <a:t>zemi původu</a:t>
            </a:r>
            <a:r>
              <a:rPr lang="cs-CZ" dirty="0"/>
              <a:t>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282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Vyřízení žádosti o azyl – neúspěšné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r>
              <a:rPr lang="cs-CZ" dirty="0" smtClean="0"/>
              <a:t>osoba může: </a:t>
            </a:r>
          </a:p>
          <a:p>
            <a:pPr lvl="1"/>
            <a:r>
              <a:rPr lang="cs-CZ" dirty="0" smtClean="0"/>
              <a:t>požádat a pracovní či podnikatelské vízum</a:t>
            </a:r>
          </a:p>
          <a:p>
            <a:pPr lvl="1"/>
            <a:r>
              <a:rPr lang="cs-CZ" dirty="0"/>
              <a:t>d</a:t>
            </a:r>
            <a:r>
              <a:rPr lang="cs-CZ" dirty="0" smtClean="0"/>
              <a:t>ostat dlouhodobý pobyt, pokud např. svědčí v případě trestného činu</a:t>
            </a:r>
          </a:p>
          <a:p>
            <a:pPr lvl="1"/>
            <a:r>
              <a:rPr lang="cs-CZ" dirty="0"/>
              <a:t>d</a:t>
            </a:r>
            <a:r>
              <a:rPr lang="cs-CZ" dirty="0" smtClean="0"/>
              <a:t>obrovolně opustit republiku</a:t>
            </a:r>
          </a:p>
          <a:p>
            <a:pPr lvl="1"/>
            <a:r>
              <a:rPr lang="cs-CZ" dirty="0"/>
              <a:t>n</a:t>
            </a:r>
            <a:r>
              <a:rPr lang="cs-CZ" dirty="0" smtClean="0"/>
              <a:t>echat se vyhostit  do země původu (repatriace)</a:t>
            </a:r>
          </a:p>
          <a:p>
            <a:r>
              <a:rPr lang="cs-CZ" b="1" dirty="0" smtClean="0"/>
              <a:t>Zařízení </a:t>
            </a:r>
            <a:r>
              <a:rPr lang="cs-CZ" b="1" dirty="0"/>
              <a:t>pro zajištění </a:t>
            </a:r>
            <a:r>
              <a:rPr lang="cs-CZ" b="1" dirty="0" smtClean="0"/>
              <a:t>cizinců - </a:t>
            </a:r>
            <a:r>
              <a:rPr lang="cs-CZ" dirty="0" smtClean="0"/>
              <a:t>k </a:t>
            </a:r>
            <a:r>
              <a:rPr lang="cs-CZ" dirty="0"/>
              <a:t>zajištění cizincům, kterým bylo vydáno </a:t>
            </a:r>
            <a:r>
              <a:rPr lang="cs-CZ" dirty="0" smtClean="0"/>
              <a:t>rozhodnutí </a:t>
            </a:r>
            <a:r>
              <a:rPr lang="cs-CZ" dirty="0"/>
              <a:t>o správním </a:t>
            </a:r>
            <a:r>
              <a:rPr lang="cs-CZ" dirty="0" smtClean="0"/>
              <a:t>vyhoštění.  </a:t>
            </a:r>
          </a:p>
          <a:p>
            <a:pPr lvl="1"/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27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Vyřízení žádosti o azyl - kladné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92500"/>
          </a:bodyPr>
          <a:lstStyle/>
          <a:p>
            <a:r>
              <a:rPr lang="cs-CZ" dirty="0"/>
              <a:t>udělení statusu </a:t>
            </a:r>
            <a:r>
              <a:rPr lang="cs-CZ" dirty="0" smtClean="0"/>
              <a:t>azylanta</a:t>
            </a:r>
          </a:p>
          <a:p>
            <a:r>
              <a:rPr lang="cs-CZ" dirty="0"/>
              <a:t>stejná práva a povinnosti jako český občan s výjimkou práva volebního a branné </a:t>
            </a:r>
            <a:r>
              <a:rPr lang="cs-CZ" dirty="0" smtClean="0"/>
              <a:t>povinnosti.</a:t>
            </a:r>
          </a:p>
          <a:p>
            <a:r>
              <a:rPr lang="cs-CZ" dirty="0"/>
              <a:t>azylant může pracovat či být evidován na úřadu práce, může studovat, podnikat a podstupovat jakékoliv právní </a:t>
            </a:r>
            <a:r>
              <a:rPr lang="cs-CZ" dirty="0" smtClean="0"/>
              <a:t>úkony, musí </a:t>
            </a:r>
            <a:r>
              <a:rPr lang="cs-CZ" dirty="0"/>
              <a:t>stejně jako čeští občané platit daně, zdravotní pojištění a nést odpovědnost za jakékoliv protiprávní jednání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44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Státní integrační program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Pro snadnou a rychlou integraci </a:t>
            </a:r>
          </a:p>
          <a:p>
            <a:r>
              <a:rPr lang="cs-CZ" dirty="0" smtClean="0"/>
              <a:t>Bezplatný kurz ČJ (do 1 měsíce po získání azylu, v Chrudimi 1. soukromá škola jazyků)</a:t>
            </a:r>
          </a:p>
          <a:p>
            <a:r>
              <a:rPr lang="cs-CZ" dirty="0" smtClean="0"/>
              <a:t>Pomoc při zajištění práce</a:t>
            </a:r>
          </a:p>
          <a:p>
            <a:r>
              <a:rPr lang="cs-CZ" dirty="0" smtClean="0"/>
              <a:t>Nabídka pobytu v integračním středisku (např. Jaroměř – max. 18 měsíců)</a:t>
            </a:r>
          </a:p>
          <a:p>
            <a:r>
              <a:rPr lang="cs-CZ" dirty="0" smtClean="0"/>
              <a:t>Integrační byty – místo pobytu v integračním středisku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17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Centrum pro integraci cizinců v PK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Nabízí: </a:t>
            </a:r>
          </a:p>
          <a:p>
            <a:pPr lvl="1"/>
            <a:r>
              <a:rPr lang="cs-CZ" dirty="0"/>
              <a:t>jazykové kurzy, </a:t>
            </a:r>
            <a:endParaRPr lang="cs-CZ" dirty="0" smtClean="0"/>
          </a:p>
          <a:p>
            <a:pPr lvl="1"/>
            <a:r>
              <a:rPr lang="cs-CZ" dirty="0" smtClean="0"/>
              <a:t>kurzy </a:t>
            </a:r>
            <a:r>
              <a:rPr lang="cs-CZ" dirty="0"/>
              <a:t>sociokulturní adaptace, </a:t>
            </a:r>
            <a:endParaRPr lang="cs-CZ" dirty="0" smtClean="0"/>
          </a:p>
          <a:p>
            <a:pPr lvl="1"/>
            <a:r>
              <a:rPr lang="cs-CZ" dirty="0" smtClean="0"/>
              <a:t>poskytuje poradenství a právní </a:t>
            </a:r>
            <a:r>
              <a:rPr lang="cs-CZ" dirty="0"/>
              <a:t>pomoc. </a:t>
            </a:r>
          </a:p>
          <a:p>
            <a:pPr lvl="1"/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16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cs-CZ" b="1" dirty="0"/>
              <a:t>Dočasná ochrana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/>
              <a:t>pro osoby, které sice nemají důvody pro udělení azylu, nicméně situace v jejich vlasti je natolik nebezpečná, že je </a:t>
            </a:r>
            <a:r>
              <a:rPr lang="cs-CZ" dirty="0" smtClean="0"/>
              <a:t>dočasně nelze </a:t>
            </a:r>
            <a:r>
              <a:rPr lang="cs-CZ" dirty="0"/>
              <a:t>do této země </a:t>
            </a:r>
            <a:r>
              <a:rPr lang="cs-CZ" dirty="0" smtClean="0"/>
              <a:t>vrátit </a:t>
            </a:r>
          </a:p>
          <a:p>
            <a:r>
              <a:rPr lang="cs-CZ" dirty="0" smtClean="0"/>
              <a:t>V minulosti užit u osob z </a:t>
            </a:r>
            <a:r>
              <a:rPr lang="cs-CZ" dirty="0"/>
              <a:t>Bosny a Hercegoviny, Kosova a Čečenska.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96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Statistka rok 2010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/>
              <a:t>833 </a:t>
            </a:r>
            <a:r>
              <a:rPr lang="cs-CZ" dirty="0" smtClean="0"/>
              <a:t>žádostí (v </a:t>
            </a:r>
            <a:r>
              <a:rPr lang="cs-CZ" dirty="0"/>
              <a:t>roce 2003 11 000 osob</a:t>
            </a:r>
            <a:r>
              <a:rPr lang="cs-CZ" dirty="0" smtClean="0"/>
              <a:t>)</a:t>
            </a:r>
          </a:p>
          <a:p>
            <a:r>
              <a:rPr lang="cs-CZ" dirty="0"/>
              <a:t>125 žádostí bylo kladně vyřízeno, </a:t>
            </a:r>
            <a:endParaRPr lang="cs-CZ" dirty="0" smtClean="0"/>
          </a:p>
          <a:p>
            <a:r>
              <a:rPr lang="cs-CZ" dirty="0" smtClean="0"/>
              <a:t>104 </a:t>
            </a:r>
            <a:r>
              <a:rPr lang="cs-CZ" dirty="0"/>
              <a:t>byla uznána dočasná </a:t>
            </a:r>
            <a:r>
              <a:rPr lang="cs-CZ" dirty="0" smtClean="0"/>
              <a:t>ochrana</a:t>
            </a:r>
          </a:p>
          <a:p>
            <a:r>
              <a:rPr lang="cs-CZ" dirty="0"/>
              <a:t>Nejvíce úspěšných žadatelů bylo z Myanmaru (Barmy), dále z Běloruska, Ruska a </a:t>
            </a:r>
            <a:r>
              <a:rPr lang="cs-CZ" dirty="0" smtClean="0"/>
              <a:t>Ukrajiny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565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NNO věnující se dané problematice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r>
              <a:rPr lang="cs-CZ" dirty="0"/>
              <a:t>Organizace pro pomoc uprchlíkům (OPU), </a:t>
            </a:r>
          </a:p>
          <a:p>
            <a:r>
              <a:rPr lang="cs-CZ" dirty="0"/>
              <a:t>Poradna pro uprchlíky (PPU), </a:t>
            </a:r>
          </a:p>
          <a:p>
            <a:r>
              <a:rPr lang="cs-CZ" dirty="0"/>
              <a:t>Sdružení občanů zabývajících se emigranty (SOZE), </a:t>
            </a:r>
          </a:p>
          <a:p>
            <a:r>
              <a:rPr lang="cs-CZ" dirty="0"/>
              <a:t>Poradna pro integraci (PPI), </a:t>
            </a:r>
          </a:p>
          <a:p>
            <a:r>
              <a:rPr lang="cs-CZ" dirty="0"/>
              <a:t>Centrum pro integraci cizinců (CIC) </a:t>
            </a:r>
          </a:p>
          <a:p>
            <a:r>
              <a:rPr lang="cs-CZ" dirty="0"/>
              <a:t>Česká katolická charita. </a:t>
            </a:r>
          </a:p>
          <a:p>
            <a:r>
              <a:rPr lang="cs-CZ" b="1" dirty="0"/>
              <a:t>Most pro lidská </a:t>
            </a:r>
            <a:r>
              <a:rPr lang="cs-CZ" b="1" dirty="0" smtClean="0"/>
              <a:t>práva </a:t>
            </a:r>
            <a:r>
              <a:rPr lang="cs-CZ" dirty="0" smtClean="0"/>
              <a:t>(v Pardubicích)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06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Mezinárodní organizace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/>
              <a:t>UNHCR (Úřad vysokého komisaře pro uprchlíky při OSN</a:t>
            </a:r>
            <a:r>
              <a:rPr lang="cs-CZ" dirty="0" smtClean="0"/>
              <a:t>)</a:t>
            </a:r>
          </a:p>
          <a:p>
            <a:r>
              <a:rPr lang="cs-CZ" dirty="0"/>
              <a:t>Mezinárodní organizace pro migraci (IOM)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23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cs-CZ" dirty="0" smtClean="0"/>
              <a:t>Zdroje: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GUNTEROVÁ</a:t>
            </a:r>
            <a:r>
              <a:rPr lang="cs-CZ" dirty="0"/>
              <a:t>, T. : Uprchlíci a žadatelé o azyl v České republice, v rámci projektu varianty společnosti Člověk v tísni (dostupné na </a:t>
            </a:r>
            <a:r>
              <a:rPr lang="cs-CZ" u="sng" dirty="0">
                <a:hlinkClick r:id="rId2"/>
              </a:rPr>
              <a:t>www.varianty.cz</a:t>
            </a:r>
            <a:r>
              <a:rPr lang="cs-CZ" dirty="0"/>
              <a:t>)</a:t>
            </a:r>
          </a:p>
          <a:p>
            <a:r>
              <a:rPr lang="cs-CZ" u="sng" dirty="0">
                <a:hlinkClick r:id="rId3"/>
              </a:rPr>
              <a:t>www.unhcr.cz</a:t>
            </a:r>
            <a:endParaRPr lang="cs-CZ" dirty="0"/>
          </a:p>
          <a:p>
            <a:r>
              <a:rPr lang="cs-CZ" u="sng" dirty="0">
                <a:hlinkClick r:id="rId4"/>
              </a:rPr>
              <a:t>www.epolis.cz</a:t>
            </a:r>
            <a:endParaRPr lang="cs-CZ" dirty="0"/>
          </a:p>
          <a:p>
            <a:r>
              <a:rPr lang="cs-CZ" dirty="0"/>
              <a:t>http://www.czechkid.cz/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29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</TotalTime>
  <Words>882</Words>
  <Application>Microsoft Office PowerPoint</Application>
  <PresentationFormat>Předvádění na obrazovce (4:3)</PresentationFormat>
  <Paragraphs>122</Paragraphs>
  <Slides>27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27</vt:i4>
      </vt:variant>
    </vt:vector>
  </HeadingPairs>
  <TitlesOfParts>
    <vt:vector size="28" baseType="lpstr">
      <vt:lpstr>Motiv systému Office</vt:lpstr>
      <vt:lpstr>Problematika uprchlíků </vt:lpstr>
      <vt:lpstr>Právní podklady pro problematiku</vt:lpstr>
      <vt:lpstr>Důležité pojmy</vt:lpstr>
      <vt:lpstr>Dle příčin, migrace rozlišujeme: </vt:lpstr>
      <vt:lpstr>Uprchlík</vt:lpstr>
      <vt:lpstr>Vnitřně přemístěná osoba </vt:lpstr>
      <vt:lpstr>Přistěhovalec</vt:lpstr>
      <vt:lpstr>Modrá a zelená karta</vt:lpstr>
      <vt:lpstr>Ministerstvo vnitra</vt:lpstr>
      <vt:lpstr>Azylová procedura</vt:lpstr>
      <vt:lpstr>Práva žadatele o azyl</vt:lpstr>
      <vt:lpstr>Povinnosti žadatele o azyl</vt:lpstr>
      <vt:lpstr>Prezentace aplikace PowerPoint</vt:lpstr>
      <vt:lpstr>Táborový syndrom</vt:lpstr>
      <vt:lpstr>Projevy táborového syndromu</vt:lpstr>
      <vt:lpstr>Rozhodnutí o přidělení či nepřidělení azylu</vt:lpstr>
      <vt:lpstr>Důvody k přidělení azylu</vt:lpstr>
      <vt:lpstr>Důvody neudělení azylu ve zkráceném řízení</vt:lpstr>
      <vt:lpstr>Vyřízení žádosti o azyl – neúspěšné </vt:lpstr>
      <vt:lpstr>Vyřízení žádosti o azyl - kladné</vt:lpstr>
      <vt:lpstr>Státní integrační program</vt:lpstr>
      <vt:lpstr>Centrum pro integraci cizinců v PK</vt:lpstr>
      <vt:lpstr>Dočasná ochrana</vt:lpstr>
      <vt:lpstr>Statistka rok 2010 </vt:lpstr>
      <vt:lpstr>NNO věnující se dané problematice</vt:lpstr>
      <vt:lpstr>Mezinárodní organizace</vt:lpstr>
      <vt:lpstr>Zdroje: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Problematika uprchlíků</dc:title>
  <dc:creator>Truncova</dc:creator>
  <cp:lastModifiedBy>Truncova</cp:lastModifiedBy>
  <cp:revision>14</cp:revision>
  <dcterms:created xsi:type="dcterms:W3CDTF">2011-06-16T15:29:06Z</dcterms:created>
  <dcterms:modified xsi:type="dcterms:W3CDTF">2011-08-07T20:18:07Z</dcterms:modified>
</cp:coreProperties>
</file>