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4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0026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5523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5794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1349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21162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78019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1770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2091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3047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8145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7280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CBC9C-D78C-4E5B-9D04-FFC1A28EF854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AFCF7-E2FA-4D1C-B035-032BF3F2439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37320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ocialni-sluzby.cz/domy-s-pecovatelskou-sluzbou.ph" TargetMode="External"/><Relationship Id="rId3" Type="http://schemas.openxmlformats.org/officeDocument/2006/relationships/hyperlink" Target="http://www.nemcr.cz/lecebna-dlouhodobe-nemocnych" TargetMode="External"/><Relationship Id="rId7" Type="http://schemas.openxmlformats.org/officeDocument/2006/relationships/hyperlink" Target="http://www.alzheimercentrum.cz/nase-zarizeni/filipov-cr" TargetMode="External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omov-hm.cz/?page=druhy-sluzeb&amp;det=domov-pro-seniory" TargetMode="External"/><Relationship Id="rId11" Type="http://schemas.openxmlformats.org/officeDocument/2006/relationships/image" Target="../media/image1.jpeg"/><Relationship Id="rId5" Type="http://schemas.openxmlformats.org/officeDocument/2006/relationships/hyperlink" Target="http://www.dumstari.cz/" TargetMode="External"/><Relationship Id="rId10" Type="http://schemas.openxmlformats.org/officeDocument/2006/relationships/hyperlink" Target="http://www.domovsenioruchrudim.cz/" TargetMode="External"/><Relationship Id="rId4" Type="http://schemas.openxmlformats.org/officeDocument/2006/relationships/hyperlink" Target="http://www.domov-duchodcu.cz/" TargetMode="External"/><Relationship Id="rId9" Type="http://schemas.openxmlformats.org/officeDocument/2006/relationships/hyperlink" Target="http://www.skp-centrum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Ústavní péče pro seniory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2539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Ústavní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Forma péče je </a:t>
            </a:r>
            <a:r>
              <a:rPr lang="cs-CZ" dirty="0" smtClean="0"/>
              <a:t>pobytová</a:t>
            </a:r>
          </a:p>
          <a:p>
            <a:endParaRPr lang="cs-CZ" dirty="0" smtClean="0"/>
          </a:p>
          <a:p>
            <a:r>
              <a:rPr lang="cs-CZ" dirty="0" smtClean="0"/>
              <a:t>krátkodobý </a:t>
            </a:r>
            <a:r>
              <a:rPr lang="cs-CZ" dirty="0"/>
              <a:t>pobyt </a:t>
            </a:r>
            <a:endParaRPr lang="cs-CZ" dirty="0" smtClean="0"/>
          </a:p>
          <a:p>
            <a:r>
              <a:rPr lang="cs-CZ" dirty="0" smtClean="0"/>
              <a:t>dlouhodobý </a:t>
            </a:r>
            <a:r>
              <a:rPr lang="cs-CZ" dirty="0"/>
              <a:t>pobyt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7523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Sociální služby ve zdravotnických zařízeních ústavní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pobytové </a:t>
            </a:r>
            <a:r>
              <a:rPr lang="cs-CZ" dirty="0"/>
              <a:t>sociální služby </a:t>
            </a:r>
            <a:endParaRPr lang="cs-CZ" dirty="0" smtClean="0"/>
          </a:p>
          <a:p>
            <a:r>
              <a:rPr lang="cs-CZ" dirty="0" smtClean="0"/>
              <a:t>o</a:t>
            </a:r>
            <a:r>
              <a:rPr lang="cs-CZ" dirty="0" smtClean="0"/>
              <a:t>soby - nevyžadují </a:t>
            </a:r>
            <a:r>
              <a:rPr lang="cs-CZ" dirty="0"/>
              <a:t>ústavní zdravotní </a:t>
            </a:r>
            <a:r>
              <a:rPr lang="cs-CZ" dirty="0" smtClean="0"/>
              <a:t>péči, ale nejsou </a:t>
            </a:r>
            <a:r>
              <a:rPr lang="cs-CZ" dirty="0"/>
              <a:t>schopny se obejít bez pomoci jiné fyzické osoby a nemohou být proto propuštěny ze zdravotnického zařízení </a:t>
            </a:r>
            <a:endParaRPr lang="cs-CZ" dirty="0" smtClean="0"/>
          </a:p>
          <a:p>
            <a:r>
              <a:rPr lang="cs-CZ" dirty="0" smtClean="0"/>
              <a:t>ústavní </a:t>
            </a:r>
            <a:r>
              <a:rPr lang="cs-CZ" dirty="0"/>
              <a:t>péče do </a:t>
            </a:r>
            <a:r>
              <a:rPr lang="cs-CZ" dirty="0" smtClean="0"/>
              <a:t>doby než je jim péče zajištěna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5005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Sociální služby ve zdravotnických zařízeních ústavní péče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</a:t>
            </a:r>
            <a:r>
              <a:rPr lang="cs-CZ" dirty="0" smtClean="0"/>
              <a:t>ákon </a:t>
            </a:r>
            <a:r>
              <a:rPr lang="cs-CZ" dirty="0"/>
              <a:t>č.108/2006 Sb. O sociálních službách (§ 92) musí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zařízení zajistit péči klienta, který již ze zdravotnického hlediska nepotřebuje hospitalizaci, ale je z různých objektivních příčin </a:t>
            </a:r>
            <a:r>
              <a:rPr lang="cs-CZ" dirty="0" err="1"/>
              <a:t>nepropustitelný</a:t>
            </a:r>
            <a:r>
              <a:rPr lang="cs-CZ" dirty="0"/>
              <a:t> do domácí péče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03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Pobyt </a:t>
            </a:r>
            <a:r>
              <a:rPr lang="cs-CZ" dirty="0"/>
              <a:t>a </a:t>
            </a:r>
            <a:r>
              <a:rPr lang="cs-CZ" dirty="0" smtClean="0"/>
              <a:t>strava – max. </a:t>
            </a:r>
            <a:r>
              <a:rPr lang="cs-CZ" dirty="0"/>
              <a:t>výše </a:t>
            </a:r>
            <a:r>
              <a:rPr lang="cs-CZ" dirty="0" smtClean="0"/>
              <a:t>úhrady, může se lišit v zařízeních, </a:t>
            </a:r>
            <a:r>
              <a:rPr lang="cs-CZ" dirty="0" smtClean="0"/>
              <a:t>(min</a:t>
            </a:r>
            <a:r>
              <a:rPr lang="cs-CZ" dirty="0" smtClean="0"/>
              <a:t>. </a:t>
            </a:r>
            <a:r>
              <a:rPr lang="cs-CZ" dirty="0"/>
              <a:t>15</a:t>
            </a:r>
            <a:r>
              <a:rPr lang="cs-CZ" dirty="0" smtClean="0"/>
              <a:t>% příjmů</a:t>
            </a:r>
            <a:r>
              <a:rPr lang="cs-CZ" dirty="0" smtClean="0"/>
              <a:t>)</a:t>
            </a:r>
            <a:endParaRPr lang="cs-CZ" dirty="0"/>
          </a:p>
          <a:p>
            <a:r>
              <a:rPr lang="cs-CZ" dirty="0" smtClean="0"/>
              <a:t>180</a:t>
            </a:r>
            <a:r>
              <a:rPr lang="cs-CZ" dirty="0"/>
              <a:t>,- Kč ubytování/ den, 150,- Kč strava/ den, (75 Kč oběd</a:t>
            </a:r>
            <a:r>
              <a:rPr lang="cs-CZ" dirty="0" smtClean="0"/>
              <a:t>)</a:t>
            </a:r>
          </a:p>
          <a:p>
            <a:r>
              <a:rPr lang="cs-CZ" dirty="0"/>
              <a:t>Sociální </a:t>
            </a:r>
            <a:r>
              <a:rPr lang="cs-CZ" dirty="0" smtClean="0"/>
              <a:t>péče </a:t>
            </a:r>
            <a:r>
              <a:rPr lang="cs-CZ" dirty="0"/>
              <a:t>hrazena ve výši příspěvků na </a:t>
            </a:r>
            <a:r>
              <a:rPr lang="cs-CZ" dirty="0" smtClean="0"/>
              <a:t>péči.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/>
              <a:t>Nemocnice Chrudim, Václavská 750 – LDN </a:t>
            </a:r>
            <a:r>
              <a:rPr lang="cs-CZ" dirty="0" smtClean="0"/>
              <a:t>S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571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Domovy pro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pobytové </a:t>
            </a:r>
            <a:r>
              <a:rPr lang="cs-CZ" dirty="0"/>
              <a:t>služby </a:t>
            </a:r>
            <a:r>
              <a:rPr lang="cs-CZ" dirty="0" smtClean="0"/>
              <a:t>(osoby se </a:t>
            </a:r>
            <a:r>
              <a:rPr lang="cs-CZ" dirty="0" smtClean="0"/>
              <a:t>sníženou </a:t>
            </a:r>
            <a:r>
              <a:rPr lang="cs-CZ" dirty="0" smtClean="0"/>
              <a:t>soběstačností – věk,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 smtClean="0"/>
              <a:t>s</a:t>
            </a:r>
            <a:r>
              <a:rPr lang="cs-CZ" dirty="0" smtClean="0"/>
              <a:t>tav), vyžadují </a:t>
            </a:r>
            <a:r>
              <a:rPr lang="cs-CZ" dirty="0"/>
              <a:t>pravidelnou pomoc jiné fyzické </a:t>
            </a:r>
            <a:r>
              <a:rPr lang="cs-CZ" dirty="0" smtClean="0"/>
              <a:t>osoby</a:t>
            </a:r>
            <a:endParaRPr lang="cs-CZ" dirty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2172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Domovy pro seniory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zařízení pro staré občany, kteří dosáhli věku rozhodujícího pro přiznání SD a kteří kvůli trvalým změnám </a:t>
            </a:r>
            <a:r>
              <a:rPr lang="cs-CZ" dirty="0" err="1" smtClean="0"/>
              <a:t>zdr</a:t>
            </a:r>
            <a:r>
              <a:rPr lang="cs-CZ" dirty="0" smtClean="0"/>
              <a:t>. stavu potřebují komplexní péči, jež jim nemůže být zajištěna členy rodiny ani jiným typem služby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Zřizovatelé domovů pro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Zřizovatelem </a:t>
            </a:r>
            <a:r>
              <a:rPr lang="cs-CZ" dirty="0" err="1" smtClean="0"/>
              <a:t>DpS</a:t>
            </a:r>
            <a:r>
              <a:rPr lang="cs-CZ" dirty="0" smtClean="0"/>
              <a:t> </a:t>
            </a:r>
            <a:r>
              <a:rPr lang="cs-CZ" dirty="0"/>
              <a:t>jsou většinou </a:t>
            </a:r>
            <a:r>
              <a:rPr lang="cs-CZ" dirty="0" smtClean="0"/>
              <a:t>obce (příspěvkové organizace</a:t>
            </a:r>
            <a:r>
              <a:rPr lang="cs-CZ" dirty="0" smtClean="0"/>
              <a:t>)</a:t>
            </a:r>
            <a:endParaRPr lang="cs-CZ" dirty="0" smtClean="0"/>
          </a:p>
          <a:p>
            <a:r>
              <a:rPr lang="cs-CZ" dirty="0" smtClean="0"/>
              <a:t>nestátní </a:t>
            </a:r>
            <a:r>
              <a:rPr lang="cs-CZ" dirty="0"/>
              <a:t>neziskové </a:t>
            </a:r>
            <a:r>
              <a:rPr lang="cs-CZ" dirty="0" smtClean="0"/>
              <a:t>organizace,komerční organizace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Úhrada je shodná s ostatními pobytovými službami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6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DpS</a:t>
            </a:r>
            <a:r>
              <a:rPr lang="cs-CZ" dirty="0" smtClean="0"/>
              <a:t> v okolí Chrudimi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/>
              <a:t>Domov pro seniory, U Bažantnice 63, Heřmanův Městec </a:t>
            </a:r>
          </a:p>
          <a:p>
            <a:pPr lvl="0"/>
            <a:r>
              <a:rPr lang="cs-CZ" dirty="0"/>
              <a:t>Domov pro seniory, Masarykovo </a:t>
            </a:r>
            <a:r>
              <a:rPr lang="cs-CZ" dirty="0" smtClean="0"/>
              <a:t>Náměstí </a:t>
            </a:r>
            <a:r>
              <a:rPr lang="cs-CZ" dirty="0"/>
              <a:t>37, Heřmanův Městec </a:t>
            </a:r>
            <a:r>
              <a:rPr lang="cs-CZ" dirty="0" smtClean="0"/>
              <a:t> </a:t>
            </a:r>
          </a:p>
          <a:p>
            <a:pPr lvl="0"/>
            <a:r>
              <a:rPr lang="cs-CZ" dirty="0" smtClean="0"/>
              <a:t>Dům </a:t>
            </a:r>
            <a:r>
              <a:rPr lang="cs-CZ" dirty="0"/>
              <a:t>klidného stáří </a:t>
            </a:r>
            <a:r>
              <a:rPr lang="cs-CZ" dirty="0" err="1"/>
              <a:t>Glossus</a:t>
            </a:r>
            <a:r>
              <a:rPr lang="cs-CZ" dirty="0"/>
              <a:t> </a:t>
            </a:r>
            <a:r>
              <a:rPr lang="cs-CZ" dirty="0" err="1"/>
              <a:t>s.r.o</a:t>
            </a:r>
            <a:r>
              <a:rPr lang="cs-CZ" dirty="0"/>
              <a:t>, Radim 89, Luže </a:t>
            </a:r>
            <a:endParaRPr lang="cs-CZ" dirty="0" smtClean="0"/>
          </a:p>
          <a:p>
            <a:pPr lvl="0"/>
            <a:r>
              <a:rPr lang="cs-CZ" dirty="0" smtClean="0"/>
              <a:t>Domov </a:t>
            </a:r>
            <a:r>
              <a:rPr lang="cs-CZ" dirty="0"/>
              <a:t>seniorů </a:t>
            </a:r>
            <a:r>
              <a:rPr lang="cs-CZ" dirty="0" err="1"/>
              <a:t>Drachtinka</a:t>
            </a:r>
            <a:r>
              <a:rPr lang="cs-CZ" dirty="0"/>
              <a:t>, Erbenova 1631, </a:t>
            </a:r>
            <a:r>
              <a:rPr lang="cs-CZ" dirty="0" smtClean="0"/>
              <a:t>Hlinsko </a:t>
            </a:r>
            <a:endParaRPr lang="cs-CZ" dirty="0"/>
          </a:p>
          <a:p>
            <a:r>
              <a:rPr lang="cs-CZ" dirty="0"/>
              <a:t>Lůžkové a sociální centrum pro seniory o.p.s</a:t>
            </a:r>
            <a:r>
              <a:rPr lang="cs-CZ" dirty="0" smtClean="0"/>
              <a:t>., Chrudim – v provozu od 1. 1. 2012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7350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Domovy se zvláštním režimem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poskytují se pobytové </a:t>
            </a:r>
            <a:r>
              <a:rPr lang="cs-CZ" dirty="0" smtClean="0"/>
              <a:t>služby, osoby s 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chronického </a:t>
            </a:r>
            <a:r>
              <a:rPr lang="cs-CZ" dirty="0"/>
              <a:t>duševního </a:t>
            </a:r>
            <a:r>
              <a:rPr lang="cs-CZ" dirty="0" smtClean="0"/>
              <a:t>onemocnění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závislosti </a:t>
            </a:r>
            <a:r>
              <a:rPr lang="cs-CZ" dirty="0"/>
              <a:t>na návykových látkách 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/>
              <a:t>s</a:t>
            </a:r>
            <a:r>
              <a:rPr lang="cs-CZ" dirty="0" smtClean="0"/>
              <a:t>tařecké demence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Alzheimerovy demence (ostatní typy demencí)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977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828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Domovy se zvláštním režimem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Režim v těchto zařízeních při poskytování sociálních služeb je přizpůsoben specifickým potřebám těchto osob.</a:t>
            </a:r>
          </a:p>
          <a:p>
            <a:endParaRPr lang="cs-CZ" dirty="0"/>
          </a:p>
          <a:p>
            <a:r>
              <a:rPr lang="cs-CZ" dirty="0" smtClean="0"/>
              <a:t>Organizace poskytující tyto služby </a:t>
            </a:r>
            <a:endParaRPr lang="cs-CZ" dirty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Alzheimer Centrum </a:t>
            </a:r>
            <a:r>
              <a:rPr lang="cs-CZ" dirty="0" err="1" smtClean="0"/>
              <a:t>Filipov</a:t>
            </a:r>
            <a:r>
              <a:rPr lang="cs-CZ" dirty="0" smtClean="0"/>
              <a:t> o.p.s</a:t>
            </a:r>
            <a:r>
              <a:rPr lang="cs-CZ" dirty="0" smtClean="0"/>
              <a:t>., </a:t>
            </a:r>
            <a:r>
              <a:rPr lang="cs-CZ" dirty="0" err="1" smtClean="0"/>
              <a:t>Filipov</a:t>
            </a:r>
            <a:r>
              <a:rPr lang="cs-CZ" dirty="0" smtClean="0"/>
              <a:t>, Čáslav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/>
              <a:t>Domov pro seniory, Masarykovo Náměstí 37, Heřmanův Městec 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3906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 </a:t>
            </a:r>
            <a:br>
              <a:rPr lang="cs-CZ" dirty="0"/>
            </a:b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561662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6523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Hospic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nestátní zdravotnická zařízení poskytující komplexní zdravotní, ošetřovatelskou, sociální, psychologická a duchovní péči o člověka v posledním stádiu nemoci, </a:t>
            </a:r>
            <a:r>
              <a:rPr lang="cs-CZ" dirty="0" smtClean="0"/>
              <a:t>umírajícího </a:t>
            </a:r>
          </a:p>
          <a:p>
            <a:r>
              <a:rPr lang="cs-CZ" dirty="0" smtClean="0"/>
              <a:t>Snaží </a:t>
            </a:r>
            <a:r>
              <a:rPr lang="cs-CZ" dirty="0"/>
              <a:t>se o holistickou péči o klienta i jeho rodinu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/>
              <a:t>Hospic Chrudim, K Ploché dráze 602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0154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Odlehčovací pobytové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Poskytovaná </a:t>
            </a:r>
            <a:r>
              <a:rPr lang="cs-CZ" dirty="0"/>
              <a:t>služba nabízí rodinám pečujícím o svého blízkého zajištění potřebné péče po dobu jejich nemoci, nezbytného odpočinku a </a:t>
            </a:r>
            <a:r>
              <a:rPr lang="cs-CZ" dirty="0" smtClean="0"/>
              <a:t>předcházet tak syndromu vyhoření u pečovatelů.</a:t>
            </a:r>
          </a:p>
          <a:p>
            <a:r>
              <a:rPr lang="cs-CZ" dirty="0" smtClean="0"/>
              <a:t>Cílem </a:t>
            </a:r>
            <a:r>
              <a:rPr lang="cs-CZ" dirty="0"/>
              <a:t>služby je umožnit pečující fyzické osobě nezbytný odpočinek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7009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Příklad odlehčující pobytové služby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b="1" dirty="0"/>
              <a:t>LDN Rybitví, </a:t>
            </a:r>
            <a:r>
              <a:rPr lang="cs-CZ" sz="2800" dirty="0"/>
              <a:t>Činžovních domů 139, </a:t>
            </a:r>
            <a:r>
              <a:rPr lang="cs-CZ" sz="2800" dirty="0" smtClean="0"/>
              <a:t>Rybitví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15200183"/>
              </p:ext>
            </p:extLst>
          </p:nvPr>
        </p:nvGraphicFramePr>
        <p:xfrm>
          <a:off x="827584" y="2132856"/>
          <a:ext cx="6768750" cy="44243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/>
                <a:gridCol w="1411356"/>
                <a:gridCol w="1353750"/>
                <a:gridCol w="1353750"/>
                <a:gridCol w="1353750"/>
              </a:tblGrid>
              <a:tr h="3111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 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stupeň závislosti</a:t>
                      </a:r>
                      <a:endParaRPr lang="cs-CZ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1112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I.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II.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III.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IV.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31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Strava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150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150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150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150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31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Ubytování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180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180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180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180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1078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úhrada za služby (příspěvek na péči)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65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129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265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400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8071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doplatek za služby (uživatel)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135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71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31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CELKEM/1 den 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530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530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595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730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  <a:tr h="613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CELKEM / 1 </a:t>
                      </a:r>
                      <a:r>
                        <a:rPr lang="cs-CZ" sz="1600" dirty="0" smtClean="0">
                          <a:effectLst/>
                        </a:rPr>
                        <a:t>měsíc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15 900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15 900 Kč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17 850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21 900 Kč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26375" y="3212976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54850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Péče poskytovaná v pobytových zařízeních sociální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Práce sociálního pracovníka</a:t>
            </a:r>
          </a:p>
          <a:p>
            <a:r>
              <a:rPr lang="cs-CZ" dirty="0" smtClean="0"/>
              <a:t>Rehabilitační péče</a:t>
            </a:r>
          </a:p>
          <a:p>
            <a:r>
              <a:rPr lang="cs-CZ" dirty="0" smtClean="0"/>
              <a:t>Ergoterapie</a:t>
            </a:r>
          </a:p>
          <a:p>
            <a:r>
              <a:rPr lang="cs-CZ" dirty="0" smtClean="0"/>
              <a:t>Duchovní péče</a:t>
            </a:r>
          </a:p>
          <a:p>
            <a:r>
              <a:rPr lang="cs-CZ" dirty="0" smtClean="0"/>
              <a:t>Ošetřovatelská péče</a:t>
            </a:r>
          </a:p>
          <a:p>
            <a:r>
              <a:rPr lang="cs-CZ" dirty="0" smtClean="0"/>
              <a:t>Zdravotní péče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2072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pracovník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cs-CZ" dirty="0"/>
              <a:t>Poskytování informací o možnostech umístění do zařízení </a:t>
            </a:r>
          </a:p>
          <a:p>
            <a:pPr lvl="0"/>
            <a:r>
              <a:rPr lang="cs-CZ" dirty="0"/>
              <a:t>Evidenci doručených </a:t>
            </a:r>
            <a:r>
              <a:rPr lang="cs-CZ" dirty="0" smtClean="0"/>
              <a:t>žádostí, pořadník </a:t>
            </a:r>
            <a:r>
              <a:rPr lang="cs-CZ" dirty="0"/>
              <a:t>čekatelů</a:t>
            </a:r>
          </a:p>
          <a:p>
            <a:pPr lvl="0"/>
            <a:r>
              <a:rPr lang="cs-CZ" dirty="0" smtClean="0"/>
              <a:t>Jednání </a:t>
            </a:r>
            <a:r>
              <a:rPr lang="cs-CZ" dirty="0"/>
              <a:t>sociální </a:t>
            </a:r>
            <a:r>
              <a:rPr lang="cs-CZ" dirty="0" smtClean="0"/>
              <a:t>komise</a:t>
            </a:r>
            <a:endParaRPr lang="cs-CZ" dirty="0"/>
          </a:p>
          <a:p>
            <a:pPr lvl="0"/>
            <a:r>
              <a:rPr lang="cs-CZ" dirty="0"/>
              <a:t>Příprava písemné smlouvy o poskytování </a:t>
            </a:r>
            <a:r>
              <a:rPr lang="cs-CZ" dirty="0" smtClean="0"/>
              <a:t>služby </a:t>
            </a:r>
            <a:endParaRPr lang="cs-CZ" dirty="0"/>
          </a:p>
          <a:p>
            <a:pPr lvl="0"/>
            <a:r>
              <a:rPr lang="cs-CZ" dirty="0"/>
              <a:t>Přijetí klienta</a:t>
            </a:r>
          </a:p>
          <a:p>
            <a:pPr lvl="0"/>
            <a:r>
              <a:rPr lang="cs-CZ" dirty="0"/>
              <a:t>Podpis smlouvy s </a:t>
            </a:r>
            <a:r>
              <a:rPr lang="cs-CZ" dirty="0" smtClean="0"/>
              <a:t>klientem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7399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pracovník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Pomoc klientovi při adaptaci a reintegraci </a:t>
            </a:r>
          </a:p>
          <a:p>
            <a:pPr lvl="0"/>
            <a:r>
              <a:rPr lang="cs-CZ" dirty="0"/>
              <a:t>Pravidelné návštěvy klientů </a:t>
            </a:r>
          </a:p>
          <a:p>
            <a:pPr lvl="0"/>
            <a:r>
              <a:rPr lang="cs-CZ" dirty="0"/>
              <a:t>Kontakt s příbuznými klientů a </a:t>
            </a:r>
            <a:r>
              <a:rPr lang="cs-CZ" dirty="0" smtClean="0"/>
              <a:t>spolupráce </a:t>
            </a:r>
            <a:endParaRPr lang="cs-CZ" dirty="0"/>
          </a:p>
          <a:p>
            <a:pPr lvl="0"/>
            <a:r>
              <a:rPr lang="cs-CZ" dirty="0"/>
              <a:t>Vyřizování různých požadavků klientů </a:t>
            </a:r>
          </a:p>
          <a:p>
            <a:pPr lvl="0"/>
            <a:r>
              <a:rPr lang="cs-CZ" dirty="0"/>
              <a:t>Spolupráce s jinými </a:t>
            </a:r>
            <a:r>
              <a:rPr lang="cs-CZ" dirty="0" smtClean="0"/>
              <a:t>institucemi</a:t>
            </a:r>
          </a:p>
          <a:p>
            <a:r>
              <a:rPr lang="cs-CZ" dirty="0"/>
              <a:t>S</a:t>
            </a:r>
            <a:r>
              <a:rPr lang="cs-CZ" dirty="0" smtClean="0"/>
              <a:t>polupráce </a:t>
            </a:r>
            <a:r>
              <a:rPr lang="cs-CZ" dirty="0"/>
              <a:t>s psychologem, s lékaři a ošetřujícím personálem a vedoucím zařízení</a:t>
            </a:r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6706" y="-28631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8039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pracovník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Organizace a koordinace individuálního plánování v zařízení </a:t>
            </a:r>
          </a:p>
          <a:p>
            <a:pPr lvl="0"/>
            <a:r>
              <a:rPr lang="cs-CZ" dirty="0"/>
              <a:t>Poskytování podpory umírajícím klientům</a:t>
            </a:r>
          </a:p>
          <a:p>
            <a:pPr lvl="0"/>
            <a:r>
              <a:rPr lang="cs-CZ" dirty="0"/>
              <a:t>Poskytování sociální opora klientům a příbuzným</a:t>
            </a:r>
          </a:p>
          <a:p>
            <a:pPr lvl="0"/>
            <a:r>
              <a:rPr lang="cs-CZ" dirty="0"/>
              <a:t>Pomoc příbuzným při úmrtní klienta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9572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Rehabilitace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Podpora zachování klientovy stávající soběstačnosti a funkčních schopností </a:t>
            </a:r>
          </a:p>
          <a:p>
            <a:pPr lvl="0"/>
            <a:r>
              <a:rPr lang="cs-CZ" dirty="0"/>
              <a:t>Zabránění rozvoje nesoběstačnosti</a:t>
            </a:r>
          </a:p>
          <a:p>
            <a:pPr lvl="0"/>
            <a:r>
              <a:rPr lang="cs-CZ" dirty="0"/>
              <a:t>Prevence vzniku imobilizačního </a:t>
            </a:r>
            <a:r>
              <a:rPr lang="cs-CZ" dirty="0" smtClean="0"/>
              <a:t>syndromu</a:t>
            </a:r>
          </a:p>
          <a:p>
            <a:r>
              <a:rPr lang="cs-CZ" dirty="0"/>
              <a:t>Z</a:t>
            </a:r>
            <a:r>
              <a:rPr lang="cs-CZ" dirty="0" smtClean="0"/>
              <a:t>ákladní </a:t>
            </a:r>
            <a:r>
              <a:rPr lang="cs-CZ" dirty="0" err="1" smtClean="0"/>
              <a:t>rhb</a:t>
            </a:r>
            <a:r>
              <a:rPr lang="cs-CZ" dirty="0" smtClean="0"/>
              <a:t> </a:t>
            </a:r>
          </a:p>
          <a:p>
            <a:r>
              <a:rPr lang="cs-CZ" dirty="0"/>
              <a:t>S</a:t>
            </a:r>
            <a:r>
              <a:rPr lang="cs-CZ" dirty="0" smtClean="0"/>
              <a:t>peciální </a:t>
            </a:r>
            <a:r>
              <a:rPr lang="cs-CZ" dirty="0" err="1" smtClean="0"/>
              <a:t>rhb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0530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Ergoterapie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Prostřednictvím smysluplného zaměstnávání usiluje ergoterapie o zachování a využívání schopností jedince potřebných pro zvládání běžných denních, pracovních, zájmových a rekreačních činností u osob jakéhokoli věku s různým typem postižení.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467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ergoterapie v gerontologii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udržování </a:t>
            </a:r>
            <a:r>
              <a:rPr lang="cs-CZ" dirty="0"/>
              <a:t>a podporu tvůrčích schopností a dovedností </a:t>
            </a:r>
            <a:r>
              <a:rPr lang="cs-CZ" dirty="0" smtClean="0"/>
              <a:t>klientů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oblast </a:t>
            </a:r>
            <a:r>
              <a:rPr lang="cs-CZ" dirty="0"/>
              <a:t>jemné </a:t>
            </a:r>
            <a:r>
              <a:rPr lang="cs-CZ" dirty="0" smtClean="0"/>
              <a:t>motoriky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prvky </a:t>
            </a:r>
            <a:r>
              <a:rPr lang="cs-CZ" dirty="0"/>
              <a:t>oddechových </a:t>
            </a:r>
            <a:r>
              <a:rPr lang="cs-CZ" dirty="0" smtClean="0"/>
              <a:t>aktivit </a:t>
            </a:r>
          </a:p>
          <a:p>
            <a:pPr>
              <a:buFont typeface="Wingdings" pitchFamily="2" charset="2"/>
              <a:buChar char="Ø"/>
            </a:pPr>
            <a:r>
              <a:rPr lang="cs-CZ" dirty="0"/>
              <a:t>r</a:t>
            </a:r>
            <a:r>
              <a:rPr lang="cs-CZ" dirty="0" smtClean="0"/>
              <a:t>elaxace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pohybové aktivity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reminiscenční terapie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společenské aktivity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6044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Duchovní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Postoj klienta, potřeba služby</a:t>
            </a:r>
            <a:endParaRPr lang="cs-CZ" dirty="0" smtClean="0"/>
          </a:p>
          <a:p>
            <a:r>
              <a:rPr lang="cs-CZ" dirty="0" smtClean="0"/>
              <a:t>Žádná </a:t>
            </a:r>
            <a:r>
              <a:rPr lang="cs-CZ" dirty="0"/>
              <a:t>služba mu není nabízena proti jeho vůli. 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/>
              <a:t>Řada klientů s racionálním pojetím na sklonku života bilancuje a přehodnocuje i tuto oblast.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3336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Ošetřovatelská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Provádění a poskytování ošetřovatelské </a:t>
            </a:r>
            <a:r>
              <a:rPr lang="cs-CZ" dirty="0" smtClean="0"/>
              <a:t>péče </a:t>
            </a:r>
            <a:r>
              <a:rPr lang="cs-CZ" dirty="0"/>
              <a:t>realizují </a:t>
            </a:r>
            <a:r>
              <a:rPr lang="cs-CZ" dirty="0" smtClean="0"/>
              <a:t>pracovníci </a:t>
            </a:r>
            <a:r>
              <a:rPr lang="cs-CZ" dirty="0"/>
              <a:t>v přímé péči – pracovníci v sociálních službách a </a:t>
            </a:r>
            <a:r>
              <a:rPr lang="cs-CZ" dirty="0" smtClean="0"/>
              <a:t>sestry, zdravotničtí asistenti.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1902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Zdravotní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povinnost zajistit poskytování zdravotní péče, ale </a:t>
            </a:r>
            <a:r>
              <a:rPr lang="cs-CZ" dirty="0" smtClean="0"/>
              <a:t>ne poskytování </a:t>
            </a:r>
            <a:r>
              <a:rPr lang="cs-CZ" dirty="0"/>
              <a:t>zdravotní </a:t>
            </a:r>
            <a:r>
              <a:rPr lang="cs-CZ" dirty="0" smtClean="0"/>
              <a:t>péče</a:t>
            </a:r>
          </a:p>
          <a:p>
            <a:r>
              <a:rPr lang="cs-CZ" dirty="0" smtClean="0"/>
              <a:t>lékaři </a:t>
            </a:r>
            <a:r>
              <a:rPr lang="cs-CZ" dirty="0"/>
              <a:t>a nelékařští zdravotničtí pracovníci (sestry a </a:t>
            </a:r>
            <a:r>
              <a:rPr lang="cs-CZ" dirty="0" smtClean="0"/>
              <a:t>fyzioterapeuti)</a:t>
            </a:r>
          </a:p>
          <a:p>
            <a:endParaRPr lang="cs-CZ" dirty="0" smtClean="0"/>
          </a:p>
          <a:p>
            <a:r>
              <a:rPr lang="cs-CZ" dirty="0"/>
              <a:t>Praktický lékař </a:t>
            </a:r>
            <a:r>
              <a:rPr lang="cs-CZ" dirty="0" smtClean="0"/>
              <a:t>dochází do zařízení dle </a:t>
            </a:r>
            <a:r>
              <a:rPr lang="cs-CZ" dirty="0" smtClean="0"/>
              <a:t>potřeby.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2473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Funkční geriatrické vyšetření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Poskytuje informace o fyzických a psychických schopnostech klienta ve vztahu k jeho soběstačnosti a sociální situaci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Vyšetření </a:t>
            </a:r>
            <a:r>
              <a:rPr lang="cs-CZ" dirty="0"/>
              <a:t>se provádí pomocí dotazníků a </a:t>
            </a:r>
            <a:r>
              <a:rPr lang="cs-CZ" dirty="0" smtClean="0"/>
              <a:t>testů.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7694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Nejčastěji užívané testy k hodnocení </a:t>
            </a:r>
            <a:r>
              <a:rPr lang="cs-CZ" dirty="0" err="1"/>
              <a:t>sebepéče</a:t>
            </a:r>
            <a:r>
              <a:rPr lang="cs-CZ" dirty="0"/>
              <a:t> a soběstačnosti u seniorů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Test základních denních činností podle </a:t>
            </a:r>
            <a:r>
              <a:rPr lang="cs-CZ" dirty="0" err="1"/>
              <a:t>Barthelové</a:t>
            </a:r>
            <a:r>
              <a:rPr lang="cs-CZ" dirty="0"/>
              <a:t> </a:t>
            </a:r>
            <a:r>
              <a:rPr lang="cs-CZ" dirty="0" smtClean="0"/>
              <a:t>(</a:t>
            </a:r>
            <a:r>
              <a:rPr lang="cs-CZ" dirty="0" err="1" smtClean="0"/>
              <a:t>activity</a:t>
            </a:r>
            <a:r>
              <a:rPr lang="cs-CZ" dirty="0" smtClean="0"/>
              <a:t> </a:t>
            </a:r>
            <a:r>
              <a:rPr lang="cs-CZ" dirty="0" err="1" smtClean="0"/>
              <a:t>daily</a:t>
            </a:r>
            <a:r>
              <a:rPr lang="cs-CZ" dirty="0" smtClean="0"/>
              <a:t> </a:t>
            </a:r>
            <a:r>
              <a:rPr lang="cs-CZ" dirty="0" err="1" smtClean="0"/>
              <a:t>living</a:t>
            </a:r>
            <a:r>
              <a:rPr lang="cs-CZ" dirty="0" smtClean="0"/>
              <a:t> - ADL</a:t>
            </a:r>
            <a:r>
              <a:rPr lang="cs-CZ" dirty="0"/>
              <a:t>)</a:t>
            </a:r>
          </a:p>
          <a:p>
            <a:pPr lvl="0"/>
            <a:r>
              <a:rPr lang="cs-CZ" dirty="0"/>
              <a:t>Test instrumentálních denních činností </a:t>
            </a:r>
            <a:r>
              <a:rPr lang="cs-CZ" dirty="0" smtClean="0"/>
              <a:t>(</a:t>
            </a:r>
            <a:r>
              <a:rPr lang="cs-CZ" dirty="0" err="1" smtClean="0"/>
              <a:t>instumentaity</a:t>
            </a:r>
            <a:r>
              <a:rPr lang="cs-CZ" dirty="0" smtClean="0"/>
              <a:t> </a:t>
            </a:r>
            <a:r>
              <a:rPr lang="cs-CZ" dirty="0" err="1" smtClean="0"/>
              <a:t>daily</a:t>
            </a:r>
            <a:r>
              <a:rPr lang="cs-CZ" dirty="0" smtClean="0"/>
              <a:t> </a:t>
            </a:r>
            <a:r>
              <a:rPr lang="cs-CZ" dirty="0" err="1" smtClean="0"/>
              <a:t>living</a:t>
            </a:r>
            <a:r>
              <a:rPr lang="cs-CZ" dirty="0" smtClean="0"/>
              <a:t> – IADL</a:t>
            </a:r>
            <a:r>
              <a:rPr lang="cs-CZ" dirty="0"/>
              <a:t>)</a:t>
            </a:r>
          </a:p>
          <a:p>
            <a:pPr lvl="0"/>
            <a:r>
              <a:rPr lang="cs-CZ" dirty="0"/>
              <a:t>Test kognitivních funkcí podle </a:t>
            </a:r>
            <a:r>
              <a:rPr lang="cs-CZ" dirty="0" err="1"/>
              <a:t>Folsteina</a:t>
            </a:r>
            <a:r>
              <a:rPr lang="cs-CZ" dirty="0"/>
              <a:t>, krátká škála mentálního stavu (mini-</a:t>
            </a:r>
            <a:r>
              <a:rPr lang="cs-CZ" dirty="0" err="1"/>
              <a:t>mental</a:t>
            </a:r>
            <a:r>
              <a:rPr lang="cs-CZ" dirty="0"/>
              <a:t>-</a:t>
            </a:r>
            <a:r>
              <a:rPr lang="cs-CZ" dirty="0" err="1"/>
              <a:t>state</a:t>
            </a:r>
            <a:r>
              <a:rPr lang="cs-CZ" dirty="0"/>
              <a:t> </a:t>
            </a:r>
            <a:r>
              <a:rPr lang="cs-CZ" dirty="0" err="1"/>
              <a:t>exam</a:t>
            </a:r>
            <a:r>
              <a:rPr lang="cs-CZ" dirty="0"/>
              <a:t> – MMSE)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6366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Pobytové služby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Výhody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>
              <a:buFont typeface="Wingdings" pitchFamily="2" charset="2"/>
              <a:buChar char="ü"/>
            </a:pPr>
            <a:r>
              <a:rPr lang="cs-CZ" dirty="0" smtClean="0"/>
              <a:t>možnost </a:t>
            </a:r>
            <a:r>
              <a:rPr lang="cs-CZ" dirty="0"/>
              <a:t>speciální </a:t>
            </a:r>
            <a:r>
              <a:rPr lang="cs-CZ" dirty="0" smtClean="0"/>
              <a:t>péče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aktivizační programy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úleva </a:t>
            </a:r>
            <a:r>
              <a:rPr lang="cs-CZ" dirty="0"/>
              <a:t>pro </a:t>
            </a:r>
            <a:r>
              <a:rPr lang="cs-CZ" dirty="0" smtClean="0"/>
              <a:t>rodinu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pobyt </a:t>
            </a:r>
            <a:r>
              <a:rPr lang="cs-CZ" dirty="0"/>
              <a:t>ve společnosti vrstevníků</a:t>
            </a:r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Nevýhody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narušení </a:t>
            </a:r>
            <a:r>
              <a:rPr lang="cs-CZ" dirty="0" smtClean="0"/>
              <a:t>soukromí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nejnákladnější </a:t>
            </a:r>
            <a:r>
              <a:rPr lang="cs-CZ" dirty="0"/>
              <a:t>pro </a:t>
            </a:r>
            <a:r>
              <a:rPr lang="cs-CZ" dirty="0" smtClean="0"/>
              <a:t>stát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Šikana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ponorková nemoc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nadměrná homogenita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riziko </a:t>
            </a:r>
            <a:r>
              <a:rPr lang="cs-CZ" dirty="0"/>
              <a:t>vzniku </a:t>
            </a:r>
            <a:r>
              <a:rPr lang="cs-CZ" dirty="0" smtClean="0"/>
              <a:t>hospitalismu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riziko </a:t>
            </a:r>
            <a:r>
              <a:rPr lang="cs-CZ" dirty="0"/>
              <a:t>vzniku patologických či rizikových vztahů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5458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/>
              <a:t>Zákon č. 108/2006 Sb. O sociálních službách, vyhláška č. 505/2006 Sb.</a:t>
            </a:r>
          </a:p>
          <a:p>
            <a:r>
              <a:rPr lang="cs-CZ" dirty="0"/>
              <a:t>Malíková Eva, Péče o seniory v pobytových sociálních zařízeních, </a:t>
            </a:r>
            <a:r>
              <a:rPr lang="cs-CZ" dirty="0" err="1"/>
              <a:t>Grada</a:t>
            </a:r>
            <a:r>
              <a:rPr lang="cs-CZ" dirty="0"/>
              <a:t>, Praha, 2011</a:t>
            </a:r>
          </a:p>
          <a:p>
            <a:r>
              <a:rPr lang="cs-CZ" dirty="0"/>
              <a:t>Matoušek Oldřich, Sociální práce v praxi, Portál, Praha, 2005</a:t>
            </a:r>
          </a:p>
          <a:p>
            <a:r>
              <a:rPr lang="cs-CZ" dirty="0"/>
              <a:t>Matoušek Oldřich, Sociální služby, Portál, Praha, 2007  </a:t>
            </a:r>
          </a:p>
          <a:p>
            <a:r>
              <a:rPr lang="cs-CZ" u="sng" dirty="0">
                <a:hlinkClick r:id="rId2"/>
              </a:rPr>
              <a:t>www.mpsv.cz</a:t>
            </a:r>
            <a:endParaRPr lang="cs-CZ" dirty="0"/>
          </a:p>
          <a:p>
            <a:r>
              <a:rPr lang="cs-CZ" u="sng" dirty="0">
                <a:hlinkClick r:id="rId3"/>
              </a:rPr>
              <a:t>http://www.nemcr.cz/lecebna-dlouhodobe-nemocnych</a:t>
            </a:r>
            <a:endParaRPr lang="cs-CZ" dirty="0"/>
          </a:p>
          <a:p>
            <a:r>
              <a:rPr lang="cs-CZ" u="sng" dirty="0">
                <a:hlinkClick r:id="rId4"/>
              </a:rPr>
              <a:t>http://www.domov-duchodcu.cz</a:t>
            </a:r>
            <a:r>
              <a:rPr lang="cs-CZ" u="sng" dirty="0" smtClean="0">
                <a:hlinkClick r:id="rId4"/>
              </a:rPr>
              <a:t>/</a:t>
            </a:r>
            <a:r>
              <a:rPr lang="cs-CZ" dirty="0"/>
              <a:t>	</a:t>
            </a:r>
          </a:p>
          <a:p>
            <a:r>
              <a:rPr lang="cs-CZ" u="sng" dirty="0">
                <a:hlinkClick r:id="rId5"/>
              </a:rPr>
              <a:t>http://www.dumstari.cz</a:t>
            </a:r>
            <a:r>
              <a:rPr lang="cs-CZ" u="sng" dirty="0" smtClean="0">
                <a:hlinkClick r:id="rId5"/>
              </a:rPr>
              <a:t>/</a:t>
            </a:r>
            <a:endParaRPr lang="cs-CZ" dirty="0"/>
          </a:p>
          <a:p>
            <a:r>
              <a:rPr lang="cs-CZ" u="sng" dirty="0">
                <a:hlinkClick r:id="rId6"/>
              </a:rPr>
              <a:t>http://www.domov-hm.cz/?page=druhy-sluzeb&amp;det=domov-pro-seniory</a:t>
            </a:r>
            <a:endParaRPr lang="cs-CZ" dirty="0"/>
          </a:p>
          <a:p>
            <a:r>
              <a:rPr lang="cs-CZ" u="sng" dirty="0">
                <a:hlinkClick r:id="rId7"/>
              </a:rPr>
              <a:t>http://www.alzheimercentrum.cz/nase-zarizeni/filipov-cr</a:t>
            </a:r>
            <a:endParaRPr lang="cs-CZ" dirty="0"/>
          </a:p>
          <a:p>
            <a:r>
              <a:rPr lang="cs-CZ" u="sng" dirty="0">
                <a:hlinkClick r:id="rId8"/>
              </a:rPr>
              <a:t>http://</a:t>
            </a:r>
            <a:r>
              <a:rPr lang="cs-CZ" u="sng" dirty="0" smtClean="0">
                <a:hlinkClick r:id="rId8"/>
              </a:rPr>
              <a:t>www.socialni-sluzby.cz/domy-s-pecovatelskou-sluzbou.ph</a:t>
            </a:r>
            <a:r>
              <a:rPr lang="cs-CZ" dirty="0" smtClean="0"/>
              <a:t> </a:t>
            </a:r>
          </a:p>
          <a:p>
            <a:r>
              <a:rPr lang="cs-CZ" u="sng" dirty="0" smtClean="0">
                <a:hlinkClick r:id="rId9"/>
              </a:rPr>
              <a:t>http</a:t>
            </a:r>
            <a:r>
              <a:rPr lang="cs-CZ" u="sng" dirty="0">
                <a:hlinkClick r:id="rId9"/>
              </a:rPr>
              <a:t>://</a:t>
            </a:r>
            <a:r>
              <a:rPr lang="cs-CZ" u="sng" dirty="0" smtClean="0">
                <a:hlinkClick r:id="rId9"/>
              </a:rPr>
              <a:t>www.skp-centrum.cz</a:t>
            </a:r>
            <a:endParaRPr lang="cs-CZ" dirty="0"/>
          </a:p>
          <a:p>
            <a:r>
              <a:rPr lang="cs-CZ" u="sng" dirty="0">
                <a:hlinkClick r:id="rId10"/>
              </a:rPr>
              <a:t>http://www.domovsenioruchrudim.cz/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188858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857</Words>
  <Application>Microsoft Office PowerPoint</Application>
  <PresentationFormat>Předvádění na obrazovce (4:3)</PresentationFormat>
  <Paragraphs>183</Paragraphs>
  <Slides>29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0" baseType="lpstr">
      <vt:lpstr>Motiv systému Office</vt:lpstr>
      <vt:lpstr>Ústavní péče pro seniory</vt:lpstr>
      <vt:lpstr>Ústavní péče</vt:lpstr>
      <vt:lpstr>Sociální služby ve zdravotnických zařízeních ústavní péče</vt:lpstr>
      <vt:lpstr>Sociální služby ve zdravotnických zařízeních ústavní péče II.</vt:lpstr>
      <vt:lpstr>Úhrada za služby</vt:lpstr>
      <vt:lpstr>Domovy pro seniory</vt:lpstr>
      <vt:lpstr>Domovy pro seniory II.</vt:lpstr>
      <vt:lpstr>Zřizovatelé domovů pro seniory</vt:lpstr>
      <vt:lpstr>DpS v okolí Chrudimi</vt:lpstr>
      <vt:lpstr>Domovy se zvláštním režimem</vt:lpstr>
      <vt:lpstr>Domovy se zvláštním režimem II.</vt:lpstr>
      <vt:lpstr>  </vt:lpstr>
      <vt:lpstr>Hospic</vt:lpstr>
      <vt:lpstr>Odlehčovací pobytové služby</vt:lpstr>
      <vt:lpstr>Příklad odlehčující pobytové služby </vt:lpstr>
      <vt:lpstr>Péče poskytovaná v pobytových zařízeních sociální péče</vt:lpstr>
      <vt:lpstr>Sociální pracovník</vt:lpstr>
      <vt:lpstr>Sociální pracovník II.</vt:lpstr>
      <vt:lpstr>Sociální pracovník III.</vt:lpstr>
      <vt:lpstr>Rehabilitace</vt:lpstr>
      <vt:lpstr>Ergoterapie</vt:lpstr>
      <vt:lpstr>Cíle ergoterapie v gerontologii</vt:lpstr>
      <vt:lpstr>Duchovní péče</vt:lpstr>
      <vt:lpstr>Ošetřovatelská péče</vt:lpstr>
      <vt:lpstr>Zdravotní péče</vt:lpstr>
      <vt:lpstr>Funkční geriatrické vyšetření</vt:lpstr>
      <vt:lpstr>Nejčastěji užívané testy k hodnocení sebepéče a soběstačnosti u seniorů </vt:lpstr>
      <vt:lpstr>Pobytové služby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Ústavní péče pro seniory</dc:title>
  <dc:creator>Pleskotova V</dc:creator>
  <cp:lastModifiedBy>Vilma</cp:lastModifiedBy>
  <cp:revision>12</cp:revision>
  <dcterms:created xsi:type="dcterms:W3CDTF">2011-09-08T13:08:02Z</dcterms:created>
  <dcterms:modified xsi:type="dcterms:W3CDTF">2011-11-02T16:59:35Z</dcterms:modified>
</cp:coreProperties>
</file>