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05FADC82-7BF9-42A4-8A08-5E9BDAFA0CFB}" type="datetimeFigureOut">
              <a:rPr lang="cs-CZ" smtClean="0"/>
              <a:t>19.7.2011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3403634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5FADC82-7BF9-42A4-8A08-5E9BDAFA0CFB}" type="datetimeFigureOut">
              <a:rPr lang="cs-CZ" smtClean="0"/>
              <a:t>19.7.2011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357235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05FADC82-7BF9-42A4-8A08-5E9BDAFA0CFB}" type="datetimeFigureOut">
              <a:rPr lang="cs-CZ" smtClean="0"/>
              <a:t>19.7.2011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2691298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05FADC82-7BF9-42A4-8A08-5E9BDAFA0CFB}" type="datetimeFigureOut">
              <a:rPr lang="cs-CZ" smtClean="0"/>
              <a:t>19.7.2011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4270416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05FADC82-7BF9-42A4-8A08-5E9BDAFA0CFB}" type="datetimeFigureOut">
              <a:rPr lang="cs-CZ" smtClean="0"/>
              <a:t>19.7.2011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286840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05FADC82-7BF9-42A4-8A08-5E9BDAFA0CFB}" type="datetimeFigureOut">
              <a:rPr lang="cs-CZ" smtClean="0"/>
              <a:t>19.7.2011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531553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05FADC82-7BF9-42A4-8A08-5E9BDAFA0CFB}" type="datetimeFigureOut">
              <a:rPr lang="cs-CZ" smtClean="0"/>
              <a:t>19.7.2011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252193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5FADC82-7BF9-42A4-8A08-5E9BDAFA0CFB}" type="datetimeFigureOut">
              <a:rPr lang="cs-CZ" smtClean="0"/>
              <a:t>19.7.2011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74008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5FADC82-7BF9-42A4-8A08-5E9BDAFA0CFB}" type="datetimeFigureOut">
              <a:rPr lang="cs-CZ" smtClean="0"/>
              <a:t>19.7.2011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2302563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5FADC82-7BF9-42A4-8A08-5E9BDAFA0CFB}" type="datetimeFigureOut">
              <a:rPr lang="cs-CZ" smtClean="0"/>
              <a:t>19.7.2011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80515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05FADC82-7BF9-42A4-8A08-5E9BDAFA0CFB}" type="datetimeFigureOut">
              <a:rPr lang="cs-CZ" smtClean="0"/>
              <a:t>19.7.2011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1A0C06-8D10-44A9-B224-69AB75F7ED1A}" type="slidenum">
              <a:rPr lang="cs-CZ" smtClean="0"/>
              <a:t>‹#›</a:t>
            </a:fld>
            <a:endParaRPr lang="cs-CZ"/>
          </a:p>
        </p:txBody>
      </p:sp>
    </p:spTree>
    <p:extLst>
      <p:ext uri="{BB962C8B-B14F-4D97-AF65-F5344CB8AC3E}">
        <p14:creationId xmlns:p14="http://schemas.microsoft.com/office/powerpoint/2010/main" val="33004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FADC82-7BF9-42A4-8A08-5E9BDAFA0CFB}" type="datetimeFigureOut">
              <a:rPr lang="cs-CZ" smtClean="0"/>
              <a:t>19.7.2011</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A0C06-8D10-44A9-B224-69AB75F7ED1A}" type="slidenum">
              <a:rPr lang="cs-CZ" smtClean="0"/>
              <a:t>‹#›</a:t>
            </a:fld>
            <a:endParaRPr lang="cs-CZ"/>
          </a:p>
        </p:txBody>
      </p:sp>
    </p:spTree>
    <p:extLst>
      <p:ext uri="{BB962C8B-B14F-4D97-AF65-F5344CB8AC3E}">
        <p14:creationId xmlns:p14="http://schemas.microsoft.com/office/powerpoint/2010/main" val="3045858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stem.cz/clanek/1943" TargetMode="External"/><Relationship Id="rId2" Type="http://schemas.openxmlformats.org/officeDocument/2006/relationships/hyperlink" Target="http://www.romea.cz/" TargetMode="External"/><Relationship Id="rId1" Type="http://schemas.openxmlformats.org/officeDocument/2006/relationships/slideLayout" Target="../slideLayouts/slideLayout2.xml"/><Relationship Id="rId5" Type="http://schemas.openxmlformats.org/officeDocument/2006/relationships/hyperlink" Target="http://www.esfcr.cz/mapa/int_pa9_2_1.html" TargetMode="External"/><Relationship Id="rId4" Type="http://schemas.openxmlformats.org/officeDocument/2006/relationships/hyperlink" Target="http://www.czso.cz/csu/2003edicniplan.nsf/p/4114-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solidFill>
            <a:schemeClr val="tx2"/>
          </a:solidFill>
        </p:spPr>
        <p:txBody>
          <a:bodyPr/>
          <a:lstStyle/>
          <a:p>
            <a:r>
              <a:rPr lang="cs-CZ" dirty="0" smtClean="0"/>
              <a:t>Menšiny v ČR</a:t>
            </a:r>
            <a:endParaRPr lang="cs-CZ" dirty="0"/>
          </a:p>
        </p:txBody>
      </p:sp>
      <p:sp>
        <p:nvSpPr>
          <p:cNvPr id="3" name="Podnadpis 2"/>
          <p:cNvSpPr>
            <a:spLocks noGrp="1"/>
          </p:cNvSpPr>
          <p:nvPr>
            <p:ph type="subTitle" idx="1"/>
          </p:nvPr>
        </p:nvSpPr>
        <p:spPr>
          <a:solidFill>
            <a:schemeClr val="accent3"/>
          </a:solidFill>
        </p:spPr>
        <p:txBody>
          <a:bodyPr>
            <a:normAutofit/>
          </a:bodyPr>
          <a:lstStyle/>
          <a:p>
            <a:r>
              <a:rPr lang="cs-CZ" sz="3600" dirty="0" smtClean="0">
                <a:solidFill>
                  <a:schemeClr val="tx1"/>
                </a:solidFill>
              </a:rPr>
              <a:t>Romská problematika </a:t>
            </a:r>
            <a:endParaRPr lang="cs-CZ" sz="3600" dirty="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1" y="5939775"/>
            <a:ext cx="42862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2997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tx2"/>
          </a:solidFill>
        </p:spPr>
        <p:txBody>
          <a:bodyPr/>
          <a:lstStyle/>
          <a:p>
            <a:r>
              <a:rPr lang="cs-CZ" dirty="0" smtClean="0"/>
              <a:t>Menšina (</a:t>
            </a:r>
            <a:r>
              <a:rPr lang="cs-CZ" sz="4800" dirty="0" smtClean="0"/>
              <a:t>minorita)</a:t>
            </a:r>
            <a:endParaRPr lang="cs-CZ" dirty="0"/>
          </a:p>
        </p:txBody>
      </p:sp>
      <p:sp>
        <p:nvSpPr>
          <p:cNvPr id="3" name="Zástupný symbol pro obsah 2"/>
          <p:cNvSpPr>
            <a:spLocks noGrp="1"/>
          </p:cNvSpPr>
          <p:nvPr>
            <p:ph idx="1"/>
          </p:nvPr>
        </p:nvSpPr>
        <p:spPr>
          <a:solidFill>
            <a:schemeClr val="accent3"/>
          </a:solidFill>
        </p:spPr>
        <p:txBody>
          <a:bodyPr/>
          <a:lstStyle/>
          <a:p>
            <a:r>
              <a:rPr lang="cs-CZ" dirty="0"/>
              <a:t>je vymezenou skupinu osob, jež se odlišuje od okolní "většinové" společnosti a obvykle se i sama jako skupina chápe. </a:t>
            </a:r>
            <a:endParaRPr lang="cs-CZ" dirty="0" smtClean="0"/>
          </a:p>
          <a:p>
            <a:r>
              <a:rPr lang="cs-CZ" dirty="0" smtClean="0"/>
              <a:t>Často </a:t>
            </a:r>
            <a:r>
              <a:rPr lang="cs-CZ" dirty="0"/>
              <a:t>je</a:t>
            </a:r>
            <a:r>
              <a:rPr lang="cs-CZ" dirty="0" smtClean="0">
                <a:effectLst/>
              </a:rPr>
              <a:t> znevýhodňována či je objektem předsudků ze strany jiné skupiny</a:t>
            </a:r>
          </a:p>
          <a:p>
            <a:r>
              <a:rPr lang="cs-CZ" i="1" dirty="0" smtClean="0"/>
              <a:t>Z latinského minor (menší)</a:t>
            </a:r>
            <a:endParaRPr lang="cs-CZ" i="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918508"/>
            <a:ext cx="42862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289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smtClean="0"/>
              <a:t>Menšina může být</a:t>
            </a:r>
            <a:endParaRPr lang="cs-CZ" dirty="0"/>
          </a:p>
        </p:txBody>
      </p:sp>
      <p:sp>
        <p:nvSpPr>
          <p:cNvPr id="3" name="Zástupný symbol pro obsah 2"/>
          <p:cNvSpPr>
            <a:spLocks noGrp="1"/>
          </p:cNvSpPr>
          <p:nvPr>
            <p:ph idx="1"/>
          </p:nvPr>
        </p:nvSpPr>
        <p:spPr>
          <a:solidFill>
            <a:schemeClr val="accent3"/>
          </a:solidFill>
        </p:spPr>
        <p:txBody>
          <a:bodyPr/>
          <a:lstStyle/>
          <a:p>
            <a:pPr lvl="0"/>
            <a:r>
              <a:rPr lang="cs-CZ" dirty="0"/>
              <a:t>kulturní</a:t>
            </a:r>
          </a:p>
          <a:p>
            <a:pPr lvl="0"/>
            <a:r>
              <a:rPr lang="cs-CZ" dirty="0"/>
              <a:t>náboženská</a:t>
            </a:r>
          </a:p>
          <a:p>
            <a:pPr lvl="0"/>
            <a:r>
              <a:rPr lang="cs-CZ" dirty="0"/>
              <a:t>národnostní</a:t>
            </a:r>
          </a:p>
          <a:p>
            <a:pPr lvl="0"/>
            <a:r>
              <a:rPr lang="cs-CZ" dirty="0"/>
              <a:t>rasová</a:t>
            </a:r>
          </a:p>
          <a:p>
            <a:pPr lvl="0"/>
            <a:r>
              <a:rPr lang="cs-CZ" dirty="0"/>
              <a:t>příjmová menšina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527319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a:bodyPr>
          <a:lstStyle/>
          <a:p>
            <a:r>
              <a:rPr lang="cs-CZ" dirty="0"/>
              <a:t>Znaky národnostní menšiny v ČR: </a:t>
            </a:r>
          </a:p>
        </p:txBody>
      </p:sp>
      <p:sp>
        <p:nvSpPr>
          <p:cNvPr id="3" name="Zástupný symbol pro obsah 2"/>
          <p:cNvSpPr>
            <a:spLocks noGrp="1"/>
          </p:cNvSpPr>
          <p:nvPr>
            <p:ph idx="1"/>
          </p:nvPr>
        </p:nvSpPr>
        <p:spPr>
          <a:solidFill>
            <a:schemeClr val="accent3"/>
          </a:solidFill>
        </p:spPr>
        <p:txBody>
          <a:bodyPr>
            <a:normAutofit lnSpcReduction="10000"/>
          </a:bodyPr>
          <a:lstStyle/>
          <a:p>
            <a:r>
              <a:rPr lang="cs-CZ" dirty="0"/>
              <a:t>trvale žijí v ČR a jsou jejími občany</a:t>
            </a:r>
          </a:p>
          <a:p>
            <a:r>
              <a:rPr lang="cs-CZ" dirty="0" smtClean="0"/>
              <a:t>sdílejí </a:t>
            </a:r>
            <a:r>
              <a:rPr lang="cs-CZ" dirty="0"/>
              <a:t>etnické, kulturní a jazykové znaky, odlišné od </a:t>
            </a:r>
            <a:r>
              <a:rPr lang="cs-CZ" dirty="0" smtClean="0"/>
              <a:t>majority</a:t>
            </a:r>
          </a:p>
          <a:p>
            <a:r>
              <a:rPr lang="cs-CZ" dirty="0" smtClean="0"/>
              <a:t>projevují </a:t>
            </a:r>
            <a:r>
              <a:rPr lang="cs-CZ" dirty="0"/>
              <a:t>společně přání být považováni za národnostní menšinu v zájmu uchování </a:t>
            </a:r>
            <a:br>
              <a:rPr lang="cs-CZ" dirty="0"/>
            </a:br>
            <a:r>
              <a:rPr lang="cs-CZ" dirty="0"/>
              <a:t>a rozvíjení vlastní identity, kulturních tradic a mateřského jazyka</a:t>
            </a:r>
          </a:p>
          <a:p>
            <a:r>
              <a:rPr lang="cs-CZ" dirty="0" smtClean="0"/>
              <a:t>mají </a:t>
            </a:r>
            <a:r>
              <a:rPr lang="cs-CZ" dirty="0"/>
              <a:t>dlouhodobý, pevný a trvalý vztah ke společenství, žijícímu na území ČR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80600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a:bodyPr>
          <a:lstStyle/>
          <a:p>
            <a:r>
              <a:rPr lang="cs-CZ" dirty="0"/>
              <a:t>Práva příslušníků menšin </a:t>
            </a:r>
          </a:p>
        </p:txBody>
      </p:sp>
      <p:sp>
        <p:nvSpPr>
          <p:cNvPr id="3" name="Zástupný symbol pro obsah 2"/>
          <p:cNvSpPr>
            <a:spLocks noGrp="1"/>
          </p:cNvSpPr>
          <p:nvPr>
            <p:ph idx="1"/>
          </p:nvPr>
        </p:nvSpPr>
        <p:spPr>
          <a:solidFill>
            <a:schemeClr val="accent3"/>
          </a:solidFill>
        </p:spPr>
        <p:txBody>
          <a:bodyPr/>
          <a:lstStyle/>
          <a:p>
            <a:r>
              <a:rPr lang="cs-CZ" dirty="0" smtClean="0"/>
              <a:t>Na vzdělávání </a:t>
            </a:r>
            <a:r>
              <a:rPr lang="cs-CZ" dirty="0"/>
              <a:t>v mateřském jazyku</a:t>
            </a:r>
          </a:p>
          <a:p>
            <a:r>
              <a:rPr lang="cs-CZ" dirty="0" smtClean="0"/>
              <a:t>Na kulturní </a:t>
            </a:r>
            <a:r>
              <a:rPr lang="cs-CZ" dirty="0"/>
              <a:t>aktivity, program uchování a rozvoje národnostních kultur</a:t>
            </a:r>
          </a:p>
          <a:p>
            <a:r>
              <a:rPr lang="cs-CZ" dirty="0"/>
              <a:t>N</a:t>
            </a:r>
            <a:r>
              <a:rPr lang="cs-CZ" dirty="0" smtClean="0"/>
              <a:t>a </a:t>
            </a:r>
            <a:r>
              <a:rPr lang="cs-CZ" dirty="0"/>
              <a:t>šíření a přejímání informací v mateřském jazyce</a:t>
            </a:r>
          </a:p>
          <a:p>
            <a:r>
              <a:rPr lang="cs-CZ" dirty="0" smtClean="0"/>
              <a:t> (zákon </a:t>
            </a:r>
            <a:r>
              <a:rPr lang="cs-CZ" dirty="0"/>
              <a:t>273/2001Sb</a:t>
            </a:r>
            <a:r>
              <a:rPr lang="cs-CZ" dirty="0" smtClean="0">
                <a:effectLst/>
              </a:rPr>
              <a:t>,  o právech příslušníků národnostních menšin a o změně některých zákonů)</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6193748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smtClean="0"/>
              <a:t>Národnostní menšiny v ČR</a:t>
            </a:r>
            <a:endParaRPr lang="cs-CZ" dirty="0"/>
          </a:p>
        </p:txBody>
      </p:sp>
      <p:sp>
        <p:nvSpPr>
          <p:cNvPr id="3" name="Zástupný symbol pro obsah 2"/>
          <p:cNvSpPr>
            <a:spLocks noGrp="1"/>
          </p:cNvSpPr>
          <p:nvPr>
            <p:ph idx="1"/>
          </p:nvPr>
        </p:nvSpPr>
        <p:spPr>
          <a:solidFill>
            <a:schemeClr val="accent3"/>
          </a:solidFill>
        </p:spPr>
        <p:txBody>
          <a:bodyPr/>
          <a:lstStyle/>
          <a:p>
            <a:r>
              <a:rPr lang="cs-CZ" dirty="0" smtClean="0"/>
              <a:t>Největšími menšinami jsou: slovenská, ukrajinská, německá a romská</a:t>
            </a:r>
          </a:p>
          <a:p>
            <a:r>
              <a:rPr lang="cs-CZ" dirty="0" smtClean="0"/>
              <a:t>Dále je zde: bulharská</a:t>
            </a:r>
            <a:r>
              <a:rPr lang="cs-CZ" dirty="0"/>
              <a:t>, chorvatská, maďarská</a:t>
            </a:r>
            <a:r>
              <a:rPr lang="cs-CZ" dirty="0" smtClean="0"/>
              <a:t>,, </a:t>
            </a:r>
            <a:r>
              <a:rPr lang="cs-CZ" dirty="0"/>
              <a:t>polská, </a:t>
            </a:r>
            <a:r>
              <a:rPr lang="cs-CZ" dirty="0" smtClean="0"/>
              <a:t>ruská, </a:t>
            </a:r>
            <a:r>
              <a:rPr lang="cs-CZ" dirty="0"/>
              <a:t>rumunská, rusínská, vietnamská, řecká, </a:t>
            </a:r>
            <a:r>
              <a:rPr lang="cs-CZ" dirty="0" smtClean="0"/>
              <a:t>židovská</a:t>
            </a:r>
            <a:r>
              <a:rPr lang="cs-CZ" dirty="0"/>
              <a:t> </a:t>
            </a:r>
            <a:r>
              <a:rPr lang="cs-CZ" dirty="0" smtClean="0"/>
              <a:t>menšina</a:t>
            </a:r>
            <a:endParaRPr lang="cs-CZ" dirty="0"/>
          </a:p>
        </p:txBody>
      </p:sp>
    </p:spTree>
    <p:extLst>
      <p:ext uri="{BB962C8B-B14F-4D97-AF65-F5344CB8AC3E}">
        <p14:creationId xmlns:p14="http://schemas.microsoft.com/office/powerpoint/2010/main" val="1675987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899592" y="548680"/>
            <a:ext cx="7330008" cy="5577483"/>
          </a:xfrm>
          <a:solidFill>
            <a:schemeClr val="accent3"/>
          </a:solidFill>
        </p:spPr>
        <p:txBody>
          <a:bodyPr>
            <a:normAutofit fontScale="92500"/>
          </a:bodyPr>
          <a:lstStyle/>
          <a:p>
            <a:pPr marL="0" indent="0">
              <a:buNone/>
            </a:pPr>
            <a:r>
              <a:rPr lang="cs-CZ" b="1" dirty="0"/>
              <a:t>Xenofobie</a:t>
            </a:r>
            <a:endParaRPr lang="cs-CZ" b="1" u="sng" dirty="0"/>
          </a:p>
          <a:p>
            <a:r>
              <a:rPr lang="cs-CZ" dirty="0" smtClean="0"/>
              <a:t>odmítání </a:t>
            </a:r>
            <a:r>
              <a:rPr lang="cs-CZ" dirty="0"/>
              <a:t>odlišného, strach ze všeho cizího, nenávist k cizincům</a:t>
            </a:r>
          </a:p>
          <a:p>
            <a:pPr marL="0" indent="0">
              <a:buNone/>
            </a:pPr>
            <a:endParaRPr lang="cs-CZ" dirty="0"/>
          </a:p>
          <a:p>
            <a:pPr marL="0" indent="0">
              <a:buNone/>
            </a:pPr>
            <a:r>
              <a:rPr lang="cs-CZ" b="1" dirty="0"/>
              <a:t>Rasismus</a:t>
            </a:r>
          </a:p>
          <a:p>
            <a:r>
              <a:rPr lang="cs-CZ" dirty="0"/>
              <a:t> </a:t>
            </a:r>
            <a:r>
              <a:rPr lang="cs-CZ" dirty="0" smtClean="0"/>
              <a:t>nenávist </a:t>
            </a:r>
            <a:r>
              <a:rPr lang="cs-CZ" dirty="0"/>
              <a:t>k lidem určité rasy a jiné projevy </a:t>
            </a:r>
            <a:endParaRPr lang="cs-CZ" dirty="0" smtClean="0"/>
          </a:p>
          <a:p>
            <a:pPr marL="0" indent="0">
              <a:buNone/>
            </a:pPr>
            <a:endParaRPr lang="cs-CZ" dirty="0"/>
          </a:p>
          <a:p>
            <a:pPr marL="0" indent="0">
              <a:buNone/>
            </a:pPr>
            <a:r>
              <a:rPr lang="cs-CZ" b="1" dirty="0" smtClean="0"/>
              <a:t>Etnocentrismus</a:t>
            </a:r>
            <a:endParaRPr lang="cs-CZ" b="1" u="sng" dirty="0"/>
          </a:p>
          <a:p>
            <a:r>
              <a:rPr lang="cs-CZ" dirty="0" smtClean="0"/>
              <a:t> </a:t>
            </a:r>
            <a:r>
              <a:rPr lang="cs-CZ" dirty="0"/>
              <a:t>přesvědčení, že vlastní kultura je nadřazená všem ostatním</a:t>
            </a:r>
          </a:p>
          <a:p>
            <a:endParaRPr lang="cs-CZ" dirty="0"/>
          </a:p>
        </p:txBody>
      </p:sp>
    </p:spTree>
    <p:extLst>
      <p:ext uri="{BB962C8B-B14F-4D97-AF65-F5344CB8AC3E}">
        <p14:creationId xmlns:p14="http://schemas.microsoft.com/office/powerpoint/2010/main" val="2452059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179512" y="764704"/>
            <a:ext cx="8229600" cy="5361459"/>
          </a:xfrm>
          <a:solidFill>
            <a:schemeClr val="accent3"/>
          </a:solidFill>
        </p:spPr>
        <p:txBody>
          <a:bodyPr>
            <a:normAutofit fontScale="92500" lnSpcReduction="10000"/>
          </a:bodyPr>
          <a:lstStyle/>
          <a:p>
            <a:pPr marL="0" lvl="0" indent="0">
              <a:buNone/>
            </a:pPr>
            <a:r>
              <a:rPr lang="cs-CZ" b="1" dirty="0"/>
              <a:t>Genocida </a:t>
            </a:r>
            <a:endParaRPr lang="cs-CZ" b="1" dirty="0" smtClean="0"/>
          </a:p>
          <a:p>
            <a:r>
              <a:rPr lang="cs-CZ" dirty="0" smtClean="0"/>
              <a:t> </a:t>
            </a:r>
            <a:r>
              <a:rPr lang="cs-CZ" dirty="0"/>
              <a:t>extrémní případ vztahů mezi odlišnými skupinami. Majorita upírá členům minority právo na život a usiluje o jejich fyzickou likvidaci</a:t>
            </a:r>
            <a:r>
              <a:rPr lang="cs-CZ" dirty="0" smtClean="0"/>
              <a:t>.</a:t>
            </a:r>
          </a:p>
          <a:p>
            <a:endParaRPr lang="cs-CZ" dirty="0"/>
          </a:p>
          <a:p>
            <a:pPr marL="0" lvl="0" indent="0">
              <a:buNone/>
            </a:pPr>
            <a:r>
              <a:rPr lang="cs-CZ" b="1" dirty="0"/>
              <a:t>Segregace </a:t>
            </a:r>
            <a:endParaRPr lang="cs-CZ" b="1" dirty="0" smtClean="0"/>
          </a:p>
          <a:p>
            <a:r>
              <a:rPr lang="cs-CZ" dirty="0" smtClean="0"/>
              <a:t> stav</a:t>
            </a:r>
            <a:r>
              <a:rPr lang="cs-CZ" dirty="0"/>
              <a:t>, kdy je některá minorita od majority zcela izolována, žije na oddělených místech (moderní ghetta), jejím členům je znemožněn společenský vzestup, nemají podíl na moci a většinou ani na užívání společných statků</a:t>
            </a:r>
            <a:r>
              <a:rPr lang="cs-CZ" dirty="0" smtClean="0"/>
              <a:t>.</a:t>
            </a:r>
            <a:endParaRPr lang="cs-CZ" dirty="0"/>
          </a:p>
        </p:txBody>
      </p:sp>
    </p:spTree>
    <p:extLst>
      <p:ext uri="{BB962C8B-B14F-4D97-AF65-F5344CB8AC3E}">
        <p14:creationId xmlns:p14="http://schemas.microsoft.com/office/powerpoint/2010/main" val="849846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4294967295"/>
          </p:nvPr>
        </p:nvSpPr>
        <p:spPr>
          <a:xfrm>
            <a:off x="395536" y="548680"/>
            <a:ext cx="7834064" cy="5577483"/>
          </a:xfrm>
          <a:solidFill>
            <a:schemeClr val="accent3"/>
          </a:solidFill>
        </p:spPr>
        <p:txBody>
          <a:bodyPr>
            <a:normAutofit/>
          </a:bodyPr>
          <a:lstStyle/>
          <a:p>
            <a:pPr marL="0" lvl="0" indent="0">
              <a:buNone/>
            </a:pPr>
            <a:r>
              <a:rPr lang="cs-CZ" b="1" dirty="0" smtClean="0"/>
              <a:t>Asimilace </a:t>
            </a:r>
          </a:p>
          <a:p>
            <a:pPr marL="285750" lvl="0" indent="-285750"/>
            <a:r>
              <a:rPr lang="cs-CZ" dirty="0" smtClean="0"/>
              <a:t>proces, při kterém se minorita přejímá kulturu, modely chování hodnoty a způsoby myšlení většinové společnosti. </a:t>
            </a:r>
          </a:p>
          <a:p>
            <a:pPr marL="285750" lvl="0" indent="-285750"/>
            <a:endParaRPr lang="cs-CZ" dirty="0" smtClean="0"/>
          </a:p>
          <a:p>
            <a:pPr marL="0" lvl="0" indent="0">
              <a:buNone/>
            </a:pPr>
            <a:r>
              <a:rPr lang="cs-CZ" b="1" dirty="0" smtClean="0"/>
              <a:t>Integrace </a:t>
            </a:r>
          </a:p>
          <a:p>
            <a:pPr marL="285750" lvl="0" indent="-285750"/>
            <a:r>
              <a:rPr lang="cs-CZ" dirty="0" smtClean="0"/>
              <a:t>stav nebo proces, při němž si menšiny plně zachovávají svoje kulturní specifika, aniž by jim tato specifika bránila či znesnadňovala účastnit se všech aspektů života společnosti. </a:t>
            </a:r>
          </a:p>
          <a:p>
            <a:endParaRPr lang="cs-CZ" dirty="0"/>
          </a:p>
        </p:txBody>
      </p:sp>
    </p:spTree>
    <p:extLst>
      <p:ext uri="{BB962C8B-B14F-4D97-AF65-F5344CB8AC3E}">
        <p14:creationId xmlns:p14="http://schemas.microsoft.com/office/powerpoint/2010/main" val="2648348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solidFill>
            <a:schemeClr val="accent1">
              <a:lumMod val="75000"/>
            </a:schemeClr>
          </a:solidFill>
        </p:spPr>
        <p:txBody>
          <a:bodyPr>
            <a:normAutofit/>
          </a:bodyPr>
          <a:lstStyle/>
          <a:p>
            <a:r>
              <a:rPr lang="cs-CZ" b="1" dirty="0"/>
              <a:t>Romové a specifika péče o Romy </a:t>
            </a:r>
            <a:endParaRPr lang="cs-CZ" dirty="0"/>
          </a:p>
        </p:txBody>
      </p:sp>
      <p:sp>
        <p:nvSpPr>
          <p:cNvPr id="4" name="Zástupný symbol pro obsah 3"/>
          <p:cNvSpPr>
            <a:spLocks noGrp="1"/>
          </p:cNvSpPr>
          <p:nvPr>
            <p:ph idx="1"/>
          </p:nvPr>
        </p:nvSpPr>
        <p:spPr>
          <a:solidFill>
            <a:schemeClr val="accent3"/>
          </a:solidFill>
        </p:spPr>
        <p:txBody>
          <a:bodyPr/>
          <a:lstStyle/>
          <a:p>
            <a:pPr lvl="0"/>
            <a:r>
              <a:rPr lang="cs-CZ" dirty="0"/>
              <a:t>Romové –velká etnická (národnostní ) skupina v ČR, původem kočovníci z Indie</a:t>
            </a:r>
          </a:p>
          <a:p>
            <a:pPr lvl="0"/>
            <a:r>
              <a:rPr lang="cs-CZ" dirty="0"/>
              <a:t>Romové nemají svůj stát, ale mají ale svou hymnu, vlajku a jazyk (romština má mnoho dialektů). Na světě žije 2 miliony Romů, nejvíce v střední a východní Evropě. </a:t>
            </a:r>
          </a:p>
          <a:p>
            <a:r>
              <a:rPr lang="cs-CZ" dirty="0"/>
              <a:t>Romové žijí ve velkých rodinách (</a:t>
            </a:r>
            <a:r>
              <a:rPr lang="cs-CZ" dirty="0" err="1"/>
              <a:t>fajtách</a:t>
            </a:r>
            <a:r>
              <a:rPr lang="cs-CZ" dirty="0"/>
              <a:t>).  Dělí na spoustu komunit a skupin.</a:t>
            </a:r>
          </a:p>
          <a:p>
            <a:endParaRPr lang="cs-CZ"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5373216"/>
            <a:ext cx="22860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6442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smtClean="0"/>
              <a:t> Skupiny českých Romů</a:t>
            </a:r>
            <a:endParaRPr lang="cs-CZ" dirty="0"/>
          </a:p>
        </p:txBody>
      </p:sp>
      <p:sp>
        <p:nvSpPr>
          <p:cNvPr id="3" name="Zástupný symbol pro obsah 2"/>
          <p:cNvSpPr>
            <a:spLocks noGrp="1"/>
          </p:cNvSpPr>
          <p:nvPr>
            <p:ph idx="1"/>
          </p:nvPr>
        </p:nvSpPr>
        <p:spPr>
          <a:solidFill>
            <a:schemeClr val="accent3"/>
          </a:solidFill>
        </p:spPr>
        <p:txBody>
          <a:bodyPr>
            <a:normAutofit/>
          </a:bodyPr>
          <a:lstStyle/>
          <a:p>
            <a:pPr lvl="0"/>
            <a:r>
              <a:rPr lang="cs-CZ" dirty="0"/>
              <a:t>Čeští Romové </a:t>
            </a:r>
            <a:endParaRPr lang="cs-CZ" dirty="0" smtClean="0"/>
          </a:p>
          <a:p>
            <a:pPr lvl="0"/>
            <a:r>
              <a:rPr lang="cs-CZ" dirty="0" smtClean="0"/>
              <a:t>Olašští </a:t>
            </a:r>
            <a:r>
              <a:rPr lang="cs-CZ" dirty="0" err="1"/>
              <a:t>romové</a:t>
            </a:r>
            <a:r>
              <a:rPr lang="cs-CZ" dirty="0"/>
              <a:t> (</a:t>
            </a:r>
            <a:r>
              <a:rPr lang="cs-CZ" dirty="0" err="1"/>
              <a:t>Olaši</a:t>
            </a:r>
            <a:r>
              <a:rPr lang="cs-CZ" dirty="0" smtClean="0"/>
              <a:t>)</a:t>
            </a:r>
          </a:p>
          <a:p>
            <a:pPr lvl="0"/>
            <a:r>
              <a:rPr lang="cs-CZ" dirty="0"/>
              <a:t>Slovenští Romové (</a:t>
            </a:r>
            <a:r>
              <a:rPr lang="cs-CZ" dirty="0" err="1"/>
              <a:t>Rumungři</a:t>
            </a:r>
            <a:r>
              <a:rPr lang="cs-CZ" dirty="0"/>
              <a:t>) </a:t>
            </a:r>
          </a:p>
        </p:txBody>
      </p:sp>
    </p:spTree>
    <p:extLst>
      <p:ext uri="{BB962C8B-B14F-4D97-AF65-F5344CB8AC3E}">
        <p14:creationId xmlns:p14="http://schemas.microsoft.com/office/powerpoint/2010/main" val="10388850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smtClean="0"/>
              <a:t>Čeští Romové</a:t>
            </a:r>
            <a:endParaRPr lang="cs-CZ" dirty="0"/>
          </a:p>
        </p:txBody>
      </p:sp>
      <p:sp>
        <p:nvSpPr>
          <p:cNvPr id="3" name="Zástupný symbol pro obsah 2"/>
          <p:cNvSpPr>
            <a:spLocks noGrp="1"/>
          </p:cNvSpPr>
          <p:nvPr>
            <p:ph idx="1"/>
          </p:nvPr>
        </p:nvSpPr>
        <p:spPr>
          <a:solidFill>
            <a:schemeClr val="accent3"/>
          </a:solidFill>
        </p:spPr>
        <p:txBody>
          <a:bodyPr/>
          <a:lstStyle/>
          <a:p>
            <a:pPr lvl="0"/>
            <a:r>
              <a:rPr lang="cs-CZ" dirty="0"/>
              <a:t>žili v ČR už v době před 2. svět. válkou (po ní jich zůstalo jen cca 600 z 5 000). Menšina, většinou dobře asimilovaní, umí dobře česky. </a:t>
            </a:r>
          </a:p>
          <a:p>
            <a:pPr marL="0" indent="0">
              <a:buNone/>
            </a:pPr>
            <a:endParaRPr lang="cs-CZ"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429000"/>
            <a:ext cx="238125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332656"/>
            <a:ext cx="13335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3799148"/>
            <a:ext cx="4616794" cy="2841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1303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err="1" smtClean="0"/>
              <a:t>Olaši</a:t>
            </a:r>
            <a:r>
              <a:rPr lang="cs-CZ" dirty="0" smtClean="0"/>
              <a:t> </a:t>
            </a:r>
            <a:endParaRPr lang="cs-CZ" dirty="0"/>
          </a:p>
        </p:txBody>
      </p:sp>
      <p:sp>
        <p:nvSpPr>
          <p:cNvPr id="3" name="Zástupný symbol pro obsah 2"/>
          <p:cNvSpPr>
            <a:spLocks noGrp="1"/>
          </p:cNvSpPr>
          <p:nvPr>
            <p:ph idx="1"/>
          </p:nvPr>
        </p:nvSpPr>
        <p:spPr>
          <a:xfrm>
            <a:off x="755576" y="1628800"/>
            <a:ext cx="7941568" cy="4176464"/>
          </a:xfrm>
          <a:solidFill>
            <a:schemeClr val="accent3"/>
          </a:solidFill>
        </p:spPr>
        <p:txBody>
          <a:bodyPr/>
          <a:lstStyle/>
          <a:p>
            <a:r>
              <a:rPr lang="cs-CZ" dirty="0" smtClean="0"/>
              <a:t> </a:t>
            </a:r>
            <a:r>
              <a:rPr lang="cs-CZ" dirty="0"/>
              <a:t>cca 10% Romů. Žijí v uzavřených komunitách, neasimilovali se, mají své soudy, zákony. Mluví romsky, mají světlou pleť, oblékají se do pestrého oblečení, nosí hodně zlata. Dříve kočovníci, koňští handlíři, dnes obchodují. Velké soc. rozdíly uvnitř komunity (chudí x bohatí</a:t>
            </a:r>
            <a:r>
              <a:rPr lang="cs-CZ" dirty="0" smtClean="0"/>
              <a:t>).</a:t>
            </a:r>
          </a:p>
          <a:p>
            <a:pPr marL="0" indent="0">
              <a:buNone/>
            </a:pPr>
            <a:r>
              <a:rPr lang="cs-CZ" dirty="0" smtClean="0"/>
              <a:t> Pohrdají fyzickou prací. </a:t>
            </a:r>
            <a:endParaRPr lang="cs-CZ"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531816"/>
            <a:ext cx="2987824" cy="2201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9750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err="1" smtClean="0"/>
              <a:t>Rumungři</a:t>
            </a:r>
            <a:r>
              <a:rPr lang="cs-CZ" dirty="0" smtClean="0"/>
              <a:t> </a:t>
            </a:r>
            <a:endParaRPr lang="cs-CZ" dirty="0"/>
          </a:p>
        </p:txBody>
      </p:sp>
      <p:sp>
        <p:nvSpPr>
          <p:cNvPr id="3" name="Zástupný symbol pro obsah 2"/>
          <p:cNvSpPr>
            <a:spLocks noGrp="1"/>
          </p:cNvSpPr>
          <p:nvPr>
            <p:ph idx="1"/>
          </p:nvPr>
        </p:nvSpPr>
        <p:spPr>
          <a:solidFill>
            <a:schemeClr val="accent3"/>
          </a:solidFill>
        </p:spPr>
        <p:txBody>
          <a:bodyPr>
            <a:normAutofit fontScale="85000" lnSpcReduction="10000"/>
          </a:bodyPr>
          <a:lstStyle/>
          <a:p>
            <a:r>
              <a:rPr lang="cs-CZ" dirty="0" smtClean="0"/>
              <a:t>Původem ze Slovenska</a:t>
            </a:r>
          </a:p>
          <a:p>
            <a:r>
              <a:rPr lang="cs-CZ" dirty="0" smtClean="0"/>
              <a:t>nestydí </a:t>
            </a:r>
            <a:r>
              <a:rPr lang="cs-CZ" dirty="0"/>
              <a:t>za fyzickou </a:t>
            </a:r>
            <a:r>
              <a:rPr lang="cs-CZ" dirty="0" smtClean="0"/>
              <a:t>práci </a:t>
            </a:r>
          </a:p>
          <a:p>
            <a:r>
              <a:rPr lang="cs-CZ" dirty="0" smtClean="0"/>
              <a:t>neodmítají </a:t>
            </a:r>
            <a:r>
              <a:rPr lang="cs-CZ" dirty="0"/>
              <a:t>asimilaci a </a:t>
            </a:r>
            <a:r>
              <a:rPr lang="cs-CZ" dirty="0" smtClean="0"/>
              <a:t>integraci</a:t>
            </a:r>
          </a:p>
          <a:p>
            <a:r>
              <a:rPr lang="cs-CZ" dirty="0" smtClean="0"/>
              <a:t> </a:t>
            </a:r>
            <a:r>
              <a:rPr lang="cs-CZ" dirty="0" err="1"/>
              <a:t>Rumungři</a:t>
            </a:r>
            <a:r>
              <a:rPr lang="cs-CZ" dirty="0"/>
              <a:t> a </a:t>
            </a:r>
            <a:r>
              <a:rPr lang="cs-CZ" dirty="0" err="1"/>
              <a:t>Olaši</a:t>
            </a:r>
            <a:r>
              <a:rPr lang="cs-CZ" dirty="0"/>
              <a:t> mezi sebou nemají dobré vztahy. </a:t>
            </a:r>
          </a:p>
          <a:p>
            <a:r>
              <a:rPr lang="cs-CZ" dirty="0"/>
              <a:t> Přišli do Čech po 2.svět. válce v rámci politiky přesídlování Romů či později za prací a rodinou, někteří stále mají slovenskou národnost, naplno je zasáhly změny v průmyslu, protože vykonávali manuální práce. Často nemají práci ani nárok na dávky, ztratili kontakt se Slovenskem, nechtějí se tam vrátit. Jde o skupinu nejvíce ohroženou soc. vyloučením.</a:t>
            </a:r>
          </a:p>
          <a:p>
            <a:endParaRPr lang="cs-CZ"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678007"/>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4934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fontScale="90000"/>
          </a:bodyPr>
          <a:lstStyle/>
          <a:p>
            <a:r>
              <a:rPr lang="cs-CZ" dirty="0" smtClean="0"/>
              <a:t>Vztah většinové společnosti k Romům</a:t>
            </a:r>
            <a:endParaRPr lang="cs-CZ"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844824"/>
            <a:ext cx="5616623" cy="4176464"/>
          </a:xfrm>
          <a:prstGeom prst="rect">
            <a:avLst/>
          </a:prstGeom>
          <a:solidFill>
            <a:schemeClr val="accent3"/>
          </a:solidFill>
          <a:ln>
            <a:noFill/>
          </a:ln>
          <a:effectLst/>
          <a:extLst/>
        </p:spPr>
      </p:pic>
    </p:spTree>
    <p:extLst>
      <p:ext uri="{BB962C8B-B14F-4D97-AF65-F5344CB8AC3E}">
        <p14:creationId xmlns:p14="http://schemas.microsoft.com/office/powerpoint/2010/main" val="7134031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fontScale="90000"/>
          </a:bodyPr>
          <a:lstStyle/>
          <a:p>
            <a:r>
              <a:rPr lang="cs-CZ" dirty="0" smtClean="0"/>
              <a:t>Chování Romů a většinová společnost</a:t>
            </a:r>
            <a:endParaRPr lang="cs-CZ" dirty="0"/>
          </a:p>
        </p:txBody>
      </p:sp>
      <p:sp>
        <p:nvSpPr>
          <p:cNvPr id="3" name="Zástupný symbol pro obsah 2"/>
          <p:cNvSpPr>
            <a:spLocks noGrp="1"/>
          </p:cNvSpPr>
          <p:nvPr>
            <p:ph idx="1"/>
          </p:nvPr>
        </p:nvSpPr>
        <p:spPr>
          <a:solidFill>
            <a:schemeClr val="accent3"/>
          </a:solidFill>
        </p:spPr>
        <p:txBody>
          <a:bodyPr/>
          <a:lstStyle/>
          <a:p>
            <a:r>
              <a:rPr lang="cs-CZ" dirty="0" smtClean="0"/>
              <a:t>Problém je odlišit znaky „typické pro romskou povahu“ a znaky kultury chudoby </a:t>
            </a:r>
          </a:p>
          <a:p>
            <a:endParaRPr lang="cs-CZ" dirty="0" smtClean="0"/>
          </a:p>
          <a:p>
            <a:r>
              <a:rPr lang="cs-CZ" dirty="0" smtClean="0"/>
              <a:t>Romové se cítí vůči společnosti diskriminování, nejistí a odmítaní.</a:t>
            </a:r>
          </a:p>
          <a:p>
            <a:pPr marL="0" indent="0">
              <a:buNone/>
            </a:pPr>
            <a:endParaRPr lang="cs-CZ" dirty="0" smtClean="0"/>
          </a:p>
          <a:p>
            <a:pPr marL="0" indent="0">
              <a:buNone/>
            </a:pPr>
            <a:r>
              <a:rPr lang="cs-CZ" dirty="0" smtClean="0"/>
              <a:t> </a:t>
            </a:r>
            <a:endParaRPr lang="cs-CZ" dirty="0"/>
          </a:p>
        </p:txBody>
      </p:sp>
    </p:spTree>
    <p:extLst>
      <p:ext uri="{BB962C8B-B14F-4D97-AF65-F5344CB8AC3E}">
        <p14:creationId xmlns:p14="http://schemas.microsoft.com/office/powerpoint/2010/main" val="12569285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tx2"/>
          </a:solidFill>
        </p:spPr>
        <p:txBody>
          <a:bodyPr/>
          <a:lstStyle/>
          <a:p>
            <a:r>
              <a:rPr lang="cs-CZ" dirty="0" smtClean="0"/>
              <a:t>Vlastnosti přisuzované Romům</a:t>
            </a:r>
            <a:endParaRPr lang="cs-CZ" dirty="0"/>
          </a:p>
        </p:txBody>
      </p:sp>
      <p:sp>
        <p:nvSpPr>
          <p:cNvPr id="3" name="Zástupný symbol pro obsah 2"/>
          <p:cNvSpPr>
            <a:spLocks noGrp="1"/>
          </p:cNvSpPr>
          <p:nvPr>
            <p:ph idx="1"/>
          </p:nvPr>
        </p:nvSpPr>
        <p:spPr>
          <a:solidFill>
            <a:schemeClr val="accent3"/>
          </a:solidFill>
        </p:spPr>
        <p:txBody>
          <a:bodyPr>
            <a:normAutofit fontScale="85000" lnSpcReduction="20000"/>
          </a:bodyPr>
          <a:lstStyle/>
          <a:p>
            <a:r>
              <a:rPr lang="cs-CZ" dirty="0"/>
              <a:t>Impulzivita, expresivní vyjadřování emocí (vyjadřuje je navenek), </a:t>
            </a:r>
            <a:endParaRPr lang="cs-CZ" dirty="0" smtClean="0"/>
          </a:p>
          <a:p>
            <a:r>
              <a:rPr lang="cs-CZ" dirty="0" smtClean="0"/>
              <a:t>víra </a:t>
            </a:r>
            <a:r>
              <a:rPr lang="cs-CZ" dirty="0"/>
              <a:t>v osudovost, </a:t>
            </a:r>
            <a:endParaRPr lang="cs-CZ" dirty="0" smtClean="0"/>
          </a:p>
          <a:p>
            <a:r>
              <a:rPr lang="cs-CZ" dirty="0" smtClean="0"/>
              <a:t>jiné </a:t>
            </a:r>
            <a:r>
              <a:rPr lang="cs-CZ" dirty="0"/>
              <a:t>vnímání času (volné vnímání času, nedodržování termínů), </a:t>
            </a:r>
            <a:endParaRPr lang="cs-CZ" dirty="0" smtClean="0"/>
          </a:p>
          <a:p>
            <a:r>
              <a:rPr lang="cs-CZ" dirty="0" smtClean="0"/>
              <a:t>důraz </a:t>
            </a:r>
            <a:r>
              <a:rPr lang="cs-CZ" dirty="0"/>
              <a:t>na společné rozhodování a velká role rodiny, </a:t>
            </a:r>
            <a:endParaRPr lang="cs-CZ" dirty="0" smtClean="0"/>
          </a:p>
          <a:p>
            <a:r>
              <a:rPr lang="cs-CZ" dirty="0" smtClean="0"/>
              <a:t>odlišný </a:t>
            </a:r>
            <a:r>
              <a:rPr lang="cs-CZ" dirty="0"/>
              <a:t>pohled na výchovu dětí (dítěti je třeba dát volnost a respektovat jeho názor – nechce jít do školy = nejde do školy), </a:t>
            </a:r>
            <a:endParaRPr lang="cs-CZ" dirty="0" smtClean="0"/>
          </a:p>
          <a:p>
            <a:r>
              <a:rPr lang="cs-CZ" dirty="0" smtClean="0"/>
              <a:t>nízký </a:t>
            </a:r>
            <a:r>
              <a:rPr lang="cs-CZ" dirty="0"/>
              <a:t>význam vzdělání</a:t>
            </a:r>
            <a:r>
              <a:rPr lang="cs-CZ" dirty="0" smtClean="0"/>
              <a:t>,</a:t>
            </a:r>
          </a:p>
          <a:p>
            <a:r>
              <a:rPr lang="cs-CZ" dirty="0" smtClean="0"/>
              <a:t> </a:t>
            </a:r>
            <a:r>
              <a:rPr lang="cs-CZ" dirty="0"/>
              <a:t>úcta k autoritám. </a:t>
            </a:r>
          </a:p>
          <a:p>
            <a:endParaRPr lang="cs-CZ" dirty="0"/>
          </a:p>
        </p:txBody>
      </p:sp>
    </p:spTree>
    <p:extLst>
      <p:ext uri="{BB962C8B-B14F-4D97-AF65-F5344CB8AC3E}">
        <p14:creationId xmlns:p14="http://schemas.microsoft.com/office/powerpoint/2010/main" val="13076212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fontScale="90000"/>
          </a:bodyPr>
          <a:lstStyle/>
          <a:p>
            <a:r>
              <a:rPr lang="cs-CZ" b="1" dirty="0"/>
              <a:t>Problémy romské komunity v současnosti</a:t>
            </a:r>
            <a:r>
              <a:rPr lang="cs-CZ" b="1" dirty="0" smtClean="0"/>
              <a:t>:</a:t>
            </a:r>
            <a:endParaRPr lang="cs-CZ" dirty="0"/>
          </a:p>
        </p:txBody>
      </p:sp>
      <p:sp>
        <p:nvSpPr>
          <p:cNvPr id="3" name="Zástupný symbol pro obsah 2"/>
          <p:cNvSpPr>
            <a:spLocks noGrp="1"/>
          </p:cNvSpPr>
          <p:nvPr>
            <p:ph idx="1"/>
          </p:nvPr>
        </p:nvSpPr>
        <p:spPr>
          <a:solidFill>
            <a:schemeClr val="accent3"/>
          </a:solidFill>
        </p:spPr>
        <p:txBody>
          <a:bodyPr>
            <a:normAutofit fontScale="85000" lnSpcReduction="10000"/>
          </a:bodyPr>
          <a:lstStyle/>
          <a:p>
            <a:pPr lvl="0"/>
            <a:r>
              <a:rPr lang="cs-CZ" dirty="0"/>
              <a:t>Rasismus, diskriminace a rasové násilí (nepouštění do restaurací, problém se zaměstnáním, napadání Romů skiny viz Vítkovická kauza)</a:t>
            </a:r>
          </a:p>
          <a:p>
            <a:pPr marL="0" indent="0">
              <a:buNone/>
            </a:pPr>
            <a:endParaRPr lang="cs-CZ" dirty="0"/>
          </a:p>
          <a:p>
            <a:pPr lvl="0"/>
            <a:r>
              <a:rPr lang="cs-CZ" dirty="0"/>
              <a:t>Izolovanost a sociální propad na dno společnosti (romská </a:t>
            </a:r>
            <a:r>
              <a:rPr lang="cs-CZ" dirty="0" err="1"/>
              <a:t>gheta</a:t>
            </a:r>
            <a:r>
              <a:rPr lang="cs-CZ" dirty="0"/>
              <a:t>, chudoba Romů, romská kriminalita, lichva, násilí, drogy, rozpad hodnot – rodina )</a:t>
            </a:r>
          </a:p>
          <a:p>
            <a:pPr marL="0" indent="0">
              <a:buNone/>
            </a:pPr>
            <a:r>
              <a:rPr lang="cs-CZ" dirty="0" smtClean="0"/>
              <a:t> </a:t>
            </a:r>
            <a:endParaRPr lang="cs-CZ" dirty="0"/>
          </a:p>
          <a:p>
            <a:pPr lvl="0"/>
            <a:r>
              <a:rPr lang="cs-CZ" dirty="0"/>
              <a:t>Vzrůstající závislost na soc. dávkách (z důvodu nezaměstnanosti jako život. stylu, </a:t>
            </a:r>
            <a:r>
              <a:rPr lang="cs-CZ" dirty="0" err="1"/>
              <a:t>nezaměstnatelnosti</a:t>
            </a:r>
            <a:r>
              <a:rPr lang="cs-CZ" dirty="0"/>
              <a:t> Romů)</a:t>
            </a:r>
          </a:p>
          <a:p>
            <a:pPr marL="0" indent="0">
              <a:buNone/>
            </a:pPr>
            <a:endParaRPr lang="cs-CZ" dirty="0"/>
          </a:p>
        </p:txBody>
      </p:sp>
    </p:spTree>
    <p:extLst>
      <p:ext uri="{BB962C8B-B14F-4D97-AF65-F5344CB8AC3E}">
        <p14:creationId xmlns:p14="http://schemas.microsoft.com/office/powerpoint/2010/main" val="1576068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395536" y="476672"/>
            <a:ext cx="7834064" cy="5649491"/>
          </a:xfrm>
          <a:solidFill>
            <a:schemeClr val="accent3"/>
          </a:solidFill>
        </p:spPr>
        <p:txBody>
          <a:bodyPr>
            <a:normAutofit fontScale="85000" lnSpcReduction="20000"/>
          </a:bodyPr>
          <a:lstStyle/>
          <a:p>
            <a:pPr lvl="0"/>
            <a:r>
              <a:rPr lang="cs-CZ" dirty="0"/>
              <a:t>Problémy části Romů s českým občanstvím (Slovenští Romové – často nelegální pobyt, problémy s trestním rejstříkem)</a:t>
            </a:r>
          </a:p>
          <a:p>
            <a:pPr marL="0" indent="0">
              <a:buNone/>
            </a:pPr>
            <a:r>
              <a:rPr lang="cs-CZ" dirty="0"/>
              <a:t>	</a:t>
            </a:r>
          </a:p>
          <a:p>
            <a:pPr lvl="0"/>
            <a:r>
              <a:rPr lang="cs-CZ" dirty="0"/>
              <a:t>Problémy v oblasti bydlení (Romové nemají vztah k bytu – kočovníci, problémy s financemi, majitelé je nechtějí jako nájemce)</a:t>
            </a:r>
          </a:p>
          <a:p>
            <a:pPr marL="0" indent="0">
              <a:buNone/>
            </a:pPr>
            <a:r>
              <a:rPr lang="cs-CZ" dirty="0"/>
              <a:t>	</a:t>
            </a:r>
          </a:p>
          <a:p>
            <a:pPr lvl="0"/>
            <a:r>
              <a:rPr lang="cs-CZ" dirty="0"/>
              <a:t>Problémy s docházkou do škol vzděláváním (malá vzdělanost rodičů, nízká prestiž vzdělání, diskriminace ve školách)</a:t>
            </a:r>
          </a:p>
          <a:p>
            <a:pPr marL="0" indent="0">
              <a:buNone/>
            </a:pPr>
            <a:endParaRPr lang="cs-CZ" dirty="0"/>
          </a:p>
          <a:p>
            <a:pPr lvl="0"/>
            <a:r>
              <a:rPr lang="cs-CZ" dirty="0"/>
              <a:t>Problémy v oblasti zdravotní prevence (dříve řízená, problémem je malá informovanost, nevzdělanost) </a:t>
            </a:r>
          </a:p>
          <a:p>
            <a:pPr marL="0" indent="0">
              <a:buNone/>
            </a:pPr>
            <a:r>
              <a:rPr lang="cs-CZ" dirty="0"/>
              <a:t>	 </a:t>
            </a:r>
          </a:p>
          <a:p>
            <a:endParaRPr lang="cs-CZ" dirty="0"/>
          </a:p>
        </p:txBody>
      </p:sp>
    </p:spTree>
    <p:extLst>
      <p:ext uri="{BB962C8B-B14F-4D97-AF65-F5344CB8AC3E}">
        <p14:creationId xmlns:p14="http://schemas.microsoft.com/office/powerpoint/2010/main" val="3951440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smtClean="0"/>
              <a:t>Řešení  těchto problémů</a:t>
            </a:r>
            <a:endParaRPr lang="cs-CZ" dirty="0"/>
          </a:p>
        </p:txBody>
      </p:sp>
      <p:sp>
        <p:nvSpPr>
          <p:cNvPr id="3" name="Zástupný symbol pro obsah 2"/>
          <p:cNvSpPr>
            <a:spLocks noGrp="1"/>
          </p:cNvSpPr>
          <p:nvPr>
            <p:ph idx="1"/>
          </p:nvPr>
        </p:nvSpPr>
        <p:spPr>
          <a:solidFill>
            <a:schemeClr val="accent3"/>
          </a:solidFill>
        </p:spPr>
        <p:txBody>
          <a:bodyPr/>
          <a:lstStyle/>
          <a:p>
            <a:r>
              <a:rPr lang="cs-CZ" dirty="0" smtClean="0"/>
              <a:t>Nejsou jednoduchá, neexistuje jedno správné řešení</a:t>
            </a:r>
          </a:p>
          <a:p>
            <a:r>
              <a:rPr lang="cs-CZ" dirty="0" smtClean="0"/>
              <a:t>Velké rozdíly mezi jednotlivými městy v soužití</a:t>
            </a:r>
          </a:p>
          <a:p>
            <a:r>
              <a:rPr lang="cs-CZ" dirty="0" smtClean="0"/>
              <a:t>Města, která nemají s romskou populací větší problémy jsou např. Český </a:t>
            </a:r>
            <a:r>
              <a:rPr lang="cs-CZ" dirty="0"/>
              <a:t>K</a:t>
            </a:r>
            <a:r>
              <a:rPr lang="cs-CZ" dirty="0" smtClean="0"/>
              <a:t>rumlov, Pardubice</a:t>
            </a:r>
          </a:p>
          <a:p>
            <a:endParaRPr lang="cs-CZ" dirty="0"/>
          </a:p>
        </p:txBody>
      </p:sp>
    </p:spTree>
    <p:extLst>
      <p:ext uri="{BB962C8B-B14F-4D97-AF65-F5344CB8AC3E}">
        <p14:creationId xmlns:p14="http://schemas.microsoft.com/office/powerpoint/2010/main" val="24472264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fontScale="90000"/>
          </a:bodyPr>
          <a:lstStyle/>
          <a:p>
            <a:r>
              <a:rPr lang="cs-CZ" dirty="0" smtClean="0"/>
              <a:t>Znaky měst, které nemají problémy s </a:t>
            </a:r>
            <a:r>
              <a:rPr lang="cs-CZ" dirty="0"/>
              <a:t>r</a:t>
            </a:r>
            <a:r>
              <a:rPr lang="cs-CZ" dirty="0" smtClean="0"/>
              <a:t>omskou populací </a:t>
            </a:r>
            <a:endParaRPr lang="cs-CZ" dirty="0"/>
          </a:p>
        </p:txBody>
      </p:sp>
      <p:sp>
        <p:nvSpPr>
          <p:cNvPr id="3" name="Zástupný symbol pro obsah 2"/>
          <p:cNvSpPr>
            <a:spLocks noGrp="1"/>
          </p:cNvSpPr>
          <p:nvPr>
            <p:ph idx="1"/>
          </p:nvPr>
        </p:nvSpPr>
        <p:spPr>
          <a:solidFill>
            <a:schemeClr val="accent3"/>
          </a:solidFill>
        </p:spPr>
        <p:txBody>
          <a:bodyPr>
            <a:normAutofit fontScale="92500" lnSpcReduction="20000"/>
          </a:bodyPr>
          <a:lstStyle/>
          <a:p>
            <a:r>
              <a:rPr lang="cs-CZ" dirty="0"/>
              <a:t>rozptýlení Romů v běžné populaci (nejsou ghetta</a:t>
            </a:r>
            <a:r>
              <a:rPr lang="cs-CZ" dirty="0" smtClean="0"/>
              <a:t>)</a:t>
            </a:r>
          </a:p>
          <a:p>
            <a:r>
              <a:rPr lang="cs-CZ" dirty="0" smtClean="0"/>
              <a:t> </a:t>
            </a:r>
            <a:r>
              <a:rPr lang="cs-CZ" dirty="0"/>
              <a:t>obecně nízká </a:t>
            </a:r>
            <a:r>
              <a:rPr lang="cs-CZ" dirty="0" smtClean="0"/>
              <a:t>zaměstnanost</a:t>
            </a:r>
          </a:p>
          <a:p>
            <a:r>
              <a:rPr lang="cs-CZ" dirty="0" smtClean="0"/>
              <a:t> </a:t>
            </a:r>
            <a:r>
              <a:rPr lang="cs-CZ" dirty="0"/>
              <a:t>aktivní snaha o předcházení a řešení </a:t>
            </a:r>
            <a:r>
              <a:rPr lang="cs-CZ" dirty="0" smtClean="0"/>
              <a:t>problémů (speciální komise)</a:t>
            </a:r>
          </a:p>
          <a:p>
            <a:r>
              <a:rPr lang="cs-CZ" dirty="0" smtClean="0"/>
              <a:t>granty </a:t>
            </a:r>
            <a:r>
              <a:rPr lang="cs-CZ" dirty="0"/>
              <a:t>a podpora NNZ, které pracují s touto skupinou (volnočasové aktivity pro mládež i dospělé protidrogová prevence, prevence kriminality</a:t>
            </a:r>
            <a:r>
              <a:rPr lang="cs-CZ" dirty="0" smtClean="0"/>
              <a:t>),</a:t>
            </a:r>
          </a:p>
          <a:p>
            <a:r>
              <a:rPr lang="cs-CZ" dirty="0" smtClean="0"/>
              <a:t> </a:t>
            </a:r>
            <a:r>
              <a:rPr lang="cs-CZ" dirty="0"/>
              <a:t>integrační programy a programy podporující vzdělání a zaměstnanost-  předškolní vzdělávání, romští asistenti atd. </a:t>
            </a:r>
          </a:p>
        </p:txBody>
      </p:sp>
    </p:spTree>
    <p:extLst>
      <p:ext uri="{BB962C8B-B14F-4D97-AF65-F5344CB8AC3E}">
        <p14:creationId xmlns:p14="http://schemas.microsoft.com/office/powerpoint/2010/main" val="31279892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fontScale="90000"/>
          </a:bodyPr>
          <a:lstStyle/>
          <a:p>
            <a:r>
              <a:rPr lang="cs-CZ" b="1" dirty="0"/>
              <a:t>Pozitivní změny v romské komunitě v současnosti   </a:t>
            </a:r>
            <a:endParaRPr lang="cs-CZ" dirty="0"/>
          </a:p>
        </p:txBody>
      </p:sp>
      <p:sp>
        <p:nvSpPr>
          <p:cNvPr id="3" name="Zástupný symbol pro obsah 2"/>
          <p:cNvSpPr>
            <a:spLocks noGrp="1"/>
          </p:cNvSpPr>
          <p:nvPr>
            <p:ph idx="1"/>
          </p:nvPr>
        </p:nvSpPr>
        <p:spPr>
          <a:solidFill>
            <a:schemeClr val="accent3"/>
          </a:solidFill>
        </p:spPr>
        <p:txBody>
          <a:bodyPr/>
          <a:lstStyle/>
          <a:p>
            <a:pPr lvl="0"/>
            <a:r>
              <a:rPr lang="cs-CZ" dirty="0"/>
              <a:t>Vznik nevládních romských organizací </a:t>
            </a:r>
          </a:p>
          <a:p>
            <a:pPr lvl="0"/>
            <a:r>
              <a:rPr lang="cs-CZ" dirty="0"/>
              <a:t>Snaha pochopit a účastnit se řešení problémů své komunity </a:t>
            </a:r>
          </a:p>
          <a:p>
            <a:pPr lvl="0"/>
            <a:r>
              <a:rPr lang="cs-CZ" dirty="0"/>
              <a:t>Snahy o rekonstrukci jazyka a hodnot a tradic </a:t>
            </a:r>
          </a:p>
          <a:p>
            <a:pPr lvl="0"/>
            <a:r>
              <a:rPr lang="cs-CZ" dirty="0"/>
              <a:t>Vznik podnikatelské vrstvy – romští podnikatelé </a:t>
            </a:r>
          </a:p>
        </p:txBody>
      </p:sp>
    </p:spTree>
    <p:extLst>
      <p:ext uri="{BB962C8B-B14F-4D97-AF65-F5344CB8AC3E}">
        <p14:creationId xmlns:p14="http://schemas.microsoft.com/office/powerpoint/2010/main" val="22593446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fontScale="90000"/>
          </a:bodyPr>
          <a:lstStyle/>
          <a:p>
            <a:r>
              <a:rPr lang="cs-CZ" dirty="0" smtClean="0"/>
              <a:t>Města s největší romskou komunitou</a:t>
            </a:r>
            <a:endParaRPr lang="cs-CZ" dirty="0"/>
          </a:p>
        </p:txBody>
      </p:sp>
      <p:sp>
        <p:nvSpPr>
          <p:cNvPr id="3" name="Zástupný symbol pro obsah 2"/>
          <p:cNvSpPr>
            <a:spLocks noGrp="1"/>
          </p:cNvSpPr>
          <p:nvPr>
            <p:ph sz="half" idx="1"/>
          </p:nvPr>
        </p:nvSpPr>
        <p:spPr>
          <a:solidFill>
            <a:schemeClr val="accent3"/>
          </a:solidFill>
        </p:spPr>
        <p:txBody>
          <a:bodyPr>
            <a:normAutofit/>
          </a:bodyPr>
          <a:lstStyle/>
          <a:p>
            <a:r>
              <a:rPr lang="cs-CZ" dirty="0" smtClean="0"/>
              <a:t>Chomutov</a:t>
            </a:r>
          </a:p>
          <a:p>
            <a:r>
              <a:rPr lang="cs-CZ" dirty="0" smtClean="0"/>
              <a:t>Ostrava</a:t>
            </a:r>
          </a:p>
          <a:p>
            <a:r>
              <a:rPr lang="cs-CZ" dirty="0" smtClean="0"/>
              <a:t> </a:t>
            </a:r>
            <a:r>
              <a:rPr lang="cs-CZ" dirty="0"/>
              <a:t>Ústí nad </a:t>
            </a:r>
            <a:r>
              <a:rPr lang="cs-CZ" dirty="0" smtClean="0"/>
              <a:t>Labem</a:t>
            </a:r>
          </a:p>
          <a:p>
            <a:r>
              <a:rPr lang="cs-CZ" dirty="0" smtClean="0"/>
              <a:t> Český Krumlov</a:t>
            </a:r>
          </a:p>
          <a:p>
            <a:r>
              <a:rPr lang="cs-CZ" dirty="0" smtClean="0"/>
              <a:t> Uherské Hradiště</a:t>
            </a:r>
          </a:p>
          <a:p>
            <a:r>
              <a:rPr lang="cs-CZ" dirty="0" smtClean="0"/>
              <a:t>Pardubicích</a:t>
            </a:r>
          </a:p>
          <a:p>
            <a:endParaRPr lang="cs-CZ" dirty="0" smtClean="0"/>
          </a:p>
          <a:p>
            <a:endParaRPr lang="cs-CZ" dirty="0"/>
          </a:p>
        </p:txBody>
      </p:sp>
      <p:sp>
        <p:nvSpPr>
          <p:cNvPr id="4" name="Zástupný symbol pro obsah 3"/>
          <p:cNvSpPr>
            <a:spLocks noGrp="1"/>
          </p:cNvSpPr>
          <p:nvPr>
            <p:ph sz="half" idx="2"/>
          </p:nvPr>
        </p:nvSpPr>
        <p:spPr>
          <a:solidFill>
            <a:schemeClr val="accent3"/>
          </a:solidFill>
        </p:spPr>
        <p:txBody>
          <a:bodyPr>
            <a:normAutofit/>
          </a:bodyPr>
          <a:lstStyle/>
          <a:p>
            <a:r>
              <a:rPr lang="cs-CZ" dirty="0" smtClean="0"/>
              <a:t>Brno</a:t>
            </a:r>
          </a:p>
          <a:p>
            <a:r>
              <a:rPr lang="cs-CZ" dirty="0" smtClean="0"/>
              <a:t> Přerov</a:t>
            </a:r>
          </a:p>
          <a:p>
            <a:r>
              <a:rPr lang="cs-CZ" dirty="0" smtClean="0"/>
              <a:t> Vsetín</a:t>
            </a:r>
          </a:p>
          <a:p>
            <a:r>
              <a:rPr lang="cs-CZ" dirty="0" smtClean="0"/>
              <a:t> Most</a:t>
            </a:r>
          </a:p>
          <a:p>
            <a:r>
              <a:rPr lang="cs-CZ" dirty="0" smtClean="0"/>
              <a:t> Litvínov</a:t>
            </a:r>
          </a:p>
          <a:p>
            <a:endParaRPr lang="cs-CZ" dirty="0"/>
          </a:p>
        </p:txBody>
      </p:sp>
    </p:spTree>
    <p:extLst>
      <p:ext uri="{BB962C8B-B14F-4D97-AF65-F5344CB8AC3E}">
        <p14:creationId xmlns:p14="http://schemas.microsoft.com/office/powerpoint/2010/main" val="12425934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a:solidFill>
            <a:schemeClr val="accent1">
              <a:lumMod val="75000"/>
            </a:schemeClr>
          </a:solidFill>
        </p:spPr>
        <p:txBody>
          <a:bodyPr>
            <a:normAutofit/>
          </a:bodyPr>
          <a:lstStyle/>
          <a:p>
            <a:r>
              <a:rPr lang="cs-CZ" b="1" dirty="0"/>
              <a:t>Romové ve Východních Čechách</a:t>
            </a:r>
            <a:r>
              <a:rPr lang="cs-CZ" b="1" dirty="0" smtClean="0"/>
              <a:t>:</a:t>
            </a:r>
            <a:endParaRPr lang="cs-CZ" dirty="0"/>
          </a:p>
        </p:txBody>
      </p:sp>
      <p:sp>
        <p:nvSpPr>
          <p:cNvPr id="6" name="Zástupný symbol pro obsah 5"/>
          <p:cNvSpPr>
            <a:spLocks noGrp="1"/>
          </p:cNvSpPr>
          <p:nvPr>
            <p:ph idx="1"/>
          </p:nvPr>
        </p:nvSpPr>
        <p:spPr>
          <a:solidFill>
            <a:schemeClr val="accent3"/>
          </a:solidFill>
        </p:spPr>
        <p:txBody>
          <a:bodyPr/>
          <a:lstStyle/>
          <a:p>
            <a:pPr lvl="0"/>
            <a:r>
              <a:rPr lang="cs-CZ" dirty="0"/>
              <a:t>Největší komunity jsou v Pardubicích, Chrudimi, Vysokém </a:t>
            </a:r>
            <a:r>
              <a:rPr lang="cs-CZ" dirty="0" smtClean="0"/>
              <a:t>Mýtě, </a:t>
            </a:r>
            <a:r>
              <a:rPr lang="cs-CZ" dirty="0"/>
              <a:t>České </a:t>
            </a:r>
            <a:r>
              <a:rPr lang="cs-CZ" dirty="0" smtClean="0"/>
              <a:t>Třebové, Novém </a:t>
            </a:r>
            <a:r>
              <a:rPr lang="cs-CZ" dirty="0"/>
              <a:t>B</a:t>
            </a:r>
            <a:r>
              <a:rPr lang="cs-CZ" dirty="0" smtClean="0"/>
              <a:t>ydžově</a:t>
            </a:r>
            <a:endParaRPr lang="cs-CZ" dirty="0"/>
          </a:p>
          <a:p>
            <a:pPr lvl="0"/>
            <a:r>
              <a:rPr lang="cs-CZ" dirty="0"/>
              <a:t>V oblastech označovaných jako ghetto žije kolem 800 lidí </a:t>
            </a:r>
          </a:p>
          <a:p>
            <a:endParaRPr lang="cs-CZ"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717032"/>
            <a:ext cx="3168352"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2428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a:bodyPr>
          <a:lstStyle/>
          <a:p>
            <a:r>
              <a:rPr lang="cs-CZ" b="1" dirty="0"/>
              <a:t>Péče o Romy ze strany </a:t>
            </a:r>
            <a:r>
              <a:rPr lang="cs-CZ" b="1" dirty="0" smtClean="0"/>
              <a:t>státu</a:t>
            </a:r>
            <a:endParaRPr lang="cs-CZ" dirty="0"/>
          </a:p>
        </p:txBody>
      </p:sp>
      <p:sp>
        <p:nvSpPr>
          <p:cNvPr id="3" name="Zástupný symbol pro obsah 2"/>
          <p:cNvSpPr>
            <a:spLocks noGrp="1"/>
          </p:cNvSpPr>
          <p:nvPr>
            <p:ph idx="1"/>
          </p:nvPr>
        </p:nvSpPr>
        <p:spPr>
          <a:solidFill>
            <a:schemeClr val="accent3"/>
          </a:solidFill>
        </p:spPr>
        <p:txBody>
          <a:bodyPr/>
          <a:lstStyle/>
          <a:p>
            <a:pPr lvl="0"/>
            <a:r>
              <a:rPr lang="cs-CZ" dirty="0"/>
              <a:t>Rada vlády pro záležitosti romské komunity (hl dva dokumenty: Koncepce romské integrace a Zpráva o stavu romských komunit v České republice)</a:t>
            </a:r>
          </a:p>
          <a:p>
            <a:pPr lvl="0"/>
            <a:r>
              <a:rPr lang="cs-CZ" dirty="0"/>
              <a:t>Romští poradci na krajských úřadech (v rámci samosprávy) i v samosprávách některých obcí </a:t>
            </a:r>
          </a:p>
          <a:p>
            <a:pPr lvl="0"/>
            <a:r>
              <a:rPr lang="cs-CZ" dirty="0"/>
              <a:t>Romští asistenti pedagoga na školách </a:t>
            </a:r>
          </a:p>
          <a:p>
            <a:pPr marL="0" indent="0">
              <a:buNone/>
            </a:pPr>
            <a:endParaRPr lang="cs-CZ" dirty="0"/>
          </a:p>
        </p:txBody>
      </p:sp>
    </p:spTree>
    <p:extLst>
      <p:ext uri="{BB962C8B-B14F-4D97-AF65-F5344CB8AC3E}">
        <p14:creationId xmlns:p14="http://schemas.microsoft.com/office/powerpoint/2010/main" val="11555640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fontScale="90000"/>
          </a:bodyPr>
          <a:lstStyle/>
          <a:p>
            <a:r>
              <a:rPr lang="cs-CZ" b="1" dirty="0"/>
              <a:t>Sociální služby, které </a:t>
            </a:r>
            <a:r>
              <a:rPr lang="cs-CZ" b="1" dirty="0" smtClean="0"/>
              <a:t>Romové nejčastěji využívají :</a:t>
            </a:r>
            <a:endParaRPr lang="cs-CZ" dirty="0"/>
          </a:p>
        </p:txBody>
      </p:sp>
      <p:sp>
        <p:nvSpPr>
          <p:cNvPr id="3" name="Zástupný symbol pro obsah 2"/>
          <p:cNvSpPr>
            <a:spLocks noGrp="1"/>
          </p:cNvSpPr>
          <p:nvPr>
            <p:ph idx="1"/>
          </p:nvPr>
        </p:nvSpPr>
        <p:spPr>
          <a:solidFill>
            <a:schemeClr val="accent3"/>
          </a:solidFill>
        </p:spPr>
        <p:txBody>
          <a:bodyPr>
            <a:normAutofit fontScale="92500"/>
          </a:bodyPr>
          <a:lstStyle/>
          <a:p>
            <a:pPr marL="0" indent="0">
              <a:buNone/>
            </a:pPr>
            <a:r>
              <a:rPr lang="cs-CZ" b="1" dirty="0"/>
              <a:t>Hlavně služby sociální </a:t>
            </a:r>
            <a:r>
              <a:rPr lang="cs-CZ" b="1" dirty="0" smtClean="0"/>
              <a:t>prevence (viz 1. ročník):</a:t>
            </a:r>
            <a:endParaRPr lang="cs-CZ" dirty="0"/>
          </a:p>
          <a:p>
            <a:pPr lvl="0"/>
            <a:r>
              <a:rPr lang="cs-CZ" dirty="0"/>
              <a:t>Nízkoprahová zařízení pro děti a mládež – </a:t>
            </a:r>
            <a:r>
              <a:rPr lang="cs-CZ" dirty="0" err="1"/>
              <a:t>Darjav</a:t>
            </a:r>
            <a:r>
              <a:rPr lang="cs-CZ" dirty="0"/>
              <a:t>, Charita Přelouč, Naděje (Česká Třebová), Free klub a EMKO (SKP Centrum, Pardubice), Futur, Kopretina, Agora (Šance pro tebe, Chrudim)</a:t>
            </a:r>
          </a:p>
          <a:p>
            <a:pPr lvl="0"/>
            <a:r>
              <a:rPr lang="cs-CZ" dirty="0"/>
              <a:t>Terénní programy – </a:t>
            </a:r>
            <a:r>
              <a:rPr lang="cs-CZ" dirty="0" err="1"/>
              <a:t>Darjav</a:t>
            </a:r>
            <a:r>
              <a:rPr lang="cs-CZ" dirty="0"/>
              <a:t>, Naděje (Vysoké Mýto, Česká Třebová),Free klub (SKP Centrum, Pardubice), Jeskyně Prachovice, </a:t>
            </a:r>
            <a:r>
              <a:rPr lang="cs-CZ" dirty="0" err="1"/>
              <a:t>Streetwork</a:t>
            </a:r>
            <a:r>
              <a:rPr lang="cs-CZ" dirty="0"/>
              <a:t> (Šance pro tebe, Chrudim)</a:t>
            </a:r>
          </a:p>
          <a:p>
            <a:endParaRPr lang="cs-CZ" dirty="0"/>
          </a:p>
        </p:txBody>
      </p:sp>
    </p:spTree>
    <p:extLst>
      <p:ext uri="{BB962C8B-B14F-4D97-AF65-F5344CB8AC3E}">
        <p14:creationId xmlns:p14="http://schemas.microsoft.com/office/powerpoint/2010/main" val="30988303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971600" y="1052736"/>
            <a:ext cx="7258000" cy="5073427"/>
          </a:xfrm>
          <a:solidFill>
            <a:schemeClr val="accent3"/>
          </a:solidFill>
        </p:spPr>
        <p:txBody>
          <a:bodyPr/>
          <a:lstStyle/>
          <a:p>
            <a:pPr lvl="0"/>
            <a:r>
              <a:rPr lang="cs-CZ" dirty="0"/>
              <a:t>Sociální rehabilitace – centrum multikulturního vzdělání Jihlava</a:t>
            </a:r>
          </a:p>
          <a:p>
            <a:pPr lvl="0"/>
            <a:r>
              <a:rPr lang="cs-CZ" dirty="0"/>
              <a:t>Sociálně aktivizační služby pro rodiny s dětmi – Dětské informační centrum Polička, Klubíčko Jihlava (charita Jihlava)</a:t>
            </a:r>
          </a:p>
          <a:p>
            <a:r>
              <a:rPr lang="cs-CZ" dirty="0"/>
              <a:t>Poradenství – specializované poradenství pro Romy mají hlavně romské organizace </a:t>
            </a:r>
          </a:p>
          <a:p>
            <a:endParaRPr lang="cs-CZ" dirty="0"/>
          </a:p>
        </p:txBody>
      </p:sp>
    </p:spTree>
    <p:extLst>
      <p:ext uri="{BB962C8B-B14F-4D97-AF65-F5344CB8AC3E}">
        <p14:creationId xmlns:p14="http://schemas.microsoft.com/office/powerpoint/2010/main" val="17602820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normAutofit/>
          </a:bodyPr>
          <a:lstStyle/>
          <a:p>
            <a:pPr lvl="0"/>
            <a:r>
              <a:rPr lang="cs-CZ" dirty="0"/>
              <a:t>Organizace pracující s Romy ve VČ: </a:t>
            </a:r>
          </a:p>
        </p:txBody>
      </p:sp>
      <p:sp>
        <p:nvSpPr>
          <p:cNvPr id="3" name="Zástupný symbol pro obsah 2"/>
          <p:cNvSpPr>
            <a:spLocks noGrp="1"/>
          </p:cNvSpPr>
          <p:nvPr>
            <p:ph idx="1"/>
          </p:nvPr>
        </p:nvSpPr>
        <p:spPr>
          <a:solidFill>
            <a:schemeClr val="accent3"/>
          </a:solidFill>
        </p:spPr>
        <p:txBody>
          <a:bodyPr>
            <a:normAutofit/>
          </a:bodyPr>
          <a:lstStyle/>
          <a:p>
            <a:pPr lvl="1"/>
            <a:r>
              <a:rPr lang="cs-CZ" dirty="0" smtClean="0"/>
              <a:t>Charita -  TP, NPDM,</a:t>
            </a:r>
            <a:endParaRPr lang="cs-CZ" dirty="0"/>
          </a:p>
          <a:p>
            <a:pPr lvl="1"/>
            <a:r>
              <a:rPr lang="cs-CZ" dirty="0" smtClean="0"/>
              <a:t>Naděje - NZDM</a:t>
            </a:r>
          </a:p>
          <a:p>
            <a:pPr lvl="1"/>
            <a:r>
              <a:rPr lang="cs-CZ" dirty="0" err="1" smtClean="0"/>
              <a:t>Romodrom</a:t>
            </a:r>
            <a:r>
              <a:rPr lang="cs-CZ" dirty="0" smtClean="0"/>
              <a:t> </a:t>
            </a:r>
            <a:r>
              <a:rPr lang="cs-CZ" dirty="0"/>
              <a:t>– vězeňský program v Pardubicích</a:t>
            </a:r>
          </a:p>
          <a:p>
            <a:pPr lvl="1"/>
            <a:r>
              <a:rPr lang="cs-CZ" dirty="0"/>
              <a:t>SKP – CENTRUM </a:t>
            </a:r>
            <a:r>
              <a:rPr lang="cs-CZ" dirty="0" smtClean="0"/>
              <a:t>–NZDM, TP</a:t>
            </a:r>
          </a:p>
          <a:p>
            <a:pPr lvl="1"/>
            <a:r>
              <a:rPr lang="cs-CZ" dirty="0" smtClean="0"/>
              <a:t>Šance </a:t>
            </a:r>
            <a:r>
              <a:rPr lang="cs-CZ" dirty="0"/>
              <a:t>pro tebe, - </a:t>
            </a:r>
            <a:r>
              <a:rPr lang="cs-CZ" dirty="0" smtClean="0"/>
              <a:t>NZDM, TP</a:t>
            </a:r>
          </a:p>
          <a:p>
            <a:pPr lvl="1"/>
            <a:r>
              <a:rPr lang="cs-CZ" dirty="0" smtClean="0"/>
              <a:t>Světlo </a:t>
            </a:r>
            <a:r>
              <a:rPr lang="cs-CZ" dirty="0"/>
              <a:t>pro děti</a:t>
            </a:r>
            <a:r>
              <a:rPr lang="cs-CZ" dirty="0" smtClean="0"/>
              <a:t>, - NZDM</a:t>
            </a:r>
            <a:endParaRPr lang="cs-CZ" dirty="0"/>
          </a:p>
          <a:p>
            <a:pPr lvl="1"/>
            <a:r>
              <a:rPr lang="cs-CZ" dirty="0" err="1" smtClean="0"/>
              <a:t>Darjav</a:t>
            </a:r>
            <a:r>
              <a:rPr lang="cs-CZ" dirty="0" smtClean="0"/>
              <a:t> –NZDM, TP, </a:t>
            </a:r>
            <a:endParaRPr lang="cs-CZ" dirty="0"/>
          </a:p>
          <a:p>
            <a:pPr lvl="1"/>
            <a:r>
              <a:rPr lang="cs-CZ" dirty="0" err="1" smtClean="0"/>
              <a:t>Sopre</a:t>
            </a:r>
            <a:r>
              <a:rPr lang="cs-CZ" dirty="0" smtClean="0"/>
              <a:t> …..</a:t>
            </a:r>
            <a:endParaRPr lang="cs-CZ" dirty="0"/>
          </a:p>
          <a:p>
            <a:endParaRPr lang="cs-CZ" dirty="0"/>
          </a:p>
        </p:txBody>
      </p:sp>
    </p:spTree>
    <p:extLst>
      <p:ext uri="{BB962C8B-B14F-4D97-AF65-F5344CB8AC3E}">
        <p14:creationId xmlns:p14="http://schemas.microsoft.com/office/powerpoint/2010/main" val="1241245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1">
              <a:lumMod val="75000"/>
            </a:schemeClr>
          </a:solidFill>
        </p:spPr>
        <p:txBody>
          <a:bodyPr/>
          <a:lstStyle/>
          <a:p>
            <a:r>
              <a:rPr lang="cs-CZ" dirty="0" smtClean="0"/>
              <a:t>Zdroje: </a:t>
            </a:r>
            <a:endParaRPr lang="cs-CZ" dirty="0"/>
          </a:p>
        </p:txBody>
      </p:sp>
      <p:sp>
        <p:nvSpPr>
          <p:cNvPr id="3" name="Zástupný symbol pro obsah 2"/>
          <p:cNvSpPr>
            <a:spLocks noGrp="1"/>
          </p:cNvSpPr>
          <p:nvPr>
            <p:ph idx="1"/>
          </p:nvPr>
        </p:nvSpPr>
        <p:spPr>
          <a:solidFill>
            <a:schemeClr val="accent3"/>
          </a:solidFill>
        </p:spPr>
        <p:txBody>
          <a:bodyPr>
            <a:normAutofit fontScale="92500" lnSpcReduction="10000"/>
          </a:bodyPr>
          <a:lstStyle/>
          <a:p>
            <a:pPr marL="0" indent="0">
              <a:buNone/>
            </a:pPr>
            <a:r>
              <a:rPr lang="cs-CZ" dirty="0"/>
              <a:t> </a:t>
            </a:r>
          </a:p>
          <a:p>
            <a:r>
              <a:rPr lang="cs-CZ" dirty="0"/>
              <a:t>NAVRÁTIL, </a:t>
            </a:r>
            <a:r>
              <a:rPr lang="cs-CZ" dirty="0" err="1"/>
              <a:t>P.a</a:t>
            </a:r>
            <a:r>
              <a:rPr lang="cs-CZ" dirty="0"/>
              <a:t> kol.: Romové v české společnosti. Praha: Portál. 2003. ISBN 80-7178-741-8</a:t>
            </a:r>
          </a:p>
          <a:p>
            <a:r>
              <a:rPr lang="cs-CZ" u="sng" dirty="0">
                <a:hlinkClick r:id="rId2"/>
              </a:rPr>
              <a:t>www.romea.cz</a:t>
            </a:r>
            <a:endParaRPr lang="cs-CZ" dirty="0"/>
          </a:p>
          <a:p>
            <a:r>
              <a:rPr lang="cs-CZ" dirty="0"/>
              <a:t>www.romove.cz</a:t>
            </a:r>
          </a:p>
          <a:p>
            <a:r>
              <a:rPr lang="cs-CZ" u="sng" dirty="0">
                <a:hlinkClick r:id="rId3"/>
              </a:rPr>
              <a:t>http://www.stem.cz/clanek/1943</a:t>
            </a:r>
            <a:endParaRPr lang="cs-CZ" dirty="0"/>
          </a:p>
          <a:p>
            <a:r>
              <a:rPr lang="cs-CZ" u="sng" dirty="0">
                <a:hlinkClick r:id="rId4"/>
              </a:rPr>
              <a:t>http://www.czso.cz/csu/2003edicniplan.nsf/p/4114-03</a:t>
            </a:r>
            <a:endParaRPr lang="cs-CZ" dirty="0"/>
          </a:p>
          <a:p>
            <a:r>
              <a:rPr lang="cs-CZ" u="sng" dirty="0">
                <a:hlinkClick r:id="rId5"/>
              </a:rPr>
              <a:t>http://www.esfcr.cz/mapa/int_pa9_2_1.html</a:t>
            </a:r>
            <a:endParaRPr lang="cs-CZ" dirty="0"/>
          </a:p>
          <a:p>
            <a:endParaRPr lang="cs-CZ" dirty="0"/>
          </a:p>
        </p:txBody>
      </p:sp>
    </p:spTree>
    <p:extLst>
      <p:ext uri="{BB962C8B-B14F-4D97-AF65-F5344CB8AC3E}">
        <p14:creationId xmlns:p14="http://schemas.microsoft.com/office/powerpoint/2010/main" val="1197927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512</TotalTime>
  <Words>1099</Words>
  <Application>Microsoft Office PowerPoint</Application>
  <PresentationFormat>Předvádění na obrazovce (4:3)</PresentationFormat>
  <Paragraphs>149</Paragraphs>
  <Slides>29</Slides>
  <Notes>0</Notes>
  <HiddenSlides>0</HiddenSlides>
  <MMClips>0</MMClips>
  <ScaleCrop>false</ScaleCrop>
  <HeadingPairs>
    <vt:vector size="4" baseType="variant">
      <vt:variant>
        <vt:lpstr>Motiv</vt:lpstr>
      </vt:variant>
      <vt:variant>
        <vt:i4>1</vt:i4>
      </vt:variant>
      <vt:variant>
        <vt:lpstr>Nadpisy snímků</vt:lpstr>
      </vt:variant>
      <vt:variant>
        <vt:i4>29</vt:i4>
      </vt:variant>
    </vt:vector>
  </HeadingPairs>
  <TitlesOfParts>
    <vt:vector size="30" baseType="lpstr">
      <vt:lpstr>Motiv systému Office</vt:lpstr>
      <vt:lpstr>Menšiny v ČR</vt:lpstr>
      <vt:lpstr>Menšina (minorita)</vt:lpstr>
      <vt:lpstr>Menšina může být</vt:lpstr>
      <vt:lpstr>Znaky národnostní menšiny v ČR: </vt:lpstr>
      <vt:lpstr>Práva příslušníků menšin </vt:lpstr>
      <vt:lpstr>Národnostní menšiny v ČR</vt:lpstr>
      <vt:lpstr>Prezentace aplikace PowerPoint</vt:lpstr>
      <vt:lpstr>Prezentace aplikace PowerPoint</vt:lpstr>
      <vt:lpstr>Prezentace aplikace PowerPoint</vt:lpstr>
      <vt:lpstr>Romové a specifika péče o Romy </vt:lpstr>
      <vt:lpstr> Skupiny českých Romů</vt:lpstr>
      <vt:lpstr>Čeští Romové</vt:lpstr>
      <vt:lpstr>Olaši </vt:lpstr>
      <vt:lpstr>Rumungři </vt:lpstr>
      <vt:lpstr>Vztah většinové společnosti k Romům</vt:lpstr>
      <vt:lpstr>Chování Romů a většinová společnost</vt:lpstr>
      <vt:lpstr>Vlastnosti přisuzované Romům</vt:lpstr>
      <vt:lpstr>Problémy romské komunity v současnosti:</vt:lpstr>
      <vt:lpstr>Prezentace aplikace PowerPoint</vt:lpstr>
      <vt:lpstr>Řešení  těchto problémů</vt:lpstr>
      <vt:lpstr>Znaky měst, které nemají problémy s romskou populací </vt:lpstr>
      <vt:lpstr>Pozitivní změny v romské komunitě v současnosti   </vt:lpstr>
      <vt:lpstr>Města s největší romskou komunitou</vt:lpstr>
      <vt:lpstr>Romové ve Východních Čechách:</vt:lpstr>
      <vt:lpstr>Péče o Romy ze strany státu</vt:lpstr>
      <vt:lpstr>Sociální služby, které Romové nejčastěji využívají :</vt:lpstr>
      <vt:lpstr>Prezentace aplikace PowerPoint</vt:lpstr>
      <vt:lpstr>Organizace pracující s Romy ve VČ: </vt:lpstr>
      <vt:lpstr>Zdroje: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Menšiny v ČR</dc:title>
  <dc:creator>Truncova</dc:creator>
  <cp:lastModifiedBy>Bartova</cp:lastModifiedBy>
  <cp:revision>16</cp:revision>
  <dcterms:created xsi:type="dcterms:W3CDTF">2011-07-18T11:38:07Z</dcterms:created>
  <dcterms:modified xsi:type="dcterms:W3CDTF">2011-07-19T09:14:07Z</dcterms:modified>
</cp:coreProperties>
</file>