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57" r:id="rId3"/>
    <p:sldId id="258" r:id="rId4"/>
    <p:sldId id="263" r:id="rId5"/>
    <p:sldId id="264" r:id="rId6"/>
    <p:sldId id="265" r:id="rId7"/>
    <p:sldId id="266" r:id="rId8"/>
    <p:sldId id="267" r:id="rId9"/>
    <p:sldId id="269" r:id="rId10"/>
    <p:sldId id="270" r:id="rId11"/>
    <p:sldId id="268" r:id="rId12"/>
    <p:sldId id="271" r:id="rId13"/>
    <p:sldId id="272" r:id="rId14"/>
    <p:sldId id="273" r:id="rId15"/>
    <p:sldId id="274" r:id="rId16"/>
    <p:sldId id="275" r:id="rId17"/>
    <p:sldId id="276" r:id="rId18"/>
    <p:sldId id="277" r:id="rId19"/>
    <p:sldId id="285" r:id="rId20"/>
    <p:sldId id="286" r:id="rId21"/>
    <p:sldId id="288" r:id="rId22"/>
    <p:sldId id="278" r:id="rId23"/>
    <p:sldId id="287" r:id="rId24"/>
    <p:sldId id="279" r:id="rId25"/>
    <p:sldId id="280" r:id="rId26"/>
    <p:sldId id="281" r:id="rId27"/>
    <p:sldId id="282" r:id="rId28"/>
    <p:sldId id="283" r:id="rId29"/>
    <p:sldId id="284"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2" r:id="rId43"/>
    <p:sldId id="303" r:id="rId44"/>
    <p:sldId id="301"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8" r:id="rId58"/>
    <p:sldId id="316" r:id="rId59"/>
    <p:sldId id="317"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5" r:id="rId77"/>
    <p:sldId id="336" r:id="rId78"/>
    <p:sldId id="337" r:id="rId79"/>
    <p:sldId id="338" r:id="rId80"/>
    <p:sldId id="339" r:id="rId81"/>
    <p:sldId id="340" r:id="rId82"/>
    <p:sldId id="341" r:id="rId83"/>
    <p:sldId id="342" r:id="rId84"/>
    <p:sldId id="343" r:id="rId85"/>
    <p:sldId id="344" r:id="rId86"/>
    <p:sldId id="345" r:id="rId87"/>
    <p:sldId id="346" r:id="rId88"/>
    <p:sldId id="347" r:id="rId89"/>
    <p:sldId id="348" r:id="rId90"/>
    <p:sldId id="349" r:id="rId91"/>
    <p:sldId id="350" r:id="rId92"/>
    <p:sldId id="351" r:id="rId93"/>
    <p:sldId id="352" r:id="rId94"/>
    <p:sldId id="353" r:id="rId95"/>
    <p:sldId id="354" r:id="rId96"/>
    <p:sldId id="355" r:id="rId97"/>
    <p:sldId id="356" r:id="rId98"/>
    <p:sldId id="357" r:id="rId99"/>
    <p:sldId id="358" r:id="rId100"/>
    <p:sldId id="359" r:id="rId101"/>
    <p:sldId id="360" r:id="rId102"/>
    <p:sldId id="361" r:id="rId103"/>
    <p:sldId id="362" r:id="rId104"/>
    <p:sldId id="363" r:id="rId105"/>
    <p:sldId id="364" r:id="rId106"/>
    <p:sldId id="365" r:id="rId107"/>
    <p:sldId id="366" r:id="rId108"/>
    <p:sldId id="367" r:id="rId109"/>
    <p:sldId id="368" r:id="rId110"/>
    <p:sldId id="369" r:id="rId111"/>
    <p:sldId id="370" r:id="rId112"/>
    <p:sldId id="371" r:id="rId113"/>
    <p:sldId id="372" r:id="rId114"/>
    <p:sldId id="373" r:id="rId115"/>
    <p:sldId id="259" r:id="rId116"/>
    <p:sldId id="260" r:id="rId117"/>
    <p:sldId id="261" r:id="rId118"/>
    <p:sldId id="262" r:id="rId119"/>
    <p:sldId id="375" r:id="rId120"/>
    <p:sldId id="374" r:id="rId121"/>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6A89DE-E33C-41A8-BCA7-3177F28425CA}" type="doc">
      <dgm:prSet loTypeId="urn:microsoft.com/office/officeart/2005/8/layout/venn1" loCatId="relationship" qsTypeId="urn:microsoft.com/office/officeart/2005/8/quickstyle/simple1" qsCatId="simple" csTypeId="urn:microsoft.com/office/officeart/2005/8/colors/accent1_2" csCatId="accent1" phldr="1"/>
      <dgm:spPr/>
    </dgm:pt>
    <dgm:pt modelId="{53DCBC9B-ACE1-42CA-AA7E-A9A196B23AF6}">
      <dgm:prSet phldrT="[Text]"/>
      <dgm:spPr/>
      <dgm:t>
        <a:bodyPr/>
        <a:lstStyle/>
        <a:p>
          <a:r>
            <a:rPr lang="cs-CZ" dirty="0" smtClean="0"/>
            <a:t>Regionální (sociální dimenze)</a:t>
          </a:r>
          <a:endParaRPr lang="cs-CZ" dirty="0"/>
        </a:p>
      </dgm:t>
    </dgm:pt>
    <dgm:pt modelId="{712E9AB0-730D-488A-A66F-458438AF5443}" type="parTrans" cxnId="{1E09FA40-094E-456C-B61D-B93097D46FD6}">
      <dgm:prSet/>
      <dgm:spPr/>
      <dgm:t>
        <a:bodyPr/>
        <a:lstStyle/>
        <a:p>
          <a:endParaRPr lang="cs-CZ"/>
        </a:p>
      </dgm:t>
    </dgm:pt>
    <dgm:pt modelId="{859C882D-35FF-471C-B920-1BE588CD4E0A}" type="sibTrans" cxnId="{1E09FA40-094E-456C-B61D-B93097D46FD6}">
      <dgm:prSet/>
      <dgm:spPr/>
      <dgm:t>
        <a:bodyPr/>
        <a:lstStyle/>
        <a:p>
          <a:endParaRPr lang="cs-CZ"/>
        </a:p>
      </dgm:t>
    </dgm:pt>
    <dgm:pt modelId="{FF7E366B-55AC-4F31-9EA5-906FC385637F}">
      <dgm:prSet phldrT="[Text]"/>
      <dgm:spPr/>
      <dgm:t>
        <a:bodyPr/>
        <a:lstStyle/>
        <a:p>
          <a:r>
            <a:rPr lang="cs-CZ" dirty="0" smtClean="0"/>
            <a:t>Kvalitativní (medicínská dimenze)</a:t>
          </a:r>
          <a:endParaRPr lang="cs-CZ" dirty="0"/>
        </a:p>
      </dgm:t>
    </dgm:pt>
    <dgm:pt modelId="{DA01BA23-10BE-4691-9C14-9BFE915BBC5F}" type="parTrans" cxnId="{29BEA489-9C79-4813-8177-DE64F4641DC6}">
      <dgm:prSet/>
      <dgm:spPr/>
      <dgm:t>
        <a:bodyPr/>
        <a:lstStyle/>
        <a:p>
          <a:endParaRPr lang="cs-CZ"/>
        </a:p>
      </dgm:t>
    </dgm:pt>
    <dgm:pt modelId="{498F0794-8F05-45BB-A670-75E53050CB92}" type="sibTrans" cxnId="{29BEA489-9C79-4813-8177-DE64F4641DC6}">
      <dgm:prSet/>
      <dgm:spPr/>
      <dgm:t>
        <a:bodyPr/>
        <a:lstStyle/>
        <a:p>
          <a:endParaRPr lang="cs-CZ"/>
        </a:p>
      </dgm:t>
    </dgm:pt>
    <dgm:pt modelId="{1F59F565-5FCC-412D-94B4-22FA23D1E608}">
      <dgm:prSet phldrT="[Text]"/>
      <dgm:spPr/>
      <dgm:t>
        <a:bodyPr/>
        <a:lstStyle/>
        <a:p>
          <a:r>
            <a:rPr lang="cs-CZ" dirty="0" smtClean="0"/>
            <a:t>Finanční (ekonomická dimenze)</a:t>
          </a:r>
          <a:endParaRPr lang="cs-CZ" dirty="0"/>
        </a:p>
      </dgm:t>
    </dgm:pt>
    <dgm:pt modelId="{08F8AD39-EFDC-429B-9F19-69912D9DF15F}" type="parTrans" cxnId="{DB654B22-7C45-4CB6-9531-336990259E63}">
      <dgm:prSet/>
      <dgm:spPr/>
      <dgm:t>
        <a:bodyPr/>
        <a:lstStyle/>
        <a:p>
          <a:endParaRPr lang="cs-CZ"/>
        </a:p>
      </dgm:t>
    </dgm:pt>
    <dgm:pt modelId="{1BA01006-9344-43CE-B398-494BFAE38031}" type="sibTrans" cxnId="{DB654B22-7C45-4CB6-9531-336990259E63}">
      <dgm:prSet/>
      <dgm:spPr/>
      <dgm:t>
        <a:bodyPr/>
        <a:lstStyle/>
        <a:p>
          <a:endParaRPr lang="cs-CZ"/>
        </a:p>
      </dgm:t>
    </dgm:pt>
    <dgm:pt modelId="{8767DE79-6773-4BEA-9281-1E51CE97FC7B}" type="pres">
      <dgm:prSet presAssocID="{506A89DE-E33C-41A8-BCA7-3177F28425CA}" presName="compositeShape" presStyleCnt="0">
        <dgm:presLayoutVars>
          <dgm:chMax val="7"/>
          <dgm:dir/>
          <dgm:resizeHandles val="exact"/>
        </dgm:presLayoutVars>
      </dgm:prSet>
      <dgm:spPr/>
    </dgm:pt>
    <dgm:pt modelId="{D28C776F-6FEF-439B-93D1-8CB442994AEB}" type="pres">
      <dgm:prSet presAssocID="{53DCBC9B-ACE1-42CA-AA7E-A9A196B23AF6}" presName="circ1" presStyleLbl="vennNode1" presStyleIdx="0" presStyleCnt="3"/>
      <dgm:spPr/>
      <dgm:t>
        <a:bodyPr/>
        <a:lstStyle/>
        <a:p>
          <a:endParaRPr lang="cs-CZ"/>
        </a:p>
      </dgm:t>
    </dgm:pt>
    <dgm:pt modelId="{E628175D-3E51-4822-9A68-9837782CAFE4}" type="pres">
      <dgm:prSet presAssocID="{53DCBC9B-ACE1-42CA-AA7E-A9A196B23AF6}" presName="circ1Tx" presStyleLbl="revTx" presStyleIdx="0" presStyleCnt="0">
        <dgm:presLayoutVars>
          <dgm:chMax val="0"/>
          <dgm:chPref val="0"/>
          <dgm:bulletEnabled val="1"/>
        </dgm:presLayoutVars>
      </dgm:prSet>
      <dgm:spPr/>
      <dgm:t>
        <a:bodyPr/>
        <a:lstStyle/>
        <a:p>
          <a:endParaRPr lang="cs-CZ"/>
        </a:p>
      </dgm:t>
    </dgm:pt>
    <dgm:pt modelId="{1513D6EC-0BAB-4032-809D-5239B399CD8A}" type="pres">
      <dgm:prSet presAssocID="{FF7E366B-55AC-4F31-9EA5-906FC385637F}" presName="circ2" presStyleLbl="vennNode1" presStyleIdx="1" presStyleCnt="3"/>
      <dgm:spPr/>
      <dgm:t>
        <a:bodyPr/>
        <a:lstStyle/>
        <a:p>
          <a:endParaRPr lang="cs-CZ"/>
        </a:p>
      </dgm:t>
    </dgm:pt>
    <dgm:pt modelId="{68F7CC07-1B8C-4190-BC76-C2C3FD0E57B1}" type="pres">
      <dgm:prSet presAssocID="{FF7E366B-55AC-4F31-9EA5-906FC385637F}" presName="circ2Tx" presStyleLbl="revTx" presStyleIdx="0" presStyleCnt="0">
        <dgm:presLayoutVars>
          <dgm:chMax val="0"/>
          <dgm:chPref val="0"/>
          <dgm:bulletEnabled val="1"/>
        </dgm:presLayoutVars>
      </dgm:prSet>
      <dgm:spPr/>
      <dgm:t>
        <a:bodyPr/>
        <a:lstStyle/>
        <a:p>
          <a:endParaRPr lang="cs-CZ"/>
        </a:p>
      </dgm:t>
    </dgm:pt>
    <dgm:pt modelId="{03A89748-0ED7-437D-80C4-4270802870CF}" type="pres">
      <dgm:prSet presAssocID="{1F59F565-5FCC-412D-94B4-22FA23D1E608}" presName="circ3" presStyleLbl="vennNode1" presStyleIdx="2" presStyleCnt="3"/>
      <dgm:spPr/>
      <dgm:t>
        <a:bodyPr/>
        <a:lstStyle/>
        <a:p>
          <a:endParaRPr lang="cs-CZ"/>
        </a:p>
      </dgm:t>
    </dgm:pt>
    <dgm:pt modelId="{3A0BC57E-5A41-4E06-999F-1A84D594513A}" type="pres">
      <dgm:prSet presAssocID="{1F59F565-5FCC-412D-94B4-22FA23D1E608}" presName="circ3Tx" presStyleLbl="revTx" presStyleIdx="0" presStyleCnt="0">
        <dgm:presLayoutVars>
          <dgm:chMax val="0"/>
          <dgm:chPref val="0"/>
          <dgm:bulletEnabled val="1"/>
        </dgm:presLayoutVars>
      </dgm:prSet>
      <dgm:spPr/>
      <dgm:t>
        <a:bodyPr/>
        <a:lstStyle/>
        <a:p>
          <a:endParaRPr lang="cs-CZ"/>
        </a:p>
      </dgm:t>
    </dgm:pt>
  </dgm:ptLst>
  <dgm:cxnLst>
    <dgm:cxn modelId="{4241A51A-73C4-4C32-8858-D6FD8166CF66}" type="presOf" srcId="{53DCBC9B-ACE1-42CA-AA7E-A9A196B23AF6}" destId="{E628175D-3E51-4822-9A68-9837782CAFE4}" srcOrd="1" destOrd="0" presId="urn:microsoft.com/office/officeart/2005/8/layout/venn1"/>
    <dgm:cxn modelId="{9D48DDC4-01C9-4F65-8DB7-5FBB0957E27E}" type="presOf" srcId="{1F59F565-5FCC-412D-94B4-22FA23D1E608}" destId="{3A0BC57E-5A41-4E06-999F-1A84D594513A}" srcOrd="1" destOrd="0" presId="urn:microsoft.com/office/officeart/2005/8/layout/venn1"/>
    <dgm:cxn modelId="{4F771AC0-0339-42F9-98A8-13B1149DFBBA}" type="presOf" srcId="{FF7E366B-55AC-4F31-9EA5-906FC385637F}" destId="{1513D6EC-0BAB-4032-809D-5239B399CD8A}" srcOrd="0" destOrd="0" presId="urn:microsoft.com/office/officeart/2005/8/layout/venn1"/>
    <dgm:cxn modelId="{EF4FD53A-3AEF-4C06-AA57-9006A394774E}" type="presOf" srcId="{FF7E366B-55AC-4F31-9EA5-906FC385637F}" destId="{68F7CC07-1B8C-4190-BC76-C2C3FD0E57B1}" srcOrd="1" destOrd="0" presId="urn:microsoft.com/office/officeart/2005/8/layout/venn1"/>
    <dgm:cxn modelId="{DB654B22-7C45-4CB6-9531-336990259E63}" srcId="{506A89DE-E33C-41A8-BCA7-3177F28425CA}" destId="{1F59F565-5FCC-412D-94B4-22FA23D1E608}" srcOrd="2" destOrd="0" parTransId="{08F8AD39-EFDC-429B-9F19-69912D9DF15F}" sibTransId="{1BA01006-9344-43CE-B398-494BFAE38031}"/>
    <dgm:cxn modelId="{083A506C-F123-4592-84D7-BD941388B11D}" type="presOf" srcId="{1F59F565-5FCC-412D-94B4-22FA23D1E608}" destId="{03A89748-0ED7-437D-80C4-4270802870CF}" srcOrd="0" destOrd="0" presId="urn:microsoft.com/office/officeart/2005/8/layout/venn1"/>
    <dgm:cxn modelId="{195F3B2C-C21F-428C-8B02-CDDEC610F1AB}" type="presOf" srcId="{53DCBC9B-ACE1-42CA-AA7E-A9A196B23AF6}" destId="{D28C776F-6FEF-439B-93D1-8CB442994AEB}" srcOrd="0" destOrd="0" presId="urn:microsoft.com/office/officeart/2005/8/layout/venn1"/>
    <dgm:cxn modelId="{29BEA489-9C79-4813-8177-DE64F4641DC6}" srcId="{506A89DE-E33C-41A8-BCA7-3177F28425CA}" destId="{FF7E366B-55AC-4F31-9EA5-906FC385637F}" srcOrd="1" destOrd="0" parTransId="{DA01BA23-10BE-4691-9C14-9BFE915BBC5F}" sibTransId="{498F0794-8F05-45BB-A670-75E53050CB92}"/>
    <dgm:cxn modelId="{1E09FA40-094E-456C-B61D-B93097D46FD6}" srcId="{506A89DE-E33C-41A8-BCA7-3177F28425CA}" destId="{53DCBC9B-ACE1-42CA-AA7E-A9A196B23AF6}" srcOrd="0" destOrd="0" parTransId="{712E9AB0-730D-488A-A66F-458438AF5443}" sibTransId="{859C882D-35FF-471C-B920-1BE588CD4E0A}"/>
    <dgm:cxn modelId="{A974D964-C8E3-4F0C-9746-9F0DD7C1BE9E}" type="presOf" srcId="{506A89DE-E33C-41A8-BCA7-3177F28425CA}" destId="{8767DE79-6773-4BEA-9281-1E51CE97FC7B}" srcOrd="0" destOrd="0" presId="urn:microsoft.com/office/officeart/2005/8/layout/venn1"/>
    <dgm:cxn modelId="{84B5F910-BC19-4A45-91DC-0937B92E0F4E}" type="presParOf" srcId="{8767DE79-6773-4BEA-9281-1E51CE97FC7B}" destId="{D28C776F-6FEF-439B-93D1-8CB442994AEB}" srcOrd="0" destOrd="0" presId="urn:microsoft.com/office/officeart/2005/8/layout/venn1"/>
    <dgm:cxn modelId="{FBA74D2D-FE23-40FD-BF86-E04A4D181984}" type="presParOf" srcId="{8767DE79-6773-4BEA-9281-1E51CE97FC7B}" destId="{E628175D-3E51-4822-9A68-9837782CAFE4}" srcOrd="1" destOrd="0" presId="urn:microsoft.com/office/officeart/2005/8/layout/venn1"/>
    <dgm:cxn modelId="{B1407C19-D699-47F7-B13B-A37B1BA98045}" type="presParOf" srcId="{8767DE79-6773-4BEA-9281-1E51CE97FC7B}" destId="{1513D6EC-0BAB-4032-809D-5239B399CD8A}" srcOrd="2" destOrd="0" presId="urn:microsoft.com/office/officeart/2005/8/layout/venn1"/>
    <dgm:cxn modelId="{2C84285E-418E-4811-9D80-1A1DBD616C40}" type="presParOf" srcId="{8767DE79-6773-4BEA-9281-1E51CE97FC7B}" destId="{68F7CC07-1B8C-4190-BC76-C2C3FD0E57B1}" srcOrd="3" destOrd="0" presId="urn:microsoft.com/office/officeart/2005/8/layout/venn1"/>
    <dgm:cxn modelId="{6E375331-0D6B-4F6B-B64F-41F24A55D9BB}" type="presParOf" srcId="{8767DE79-6773-4BEA-9281-1E51CE97FC7B}" destId="{03A89748-0ED7-437D-80C4-4270802870CF}" srcOrd="4" destOrd="0" presId="urn:microsoft.com/office/officeart/2005/8/layout/venn1"/>
    <dgm:cxn modelId="{A1E73B3D-FF75-44AE-8B10-F254D5C0E0D2}" type="presParOf" srcId="{8767DE79-6773-4BEA-9281-1E51CE97FC7B}" destId="{3A0BC57E-5A41-4E06-999F-1A84D594513A}"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754B8A5-CE38-41A4-B7C7-D605916D1ED1}"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cs-CZ"/>
        </a:p>
      </dgm:t>
    </dgm:pt>
    <dgm:pt modelId="{45E8517D-885D-4014-9117-3216910E36F3}">
      <dgm:prSet phldrT="[Text]"/>
      <dgm:spPr/>
      <dgm:t>
        <a:bodyPr/>
        <a:lstStyle/>
        <a:p>
          <a:r>
            <a:rPr lang="cs-CZ" dirty="0" smtClean="0"/>
            <a:t>Dávky sociální péče</a:t>
          </a:r>
          <a:endParaRPr lang="cs-CZ" dirty="0"/>
        </a:p>
      </dgm:t>
    </dgm:pt>
    <dgm:pt modelId="{5FAFDB90-B197-40F2-AC58-A8345A154B21}" type="parTrans" cxnId="{8BF5754E-FF16-4A70-94AA-0E2562B3D317}">
      <dgm:prSet/>
      <dgm:spPr/>
      <dgm:t>
        <a:bodyPr/>
        <a:lstStyle/>
        <a:p>
          <a:endParaRPr lang="cs-CZ"/>
        </a:p>
      </dgm:t>
    </dgm:pt>
    <dgm:pt modelId="{B5B2BE86-BD31-4F6C-8C00-931FBEA5272E}" type="sibTrans" cxnId="{8BF5754E-FF16-4A70-94AA-0E2562B3D317}">
      <dgm:prSet/>
      <dgm:spPr/>
      <dgm:t>
        <a:bodyPr/>
        <a:lstStyle/>
        <a:p>
          <a:endParaRPr lang="cs-CZ"/>
        </a:p>
      </dgm:t>
    </dgm:pt>
    <dgm:pt modelId="{BF7C7C63-616A-4A2F-90E2-15796B8AB07A}">
      <dgm:prSet phldrT="[Text]"/>
      <dgm:spPr/>
      <dgm:t>
        <a:bodyPr/>
        <a:lstStyle/>
        <a:p>
          <a:r>
            <a:rPr lang="cs-CZ" dirty="0" smtClean="0"/>
            <a:t>Jednorázové p. na opatření zvláštních pomůcek</a:t>
          </a:r>
          <a:endParaRPr lang="cs-CZ" dirty="0"/>
        </a:p>
      </dgm:t>
    </dgm:pt>
    <dgm:pt modelId="{10439653-2582-41CB-9CC9-9412540F29F8}" type="parTrans" cxnId="{79273D98-4F04-494A-BF88-DD798D9FBABD}">
      <dgm:prSet/>
      <dgm:spPr/>
      <dgm:t>
        <a:bodyPr/>
        <a:lstStyle/>
        <a:p>
          <a:endParaRPr lang="cs-CZ"/>
        </a:p>
      </dgm:t>
    </dgm:pt>
    <dgm:pt modelId="{2AF5C43B-99E0-441B-8E5E-ECCF43E417A9}" type="sibTrans" cxnId="{79273D98-4F04-494A-BF88-DD798D9FBABD}">
      <dgm:prSet/>
      <dgm:spPr/>
      <dgm:t>
        <a:bodyPr/>
        <a:lstStyle/>
        <a:p>
          <a:endParaRPr lang="cs-CZ"/>
        </a:p>
      </dgm:t>
    </dgm:pt>
    <dgm:pt modelId="{CF87C9C4-CF10-4EC6-AC46-51FFBE49FFA0}">
      <dgm:prSet phldrT="[Text]"/>
      <dgm:spPr/>
      <dgm:t>
        <a:bodyPr/>
        <a:lstStyle/>
        <a:p>
          <a:r>
            <a:rPr lang="cs-CZ" dirty="0" smtClean="0"/>
            <a:t>P.na úpravu bytu</a:t>
          </a:r>
          <a:endParaRPr lang="cs-CZ" dirty="0"/>
        </a:p>
      </dgm:t>
    </dgm:pt>
    <dgm:pt modelId="{1521B42B-1203-4C6F-95CF-4793AA874A7D}" type="parTrans" cxnId="{C7ACC10C-5A7E-485F-9188-CAFE9AACBF67}">
      <dgm:prSet/>
      <dgm:spPr/>
      <dgm:t>
        <a:bodyPr/>
        <a:lstStyle/>
        <a:p>
          <a:endParaRPr lang="cs-CZ"/>
        </a:p>
      </dgm:t>
    </dgm:pt>
    <dgm:pt modelId="{E0F1CBF9-639F-4B33-A253-547140FC0BC6}" type="sibTrans" cxnId="{C7ACC10C-5A7E-485F-9188-CAFE9AACBF67}">
      <dgm:prSet/>
      <dgm:spPr/>
      <dgm:t>
        <a:bodyPr/>
        <a:lstStyle/>
        <a:p>
          <a:endParaRPr lang="cs-CZ"/>
        </a:p>
      </dgm:t>
    </dgm:pt>
    <dgm:pt modelId="{45B25503-7B7D-486D-92C6-C5C9F4796341}">
      <dgm:prSet phldrT="[Text]"/>
      <dgm:spPr/>
      <dgm:t>
        <a:bodyPr/>
        <a:lstStyle/>
        <a:p>
          <a:r>
            <a:rPr lang="cs-CZ" dirty="0" smtClean="0"/>
            <a:t>p. na zakoupení motorového vozidla</a:t>
          </a:r>
          <a:endParaRPr lang="cs-CZ" dirty="0"/>
        </a:p>
      </dgm:t>
    </dgm:pt>
    <dgm:pt modelId="{E42DDF80-B546-4758-AE42-7BF170C635EC}" type="parTrans" cxnId="{C921F022-5B5A-467B-B539-D7CB165F88CA}">
      <dgm:prSet/>
      <dgm:spPr/>
      <dgm:t>
        <a:bodyPr/>
        <a:lstStyle/>
        <a:p>
          <a:endParaRPr lang="cs-CZ"/>
        </a:p>
      </dgm:t>
    </dgm:pt>
    <dgm:pt modelId="{C7214DAE-4BB4-4F2D-B323-F3775979BFD7}" type="sibTrans" cxnId="{C921F022-5B5A-467B-B539-D7CB165F88CA}">
      <dgm:prSet/>
      <dgm:spPr/>
      <dgm:t>
        <a:bodyPr/>
        <a:lstStyle/>
        <a:p>
          <a:endParaRPr lang="cs-CZ"/>
        </a:p>
      </dgm:t>
    </dgm:pt>
    <dgm:pt modelId="{CCCFBE0E-6BA1-40E4-A7A5-5F22E2AF2FAF}">
      <dgm:prSet phldrT="[Text]"/>
      <dgm:spPr/>
      <dgm:t>
        <a:bodyPr/>
        <a:lstStyle/>
        <a:p>
          <a:r>
            <a:rPr lang="cs-CZ" dirty="0" smtClean="0"/>
            <a:t>Na individuální dopravu</a:t>
          </a:r>
          <a:endParaRPr lang="cs-CZ" dirty="0"/>
        </a:p>
      </dgm:t>
    </dgm:pt>
    <dgm:pt modelId="{78D9719D-BDF5-4C9D-B160-3A24296DB127}" type="parTrans" cxnId="{351C4767-8317-43B8-92C9-A54F277494A6}">
      <dgm:prSet/>
      <dgm:spPr/>
      <dgm:t>
        <a:bodyPr/>
        <a:lstStyle/>
        <a:p>
          <a:endParaRPr lang="cs-CZ"/>
        </a:p>
      </dgm:t>
    </dgm:pt>
    <dgm:pt modelId="{185E7C48-710D-413D-8734-4DC9AD512956}" type="sibTrans" cxnId="{351C4767-8317-43B8-92C9-A54F277494A6}">
      <dgm:prSet/>
      <dgm:spPr/>
      <dgm:t>
        <a:bodyPr/>
        <a:lstStyle/>
        <a:p>
          <a:endParaRPr lang="cs-CZ"/>
        </a:p>
      </dgm:t>
    </dgm:pt>
    <dgm:pt modelId="{07CE4DA2-878F-40C4-948C-3FEB528E6627}">
      <dgm:prSet/>
      <dgm:spPr/>
      <dgm:t>
        <a:bodyPr/>
        <a:lstStyle/>
        <a:p>
          <a:endParaRPr lang="cs-CZ"/>
        </a:p>
      </dgm:t>
    </dgm:pt>
    <dgm:pt modelId="{DB62E070-7637-4673-A554-2A12FA0CD91C}" type="parTrans" cxnId="{4E36BE33-0838-45C0-B247-4856B41DD515}">
      <dgm:prSet/>
      <dgm:spPr/>
      <dgm:t>
        <a:bodyPr/>
        <a:lstStyle/>
        <a:p>
          <a:endParaRPr lang="cs-CZ"/>
        </a:p>
      </dgm:t>
    </dgm:pt>
    <dgm:pt modelId="{4825FDBF-50B9-43A3-BFAD-9F519C8EA3A3}" type="sibTrans" cxnId="{4E36BE33-0838-45C0-B247-4856B41DD515}">
      <dgm:prSet/>
      <dgm:spPr/>
      <dgm:t>
        <a:bodyPr/>
        <a:lstStyle/>
        <a:p>
          <a:endParaRPr lang="cs-CZ"/>
        </a:p>
      </dgm:t>
    </dgm:pt>
    <dgm:pt modelId="{92E362F6-55D1-4DDF-BD4F-0D10019FBE1E}">
      <dgm:prSet/>
      <dgm:spPr/>
      <dgm:t>
        <a:bodyPr/>
        <a:lstStyle/>
        <a:p>
          <a:endParaRPr lang="cs-CZ"/>
        </a:p>
      </dgm:t>
    </dgm:pt>
    <dgm:pt modelId="{472EA1CD-0BFA-49CA-ACF5-CB166839D451}" type="parTrans" cxnId="{A6F511A0-1FD6-4892-8FE7-D27622AEF4CC}">
      <dgm:prSet/>
      <dgm:spPr/>
      <dgm:t>
        <a:bodyPr/>
        <a:lstStyle/>
        <a:p>
          <a:endParaRPr lang="cs-CZ"/>
        </a:p>
      </dgm:t>
    </dgm:pt>
    <dgm:pt modelId="{4B9D3A5E-A8E6-47E1-9EFC-CE5F0BDD9BEB}" type="sibTrans" cxnId="{A6F511A0-1FD6-4892-8FE7-D27622AEF4CC}">
      <dgm:prSet/>
      <dgm:spPr/>
      <dgm:t>
        <a:bodyPr/>
        <a:lstStyle/>
        <a:p>
          <a:endParaRPr lang="cs-CZ"/>
        </a:p>
      </dgm:t>
    </dgm:pt>
    <dgm:pt modelId="{C0F28E63-0210-418B-A3B1-19A80537CF35}">
      <dgm:prSet/>
      <dgm:spPr/>
      <dgm:t>
        <a:bodyPr/>
        <a:lstStyle/>
        <a:p>
          <a:endParaRPr lang="cs-CZ"/>
        </a:p>
      </dgm:t>
    </dgm:pt>
    <dgm:pt modelId="{37B67B11-66BA-4BD1-A36D-37443770136A}" type="parTrans" cxnId="{56E83693-C4D0-4882-97EE-104F0D36F367}">
      <dgm:prSet/>
      <dgm:spPr/>
      <dgm:t>
        <a:bodyPr/>
        <a:lstStyle/>
        <a:p>
          <a:endParaRPr lang="cs-CZ"/>
        </a:p>
      </dgm:t>
    </dgm:pt>
    <dgm:pt modelId="{E0EB8B2D-4745-45EE-ADD2-E5787F2683A1}" type="sibTrans" cxnId="{56E83693-C4D0-4882-97EE-104F0D36F367}">
      <dgm:prSet/>
      <dgm:spPr/>
      <dgm:t>
        <a:bodyPr/>
        <a:lstStyle/>
        <a:p>
          <a:endParaRPr lang="cs-CZ"/>
        </a:p>
      </dgm:t>
    </dgm:pt>
    <dgm:pt modelId="{17AE3829-0A65-4E39-8863-E19D973FC68E}">
      <dgm:prSet/>
      <dgm:spPr/>
      <dgm:t>
        <a:bodyPr/>
        <a:lstStyle/>
        <a:p>
          <a:endParaRPr lang="cs-CZ"/>
        </a:p>
      </dgm:t>
    </dgm:pt>
    <dgm:pt modelId="{C0A43602-FD2A-4DE5-B489-E1D0EDD59B3C}" type="parTrans" cxnId="{06BA537A-EBA8-4E19-B747-8C723025431D}">
      <dgm:prSet/>
      <dgm:spPr/>
      <dgm:t>
        <a:bodyPr/>
        <a:lstStyle/>
        <a:p>
          <a:endParaRPr lang="cs-CZ"/>
        </a:p>
      </dgm:t>
    </dgm:pt>
    <dgm:pt modelId="{A81A6DED-E932-441B-B8C5-AAF242466484}" type="sibTrans" cxnId="{06BA537A-EBA8-4E19-B747-8C723025431D}">
      <dgm:prSet/>
      <dgm:spPr/>
      <dgm:t>
        <a:bodyPr/>
        <a:lstStyle/>
        <a:p>
          <a:endParaRPr lang="cs-CZ"/>
        </a:p>
      </dgm:t>
    </dgm:pt>
    <dgm:pt modelId="{C283BBA4-08AF-4CBB-A687-192810687F50}">
      <dgm:prSet/>
      <dgm:spPr/>
      <dgm:t>
        <a:bodyPr/>
        <a:lstStyle/>
        <a:p>
          <a:endParaRPr lang="cs-CZ"/>
        </a:p>
      </dgm:t>
    </dgm:pt>
    <dgm:pt modelId="{789ACE90-4DBE-44C1-B034-79F3DCF4B616}" type="parTrans" cxnId="{EEEE41C9-2E34-4C27-A8B0-035AF2EDA55F}">
      <dgm:prSet/>
      <dgm:spPr/>
      <dgm:t>
        <a:bodyPr/>
        <a:lstStyle/>
        <a:p>
          <a:endParaRPr lang="cs-CZ"/>
        </a:p>
      </dgm:t>
    </dgm:pt>
    <dgm:pt modelId="{A3B6F9D6-455A-486C-B4C6-FAAF4D1E57C2}" type="sibTrans" cxnId="{EEEE41C9-2E34-4C27-A8B0-035AF2EDA55F}">
      <dgm:prSet/>
      <dgm:spPr/>
      <dgm:t>
        <a:bodyPr/>
        <a:lstStyle/>
        <a:p>
          <a:endParaRPr lang="cs-CZ"/>
        </a:p>
      </dgm:t>
    </dgm:pt>
    <dgm:pt modelId="{032ED02F-0C73-4BF5-971B-D23DC41A2ECD}">
      <dgm:prSet/>
      <dgm:spPr/>
      <dgm:t>
        <a:bodyPr/>
        <a:lstStyle/>
        <a:p>
          <a:endParaRPr lang="cs-CZ"/>
        </a:p>
      </dgm:t>
    </dgm:pt>
    <dgm:pt modelId="{6957CF4E-D32B-4AA5-A328-6D8DC46D772A}" type="parTrans" cxnId="{C46D17F5-7DFB-4D95-ABC9-36DCA478EF32}">
      <dgm:prSet/>
      <dgm:spPr/>
      <dgm:t>
        <a:bodyPr/>
        <a:lstStyle/>
        <a:p>
          <a:endParaRPr lang="cs-CZ"/>
        </a:p>
      </dgm:t>
    </dgm:pt>
    <dgm:pt modelId="{F39F6FDB-553E-43D5-A4D7-1C5811C9EF40}" type="sibTrans" cxnId="{C46D17F5-7DFB-4D95-ABC9-36DCA478EF32}">
      <dgm:prSet/>
      <dgm:spPr/>
      <dgm:t>
        <a:bodyPr/>
        <a:lstStyle/>
        <a:p>
          <a:endParaRPr lang="cs-CZ"/>
        </a:p>
      </dgm:t>
    </dgm:pt>
    <dgm:pt modelId="{6D8F7644-8F62-48CB-ADEA-C2301BE0FD74}">
      <dgm:prSet/>
      <dgm:spPr/>
      <dgm:t>
        <a:bodyPr/>
        <a:lstStyle/>
        <a:p>
          <a:endParaRPr lang="cs-CZ"/>
        </a:p>
      </dgm:t>
    </dgm:pt>
    <dgm:pt modelId="{12B53C49-093E-4EE8-A608-743B356FF857}" type="parTrans" cxnId="{7CA1ADA6-41BA-402E-9B27-7458FB5F5C12}">
      <dgm:prSet/>
      <dgm:spPr/>
      <dgm:t>
        <a:bodyPr/>
        <a:lstStyle/>
        <a:p>
          <a:endParaRPr lang="cs-CZ"/>
        </a:p>
      </dgm:t>
    </dgm:pt>
    <dgm:pt modelId="{3B0EACB6-402F-4084-8B4D-54F4DD5F0DA4}" type="sibTrans" cxnId="{7CA1ADA6-41BA-402E-9B27-7458FB5F5C12}">
      <dgm:prSet/>
      <dgm:spPr/>
      <dgm:t>
        <a:bodyPr/>
        <a:lstStyle/>
        <a:p>
          <a:endParaRPr lang="cs-CZ"/>
        </a:p>
      </dgm:t>
    </dgm:pt>
    <dgm:pt modelId="{5E5D1753-60AF-48BD-8A83-79A2AC1D52E6}">
      <dgm:prSet/>
      <dgm:spPr/>
      <dgm:t>
        <a:bodyPr/>
        <a:lstStyle/>
        <a:p>
          <a:endParaRPr lang="cs-CZ"/>
        </a:p>
      </dgm:t>
    </dgm:pt>
    <dgm:pt modelId="{CDF2F361-D6AA-441C-9174-D96073BD1764}" type="parTrans" cxnId="{8A99ED3B-2193-42E8-A138-B473A775BDB0}">
      <dgm:prSet/>
      <dgm:spPr/>
      <dgm:t>
        <a:bodyPr/>
        <a:lstStyle/>
        <a:p>
          <a:endParaRPr lang="cs-CZ"/>
        </a:p>
      </dgm:t>
    </dgm:pt>
    <dgm:pt modelId="{3FD3A035-0433-4D21-9065-7013DD0E751F}" type="sibTrans" cxnId="{8A99ED3B-2193-42E8-A138-B473A775BDB0}">
      <dgm:prSet/>
      <dgm:spPr/>
      <dgm:t>
        <a:bodyPr/>
        <a:lstStyle/>
        <a:p>
          <a:endParaRPr lang="cs-CZ"/>
        </a:p>
      </dgm:t>
    </dgm:pt>
    <dgm:pt modelId="{E059458B-1B40-44F8-84EE-2B879388D8CA}">
      <dgm:prSet/>
      <dgm:spPr/>
      <dgm:t>
        <a:bodyPr/>
        <a:lstStyle/>
        <a:p>
          <a:endParaRPr lang="cs-CZ"/>
        </a:p>
      </dgm:t>
    </dgm:pt>
    <dgm:pt modelId="{09812043-CF5A-4B6E-9EE3-AE946A96C339}" type="parTrans" cxnId="{6A32E9C2-1BC1-4180-97A7-D133BE3DA253}">
      <dgm:prSet/>
      <dgm:spPr/>
      <dgm:t>
        <a:bodyPr/>
        <a:lstStyle/>
        <a:p>
          <a:endParaRPr lang="cs-CZ"/>
        </a:p>
      </dgm:t>
    </dgm:pt>
    <dgm:pt modelId="{25B078D2-D980-4C28-B982-3A08B1CC62D5}" type="sibTrans" cxnId="{6A32E9C2-1BC1-4180-97A7-D133BE3DA253}">
      <dgm:prSet/>
      <dgm:spPr/>
      <dgm:t>
        <a:bodyPr/>
        <a:lstStyle/>
        <a:p>
          <a:endParaRPr lang="cs-CZ"/>
        </a:p>
      </dgm:t>
    </dgm:pt>
    <dgm:pt modelId="{6C8F913B-2600-4712-BAC4-3B52202D924C}">
      <dgm:prSet/>
      <dgm:spPr/>
      <dgm:t>
        <a:bodyPr/>
        <a:lstStyle/>
        <a:p>
          <a:endParaRPr lang="cs-CZ"/>
        </a:p>
      </dgm:t>
    </dgm:pt>
    <dgm:pt modelId="{E098D8AD-3168-4DEA-AD06-78C27CA91FB4}" type="parTrans" cxnId="{45E35750-4372-4E1D-8285-A26EBC38CF49}">
      <dgm:prSet/>
      <dgm:spPr/>
      <dgm:t>
        <a:bodyPr/>
        <a:lstStyle/>
        <a:p>
          <a:endParaRPr lang="cs-CZ"/>
        </a:p>
      </dgm:t>
    </dgm:pt>
    <dgm:pt modelId="{5D38E10B-16B8-4829-A797-55C6149687BF}" type="sibTrans" cxnId="{45E35750-4372-4E1D-8285-A26EBC38CF49}">
      <dgm:prSet/>
      <dgm:spPr/>
      <dgm:t>
        <a:bodyPr/>
        <a:lstStyle/>
        <a:p>
          <a:endParaRPr lang="cs-CZ"/>
        </a:p>
      </dgm:t>
    </dgm:pt>
    <dgm:pt modelId="{0EF2DBC4-3089-499A-B9D9-C9E2F666D3ED}">
      <dgm:prSet/>
      <dgm:spPr/>
      <dgm:t>
        <a:bodyPr/>
        <a:lstStyle/>
        <a:p>
          <a:endParaRPr lang="cs-CZ"/>
        </a:p>
      </dgm:t>
    </dgm:pt>
    <dgm:pt modelId="{6A8177AE-2D59-41F7-8E66-B1CDAD6CDA30}" type="parTrans" cxnId="{AC785181-E027-4618-BD74-23851C3B665C}">
      <dgm:prSet/>
      <dgm:spPr/>
      <dgm:t>
        <a:bodyPr/>
        <a:lstStyle/>
        <a:p>
          <a:endParaRPr lang="cs-CZ"/>
        </a:p>
      </dgm:t>
    </dgm:pt>
    <dgm:pt modelId="{A7E9E077-4D26-4A85-AA72-689CE76F6121}" type="sibTrans" cxnId="{AC785181-E027-4618-BD74-23851C3B665C}">
      <dgm:prSet/>
      <dgm:spPr/>
      <dgm:t>
        <a:bodyPr/>
        <a:lstStyle/>
        <a:p>
          <a:endParaRPr lang="cs-CZ"/>
        </a:p>
      </dgm:t>
    </dgm:pt>
    <dgm:pt modelId="{02581668-6752-40FB-8BDB-040F3A291842}">
      <dgm:prSet phldrT="[Text]"/>
      <dgm:spPr/>
      <dgm:t>
        <a:bodyPr/>
        <a:lstStyle/>
        <a:p>
          <a:r>
            <a:rPr lang="cs-CZ" dirty="0" smtClean="0"/>
            <a:t>Na úhradu za užívání garáže</a:t>
          </a:r>
          <a:endParaRPr lang="cs-CZ" dirty="0"/>
        </a:p>
      </dgm:t>
    </dgm:pt>
    <dgm:pt modelId="{F2599F7A-C7C3-4FA6-95D8-89B4837A89A8}" type="parTrans" cxnId="{83402BA4-1D1B-4FAC-8D43-214A591D0202}">
      <dgm:prSet/>
      <dgm:spPr/>
      <dgm:t>
        <a:bodyPr/>
        <a:lstStyle/>
        <a:p>
          <a:endParaRPr lang="cs-CZ"/>
        </a:p>
      </dgm:t>
    </dgm:pt>
    <dgm:pt modelId="{B2C4C90D-B883-41A5-97E8-3185300818D0}" type="sibTrans" cxnId="{83402BA4-1D1B-4FAC-8D43-214A591D0202}">
      <dgm:prSet/>
      <dgm:spPr/>
      <dgm:t>
        <a:bodyPr/>
        <a:lstStyle/>
        <a:p>
          <a:endParaRPr lang="cs-CZ"/>
        </a:p>
      </dgm:t>
    </dgm:pt>
    <dgm:pt modelId="{3D3A6BAE-A90D-4EFF-82CC-60C3CACDA677}">
      <dgm:prSet phldrT="[Text]"/>
      <dgm:spPr/>
      <dgm:t>
        <a:bodyPr/>
        <a:lstStyle/>
        <a:p>
          <a:r>
            <a:rPr lang="cs-CZ" dirty="0" smtClean="0"/>
            <a:t>Na celkovou opravu motor. Vozidla</a:t>
          </a:r>
          <a:endParaRPr lang="cs-CZ" dirty="0"/>
        </a:p>
      </dgm:t>
    </dgm:pt>
    <dgm:pt modelId="{3EFCEC60-0E0D-4B90-A575-0F7D12F7CF1B}" type="parTrans" cxnId="{F08E3F13-607B-4C39-85BD-AA6001DC9E8D}">
      <dgm:prSet/>
      <dgm:spPr/>
      <dgm:t>
        <a:bodyPr/>
        <a:lstStyle/>
        <a:p>
          <a:endParaRPr lang="cs-CZ"/>
        </a:p>
      </dgm:t>
    </dgm:pt>
    <dgm:pt modelId="{A24C0679-08F7-441C-BC32-ED76F2E52251}" type="sibTrans" cxnId="{F08E3F13-607B-4C39-85BD-AA6001DC9E8D}">
      <dgm:prSet/>
      <dgm:spPr/>
      <dgm:t>
        <a:bodyPr/>
        <a:lstStyle/>
        <a:p>
          <a:endParaRPr lang="cs-CZ"/>
        </a:p>
      </dgm:t>
    </dgm:pt>
    <dgm:pt modelId="{84AA9B6D-BB23-470D-B718-0A4C6A4C7041}">
      <dgm:prSet phldrT="[Text]"/>
      <dgm:spPr/>
      <dgm:t>
        <a:bodyPr/>
        <a:lstStyle/>
        <a:p>
          <a:r>
            <a:rPr lang="cs-CZ" dirty="0" smtClean="0"/>
            <a:t>Na zvláštní úpravu, na provoz motor. Vozidla</a:t>
          </a:r>
          <a:endParaRPr lang="cs-CZ" dirty="0"/>
        </a:p>
      </dgm:t>
    </dgm:pt>
    <dgm:pt modelId="{0DA7A7D5-E50E-4A69-BF45-4C8B80D39777}" type="parTrans" cxnId="{27F15453-04BE-436F-8678-ACEADA1839B2}">
      <dgm:prSet/>
      <dgm:spPr/>
      <dgm:t>
        <a:bodyPr/>
        <a:lstStyle/>
        <a:p>
          <a:endParaRPr lang="cs-CZ"/>
        </a:p>
      </dgm:t>
    </dgm:pt>
    <dgm:pt modelId="{91F3D4C2-B062-488F-974F-88DCEE2B8B40}" type="sibTrans" cxnId="{27F15453-04BE-436F-8678-ACEADA1839B2}">
      <dgm:prSet/>
      <dgm:spPr/>
      <dgm:t>
        <a:bodyPr/>
        <a:lstStyle/>
        <a:p>
          <a:endParaRPr lang="cs-CZ"/>
        </a:p>
      </dgm:t>
    </dgm:pt>
    <dgm:pt modelId="{9F95349A-7614-43E7-B7AB-34FE45D77A21}">
      <dgm:prSet phldrT="[Text]"/>
      <dgm:spPr/>
      <dgm:t>
        <a:bodyPr/>
        <a:lstStyle/>
        <a:p>
          <a:r>
            <a:rPr lang="cs-CZ" dirty="0" smtClean="0"/>
            <a:t>Na úhradu za užívání bezbariérového bytu</a:t>
          </a:r>
          <a:endParaRPr lang="cs-CZ" dirty="0"/>
        </a:p>
      </dgm:t>
    </dgm:pt>
    <dgm:pt modelId="{04ACFC9E-40BA-4EED-B78A-7790EF15E3B0}" type="parTrans" cxnId="{30FB56B2-D8DD-4ADB-A1C6-F29F5A105FCA}">
      <dgm:prSet/>
      <dgm:spPr/>
      <dgm:t>
        <a:bodyPr/>
        <a:lstStyle/>
        <a:p>
          <a:endParaRPr lang="cs-CZ"/>
        </a:p>
      </dgm:t>
    </dgm:pt>
    <dgm:pt modelId="{6F95F4C3-6039-49AC-A453-58475F63327C}" type="sibTrans" cxnId="{30FB56B2-D8DD-4ADB-A1C6-F29F5A105FCA}">
      <dgm:prSet/>
      <dgm:spPr/>
      <dgm:t>
        <a:bodyPr/>
        <a:lstStyle/>
        <a:p>
          <a:endParaRPr lang="cs-CZ"/>
        </a:p>
      </dgm:t>
    </dgm:pt>
    <dgm:pt modelId="{6FB8F947-66DB-4990-B774-55D5F743E557}">
      <dgm:prSet phldrT="[Text]"/>
      <dgm:spPr/>
      <dgm:t>
        <a:bodyPr/>
        <a:lstStyle/>
        <a:p>
          <a:r>
            <a:rPr lang="cs-CZ" dirty="0" smtClean="0"/>
            <a:t>Úplně nebo prakticky nevidomým</a:t>
          </a:r>
          <a:endParaRPr lang="cs-CZ" dirty="0"/>
        </a:p>
      </dgm:t>
    </dgm:pt>
    <dgm:pt modelId="{791B84C2-0BFE-4CF0-A65F-507A6DCD2883}" type="parTrans" cxnId="{EEEFB761-2165-4C0B-AE0D-534C1F2CAD57}">
      <dgm:prSet/>
      <dgm:spPr/>
      <dgm:t>
        <a:bodyPr/>
        <a:lstStyle/>
        <a:p>
          <a:endParaRPr lang="cs-CZ"/>
        </a:p>
      </dgm:t>
    </dgm:pt>
    <dgm:pt modelId="{D0993829-E31A-45FF-A777-C61320677DFE}" type="sibTrans" cxnId="{EEEFB761-2165-4C0B-AE0D-534C1F2CAD57}">
      <dgm:prSet/>
      <dgm:spPr/>
      <dgm:t>
        <a:bodyPr/>
        <a:lstStyle/>
        <a:p>
          <a:endParaRPr lang="cs-CZ"/>
        </a:p>
      </dgm:t>
    </dgm:pt>
    <dgm:pt modelId="{BFBE681B-92EA-4CF2-9B76-051EE2650B89}" type="pres">
      <dgm:prSet presAssocID="{9754B8A5-CE38-41A4-B7C7-D605916D1ED1}" presName="Name0" presStyleCnt="0">
        <dgm:presLayoutVars>
          <dgm:chMax val="1"/>
          <dgm:dir/>
          <dgm:animLvl val="ctr"/>
          <dgm:resizeHandles val="exact"/>
        </dgm:presLayoutVars>
      </dgm:prSet>
      <dgm:spPr/>
      <dgm:t>
        <a:bodyPr/>
        <a:lstStyle/>
        <a:p>
          <a:endParaRPr lang="cs-CZ"/>
        </a:p>
      </dgm:t>
    </dgm:pt>
    <dgm:pt modelId="{FABCCB78-0443-4E24-AFEA-BC5D88166229}" type="pres">
      <dgm:prSet presAssocID="{45E8517D-885D-4014-9117-3216910E36F3}" presName="centerShape" presStyleLbl="node0" presStyleIdx="0" presStyleCnt="1"/>
      <dgm:spPr/>
      <dgm:t>
        <a:bodyPr/>
        <a:lstStyle/>
        <a:p>
          <a:endParaRPr lang="cs-CZ"/>
        </a:p>
      </dgm:t>
    </dgm:pt>
    <dgm:pt modelId="{915ADDEA-D6B7-4A65-AE6F-A4EBDE278795}" type="pres">
      <dgm:prSet presAssocID="{10439653-2582-41CB-9CC9-9412540F29F8}" presName="parTrans" presStyleLbl="sibTrans2D1" presStyleIdx="0" presStyleCnt="9"/>
      <dgm:spPr/>
      <dgm:t>
        <a:bodyPr/>
        <a:lstStyle/>
        <a:p>
          <a:endParaRPr lang="cs-CZ"/>
        </a:p>
      </dgm:t>
    </dgm:pt>
    <dgm:pt modelId="{DED99463-DE50-4796-9AEB-6200CD30D37F}" type="pres">
      <dgm:prSet presAssocID="{10439653-2582-41CB-9CC9-9412540F29F8}" presName="connectorText" presStyleLbl="sibTrans2D1" presStyleIdx="0" presStyleCnt="9"/>
      <dgm:spPr/>
      <dgm:t>
        <a:bodyPr/>
        <a:lstStyle/>
        <a:p>
          <a:endParaRPr lang="cs-CZ"/>
        </a:p>
      </dgm:t>
    </dgm:pt>
    <dgm:pt modelId="{77F8AB45-692C-4437-9440-4129FCE7C21B}" type="pres">
      <dgm:prSet presAssocID="{BF7C7C63-616A-4A2F-90E2-15796B8AB07A}" presName="node" presStyleLbl="node1" presStyleIdx="0" presStyleCnt="9">
        <dgm:presLayoutVars>
          <dgm:bulletEnabled val="1"/>
        </dgm:presLayoutVars>
      </dgm:prSet>
      <dgm:spPr/>
      <dgm:t>
        <a:bodyPr/>
        <a:lstStyle/>
        <a:p>
          <a:endParaRPr lang="cs-CZ"/>
        </a:p>
      </dgm:t>
    </dgm:pt>
    <dgm:pt modelId="{6C716B86-CFEC-42A9-B204-025B934A7148}" type="pres">
      <dgm:prSet presAssocID="{1521B42B-1203-4C6F-95CF-4793AA874A7D}" presName="parTrans" presStyleLbl="sibTrans2D1" presStyleIdx="1" presStyleCnt="9"/>
      <dgm:spPr/>
      <dgm:t>
        <a:bodyPr/>
        <a:lstStyle/>
        <a:p>
          <a:endParaRPr lang="cs-CZ"/>
        </a:p>
      </dgm:t>
    </dgm:pt>
    <dgm:pt modelId="{6836AB81-26C6-4508-9A5D-D6C83DFF41B4}" type="pres">
      <dgm:prSet presAssocID="{1521B42B-1203-4C6F-95CF-4793AA874A7D}" presName="connectorText" presStyleLbl="sibTrans2D1" presStyleIdx="1" presStyleCnt="9"/>
      <dgm:spPr/>
      <dgm:t>
        <a:bodyPr/>
        <a:lstStyle/>
        <a:p>
          <a:endParaRPr lang="cs-CZ"/>
        </a:p>
      </dgm:t>
    </dgm:pt>
    <dgm:pt modelId="{9510BEDE-3DF8-485B-AC65-4BA009F73DD5}" type="pres">
      <dgm:prSet presAssocID="{CF87C9C4-CF10-4EC6-AC46-51FFBE49FFA0}" presName="node" presStyleLbl="node1" presStyleIdx="1" presStyleCnt="9">
        <dgm:presLayoutVars>
          <dgm:bulletEnabled val="1"/>
        </dgm:presLayoutVars>
      </dgm:prSet>
      <dgm:spPr/>
      <dgm:t>
        <a:bodyPr/>
        <a:lstStyle/>
        <a:p>
          <a:endParaRPr lang="cs-CZ"/>
        </a:p>
      </dgm:t>
    </dgm:pt>
    <dgm:pt modelId="{43D77DFA-15D0-4A01-9F5F-B4E84D153D08}" type="pres">
      <dgm:prSet presAssocID="{E42DDF80-B546-4758-AE42-7BF170C635EC}" presName="parTrans" presStyleLbl="sibTrans2D1" presStyleIdx="2" presStyleCnt="9"/>
      <dgm:spPr/>
      <dgm:t>
        <a:bodyPr/>
        <a:lstStyle/>
        <a:p>
          <a:endParaRPr lang="cs-CZ"/>
        </a:p>
      </dgm:t>
    </dgm:pt>
    <dgm:pt modelId="{BCBD10EA-1761-49C2-B940-911DC76F3CA5}" type="pres">
      <dgm:prSet presAssocID="{E42DDF80-B546-4758-AE42-7BF170C635EC}" presName="connectorText" presStyleLbl="sibTrans2D1" presStyleIdx="2" presStyleCnt="9"/>
      <dgm:spPr/>
      <dgm:t>
        <a:bodyPr/>
        <a:lstStyle/>
        <a:p>
          <a:endParaRPr lang="cs-CZ"/>
        </a:p>
      </dgm:t>
    </dgm:pt>
    <dgm:pt modelId="{23E4B531-2C75-4DAA-835F-61B57BDD1EDF}" type="pres">
      <dgm:prSet presAssocID="{45B25503-7B7D-486D-92C6-C5C9F4796341}" presName="node" presStyleLbl="node1" presStyleIdx="2" presStyleCnt="9">
        <dgm:presLayoutVars>
          <dgm:bulletEnabled val="1"/>
        </dgm:presLayoutVars>
      </dgm:prSet>
      <dgm:spPr/>
      <dgm:t>
        <a:bodyPr/>
        <a:lstStyle/>
        <a:p>
          <a:endParaRPr lang="cs-CZ"/>
        </a:p>
      </dgm:t>
    </dgm:pt>
    <dgm:pt modelId="{29C01942-8A2D-419E-87EB-E36AA843702B}" type="pres">
      <dgm:prSet presAssocID="{3EFCEC60-0E0D-4B90-A575-0F7D12F7CF1B}" presName="parTrans" presStyleLbl="sibTrans2D1" presStyleIdx="3" presStyleCnt="9"/>
      <dgm:spPr/>
      <dgm:t>
        <a:bodyPr/>
        <a:lstStyle/>
        <a:p>
          <a:endParaRPr lang="cs-CZ"/>
        </a:p>
      </dgm:t>
    </dgm:pt>
    <dgm:pt modelId="{D375CDBA-4B89-4116-9F61-C5356979D18F}" type="pres">
      <dgm:prSet presAssocID="{3EFCEC60-0E0D-4B90-A575-0F7D12F7CF1B}" presName="connectorText" presStyleLbl="sibTrans2D1" presStyleIdx="3" presStyleCnt="9"/>
      <dgm:spPr/>
      <dgm:t>
        <a:bodyPr/>
        <a:lstStyle/>
        <a:p>
          <a:endParaRPr lang="cs-CZ"/>
        </a:p>
      </dgm:t>
    </dgm:pt>
    <dgm:pt modelId="{17227D91-051C-4A6D-B430-F0EBB4D9F18B}" type="pres">
      <dgm:prSet presAssocID="{3D3A6BAE-A90D-4EFF-82CC-60C3CACDA677}" presName="node" presStyleLbl="node1" presStyleIdx="3" presStyleCnt="9">
        <dgm:presLayoutVars>
          <dgm:bulletEnabled val="1"/>
        </dgm:presLayoutVars>
      </dgm:prSet>
      <dgm:spPr/>
      <dgm:t>
        <a:bodyPr/>
        <a:lstStyle/>
        <a:p>
          <a:endParaRPr lang="cs-CZ"/>
        </a:p>
      </dgm:t>
    </dgm:pt>
    <dgm:pt modelId="{2F558FF7-C91F-46F0-A9B0-76863AF996AD}" type="pres">
      <dgm:prSet presAssocID="{0DA7A7D5-E50E-4A69-BF45-4C8B80D39777}" presName="parTrans" presStyleLbl="sibTrans2D1" presStyleIdx="4" presStyleCnt="9"/>
      <dgm:spPr/>
      <dgm:t>
        <a:bodyPr/>
        <a:lstStyle/>
        <a:p>
          <a:endParaRPr lang="cs-CZ"/>
        </a:p>
      </dgm:t>
    </dgm:pt>
    <dgm:pt modelId="{D9E4BF3B-875C-41FA-8F80-E1BAF5F2FC63}" type="pres">
      <dgm:prSet presAssocID="{0DA7A7D5-E50E-4A69-BF45-4C8B80D39777}" presName="connectorText" presStyleLbl="sibTrans2D1" presStyleIdx="4" presStyleCnt="9"/>
      <dgm:spPr/>
      <dgm:t>
        <a:bodyPr/>
        <a:lstStyle/>
        <a:p>
          <a:endParaRPr lang="cs-CZ"/>
        </a:p>
      </dgm:t>
    </dgm:pt>
    <dgm:pt modelId="{935C0A75-95D6-48C6-BDAA-74B7F603DF11}" type="pres">
      <dgm:prSet presAssocID="{84AA9B6D-BB23-470D-B718-0A4C6A4C7041}" presName="node" presStyleLbl="node1" presStyleIdx="4" presStyleCnt="9">
        <dgm:presLayoutVars>
          <dgm:bulletEnabled val="1"/>
        </dgm:presLayoutVars>
      </dgm:prSet>
      <dgm:spPr/>
      <dgm:t>
        <a:bodyPr/>
        <a:lstStyle/>
        <a:p>
          <a:endParaRPr lang="cs-CZ"/>
        </a:p>
      </dgm:t>
    </dgm:pt>
    <dgm:pt modelId="{A2CBF9D5-7BEB-43BF-9AAF-AC34839B154D}" type="pres">
      <dgm:prSet presAssocID="{04ACFC9E-40BA-4EED-B78A-7790EF15E3B0}" presName="parTrans" presStyleLbl="sibTrans2D1" presStyleIdx="5" presStyleCnt="9"/>
      <dgm:spPr/>
      <dgm:t>
        <a:bodyPr/>
        <a:lstStyle/>
        <a:p>
          <a:endParaRPr lang="cs-CZ"/>
        </a:p>
      </dgm:t>
    </dgm:pt>
    <dgm:pt modelId="{923B657A-8FB3-4DD0-929F-5565AFAFA1B9}" type="pres">
      <dgm:prSet presAssocID="{04ACFC9E-40BA-4EED-B78A-7790EF15E3B0}" presName="connectorText" presStyleLbl="sibTrans2D1" presStyleIdx="5" presStyleCnt="9"/>
      <dgm:spPr/>
      <dgm:t>
        <a:bodyPr/>
        <a:lstStyle/>
        <a:p>
          <a:endParaRPr lang="cs-CZ"/>
        </a:p>
      </dgm:t>
    </dgm:pt>
    <dgm:pt modelId="{19208888-7597-465D-A588-D9722B78688D}" type="pres">
      <dgm:prSet presAssocID="{9F95349A-7614-43E7-B7AB-34FE45D77A21}" presName="node" presStyleLbl="node1" presStyleIdx="5" presStyleCnt="9">
        <dgm:presLayoutVars>
          <dgm:bulletEnabled val="1"/>
        </dgm:presLayoutVars>
      </dgm:prSet>
      <dgm:spPr/>
      <dgm:t>
        <a:bodyPr/>
        <a:lstStyle/>
        <a:p>
          <a:endParaRPr lang="cs-CZ"/>
        </a:p>
      </dgm:t>
    </dgm:pt>
    <dgm:pt modelId="{DD1F369D-7E53-41D1-B006-FA8B809185D2}" type="pres">
      <dgm:prSet presAssocID="{78D9719D-BDF5-4C9D-B160-3A24296DB127}" presName="parTrans" presStyleLbl="sibTrans2D1" presStyleIdx="6" presStyleCnt="9"/>
      <dgm:spPr/>
      <dgm:t>
        <a:bodyPr/>
        <a:lstStyle/>
        <a:p>
          <a:endParaRPr lang="cs-CZ"/>
        </a:p>
      </dgm:t>
    </dgm:pt>
    <dgm:pt modelId="{6ACEA777-B56E-46E1-9A47-9C0A3F0D6DD9}" type="pres">
      <dgm:prSet presAssocID="{78D9719D-BDF5-4C9D-B160-3A24296DB127}" presName="connectorText" presStyleLbl="sibTrans2D1" presStyleIdx="6" presStyleCnt="9"/>
      <dgm:spPr/>
      <dgm:t>
        <a:bodyPr/>
        <a:lstStyle/>
        <a:p>
          <a:endParaRPr lang="cs-CZ"/>
        </a:p>
      </dgm:t>
    </dgm:pt>
    <dgm:pt modelId="{20B35A4A-352F-4825-BF81-8C994EC22F9C}" type="pres">
      <dgm:prSet presAssocID="{CCCFBE0E-6BA1-40E4-A7A5-5F22E2AF2FAF}" presName="node" presStyleLbl="node1" presStyleIdx="6" presStyleCnt="9">
        <dgm:presLayoutVars>
          <dgm:bulletEnabled val="1"/>
        </dgm:presLayoutVars>
      </dgm:prSet>
      <dgm:spPr/>
      <dgm:t>
        <a:bodyPr/>
        <a:lstStyle/>
        <a:p>
          <a:endParaRPr lang="cs-CZ"/>
        </a:p>
      </dgm:t>
    </dgm:pt>
    <dgm:pt modelId="{3B29C6C2-5250-48D2-8EF9-A48ADD2E972A}" type="pres">
      <dgm:prSet presAssocID="{F2599F7A-C7C3-4FA6-95D8-89B4837A89A8}" presName="parTrans" presStyleLbl="sibTrans2D1" presStyleIdx="7" presStyleCnt="9"/>
      <dgm:spPr/>
      <dgm:t>
        <a:bodyPr/>
        <a:lstStyle/>
        <a:p>
          <a:endParaRPr lang="cs-CZ"/>
        </a:p>
      </dgm:t>
    </dgm:pt>
    <dgm:pt modelId="{6EB03FED-7005-43DF-AEC1-DCE97D75BAB2}" type="pres">
      <dgm:prSet presAssocID="{F2599F7A-C7C3-4FA6-95D8-89B4837A89A8}" presName="connectorText" presStyleLbl="sibTrans2D1" presStyleIdx="7" presStyleCnt="9"/>
      <dgm:spPr/>
      <dgm:t>
        <a:bodyPr/>
        <a:lstStyle/>
        <a:p>
          <a:endParaRPr lang="cs-CZ"/>
        </a:p>
      </dgm:t>
    </dgm:pt>
    <dgm:pt modelId="{F55FEE6D-AA50-4863-80E7-A59329001768}" type="pres">
      <dgm:prSet presAssocID="{02581668-6752-40FB-8BDB-040F3A291842}" presName="node" presStyleLbl="node1" presStyleIdx="7" presStyleCnt="9">
        <dgm:presLayoutVars>
          <dgm:bulletEnabled val="1"/>
        </dgm:presLayoutVars>
      </dgm:prSet>
      <dgm:spPr/>
      <dgm:t>
        <a:bodyPr/>
        <a:lstStyle/>
        <a:p>
          <a:endParaRPr lang="cs-CZ"/>
        </a:p>
      </dgm:t>
    </dgm:pt>
    <dgm:pt modelId="{04CB1469-59E6-4345-A049-4B45616EE62D}" type="pres">
      <dgm:prSet presAssocID="{791B84C2-0BFE-4CF0-A65F-507A6DCD2883}" presName="parTrans" presStyleLbl="sibTrans2D1" presStyleIdx="8" presStyleCnt="9"/>
      <dgm:spPr/>
      <dgm:t>
        <a:bodyPr/>
        <a:lstStyle/>
        <a:p>
          <a:endParaRPr lang="cs-CZ"/>
        </a:p>
      </dgm:t>
    </dgm:pt>
    <dgm:pt modelId="{8B944B14-1D64-41C9-9A76-C977C3BAE1ED}" type="pres">
      <dgm:prSet presAssocID="{791B84C2-0BFE-4CF0-A65F-507A6DCD2883}" presName="connectorText" presStyleLbl="sibTrans2D1" presStyleIdx="8" presStyleCnt="9"/>
      <dgm:spPr/>
      <dgm:t>
        <a:bodyPr/>
        <a:lstStyle/>
        <a:p>
          <a:endParaRPr lang="cs-CZ"/>
        </a:p>
      </dgm:t>
    </dgm:pt>
    <dgm:pt modelId="{0D29A658-9C99-4785-8A6F-B75F7B7F05CC}" type="pres">
      <dgm:prSet presAssocID="{6FB8F947-66DB-4990-B774-55D5F743E557}" presName="node" presStyleLbl="node1" presStyleIdx="8" presStyleCnt="9">
        <dgm:presLayoutVars>
          <dgm:bulletEnabled val="1"/>
        </dgm:presLayoutVars>
      </dgm:prSet>
      <dgm:spPr/>
      <dgm:t>
        <a:bodyPr/>
        <a:lstStyle/>
        <a:p>
          <a:endParaRPr lang="cs-CZ"/>
        </a:p>
      </dgm:t>
    </dgm:pt>
  </dgm:ptLst>
  <dgm:cxnLst>
    <dgm:cxn modelId="{9919A5EC-1BFC-4AEE-8C0E-33B2B252F23D}" type="presOf" srcId="{1521B42B-1203-4C6F-95CF-4793AA874A7D}" destId="{6C716B86-CFEC-42A9-B204-025B934A7148}" srcOrd="0" destOrd="0" presId="urn:microsoft.com/office/officeart/2005/8/layout/radial5"/>
    <dgm:cxn modelId="{AC785181-E027-4618-BD74-23851C3B665C}" srcId="{9754B8A5-CE38-41A4-B7C7-D605916D1ED1}" destId="{0EF2DBC4-3089-499A-B9D9-C9E2F666D3ED}" srcOrd="2" destOrd="0" parTransId="{6A8177AE-2D59-41F7-8E66-B1CDAD6CDA30}" sibTransId="{A7E9E077-4D26-4A85-AA72-689CE76F6121}"/>
    <dgm:cxn modelId="{A69C183C-B018-4B59-9E55-32CE6A1A59FE}" type="presOf" srcId="{6FB8F947-66DB-4990-B774-55D5F743E557}" destId="{0D29A658-9C99-4785-8A6F-B75F7B7F05CC}" srcOrd="0" destOrd="0" presId="urn:microsoft.com/office/officeart/2005/8/layout/radial5"/>
    <dgm:cxn modelId="{8A2FEB19-03BA-4907-8A77-38D523FF40F9}" type="presOf" srcId="{BF7C7C63-616A-4A2F-90E2-15796B8AB07A}" destId="{77F8AB45-692C-4437-9440-4129FCE7C21B}" srcOrd="0" destOrd="0" presId="urn:microsoft.com/office/officeart/2005/8/layout/radial5"/>
    <dgm:cxn modelId="{9A0C78C1-E012-4E61-A838-AFD3BAB0D086}" type="presOf" srcId="{0DA7A7D5-E50E-4A69-BF45-4C8B80D39777}" destId="{2F558FF7-C91F-46F0-A9B0-76863AF996AD}" srcOrd="0" destOrd="0" presId="urn:microsoft.com/office/officeart/2005/8/layout/radial5"/>
    <dgm:cxn modelId="{79273D98-4F04-494A-BF88-DD798D9FBABD}" srcId="{45E8517D-885D-4014-9117-3216910E36F3}" destId="{BF7C7C63-616A-4A2F-90E2-15796B8AB07A}" srcOrd="0" destOrd="0" parTransId="{10439653-2582-41CB-9CC9-9412540F29F8}" sibTransId="{2AF5C43B-99E0-441B-8E5E-ECCF43E417A9}"/>
    <dgm:cxn modelId="{6C5BF01F-BB9C-4734-9A64-29C02D5570D1}" type="presOf" srcId="{45B25503-7B7D-486D-92C6-C5C9F4796341}" destId="{23E4B531-2C75-4DAA-835F-61B57BDD1EDF}" srcOrd="0" destOrd="0" presId="urn:microsoft.com/office/officeart/2005/8/layout/radial5"/>
    <dgm:cxn modelId="{30FB56B2-D8DD-4ADB-A1C6-F29F5A105FCA}" srcId="{45E8517D-885D-4014-9117-3216910E36F3}" destId="{9F95349A-7614-43E7-B7AB-34FE45D77A21}" srcOrd="5" destOrd="0" parTransId="{04ACFC9E-40BA-4EED-B78A-7790EF15E3B0}" sibTransId="{6F95F4C3-6039-49AC-A453-58475F63327C}"/>
    <dgm:cxn modelId="{75D8EEB1-8ABA-430E-A859-30DF6C70B96B}" type="presOf" srcId="{F2599F7A-C7C3-4FA6-95D8-89B4837A89A8}" destId="{6EB03FED-7005-43DF-AEC1-DCE97D75BAB2}" srcOrd="1" destOrd="0" presId="urn:microsoft.com/office/officeart/2005/8/layout/radial5"/>
    <dgm:cxn modelId="{6A32E9C2-1BC1-4180-97A7-D133BE3DA253}" srcId="{07CE4DA2-878F-40C4-948C-3FEB528E6627}" destId="{E059458B-1B40-44F8-84EE-2B879388D8CA}" srcOrd="7" destOrd="0" parTransId="{09812043-CF5A-4B6E-9EE3-AE946A96C339}" sibTransId="{25B078D2-D980-4C28-B982-3A08B1CC62D5}"/>
    <dgm:cxn modelId="{02DB854B-30F7-417A-99CF-1229681A8BC4}" type="presOf" srcId="{791B84C2-0BFE-4CF0-A65F-507A6DCD2883}" destId="{8B944B14-1D64-41C9-9A76-C977C3BAE1ED}" srcOrd="1" destOrd="0" presId="urn:microsoft.com/office/officeart/2005/8/layout/radial5"/>
    <dgm:cxn modelId="{C921F022-5B5A-467B-B539-D7CB165F88CA}" srcId="{45E8517D-885D-4014-9117-3216910E36F3}" destId="{45B25503-7B7D-486D-92C6-C5C9F4796341}" srcOrd="2" destOrd="0" parTransId="{E42DDF80-B546-4758-AE42-7BF170C635EC}" sibTransId="{C7214DAE-4BB4-4F2D-B323-F3775979BFD7}"/>
    <dgm:cxn modelId="{1AA3A24E-6CAA-4941-873D-F5FD5E9C1DFB}" type="presOf" srcId="{3EFCEC60-0E0D-4B90-A575-0F7D12F7CF1B}" destId="{D375CDBA-4B89-4116-9F61-C5356979D18F}" srcOrd="1" destOrd="0" presId="urn:microsoft.com/office/officeart/2005/8/layout/radial5"/>
    <dgm:cxn modelId="{351C4767-8317-43B8-92C9-A54F277494A6}" srcId="{45E8517D-885D-4014-9117-3216910E36F3}" destId="{CCCFBE0E-6BA1-40E4-A7A5-5F22E2AF2FAF}" srcOrd="6" destOrd="0" parTransId="{78D9719D-BDF5-4C9D-B160-3A24296DB127}" sibTransId="{185E7C48-710D-413D-8734-4DC9AD512956}"/>
    <dgm:cxn modelId="{C7ACC10C-5A7E-485F-9188-CAFE9AACBF67}" srcId="{45E8517D-885D-4014-9117-3216910E36F3}" destId="{CF87C9C4-CF10-4EC6-AC46-51FFBE49FFA0}" srcOrd="1" destOrd="0" parTransId="{1521B42B-1203-4C6F-95CF-4793AA874A7D}" sibTransId="{E0F1CBF9-639F-4B33-A253-547140FC0BC6}"/>
    <dgm:cxn modelId="{CB5CF423-47CE-40B5-94E0-DD9CF561670B}" type="presOf" srcId="{E42DDF80-B546-4758-AE42-7BF170C635EC}" destId="{43D77DFA-15D0-4A01-9F5F-B4E84D153D08}" srcOrd="0" destOrd="0" presId="urn:microsoft.com/office/officeart/2005/8/layout/radial5"/>
    <dgm:cxn modelId="{F0B6DE05-4BDF-4C53-B5AE-F854F81E43EA}" type="presOf" srcId="{04ACFC9E-40BA-4EED-B78A-7790EF15E3B0}" destId="{923B657A-8FB3-4DD0-929F-5565AFAFA1B9}" srcOrd="1" destOrd="0" presId="urn:microsoft.com/office/officeart/2005/8/layout/radial5"/>
    <dgm:cxn modelId="{039E5997-9FC4-49D5-97D3-B0DB99226634}" type="presOf" srcId="{F2599F7A-C7C3-4FA6-95D8-89B4837A89A8}" destId="{3B29C6C2-5250-48D2-8EF9-A48ADD2E972A}" srcOrd="0" destOrd="0" presId="urn:microsoft.com/office/officeart/2005/8/layout/radial5"/>
    <dgm:cxn modelId="{5FBB3180-A357-4CA7-BCF5-722A9C27677C}" type="presOf" srcId="{04ACFC9E-40BA-4EED-B78A-7790EF15E3B0}" destId="{A2CBF9D5-7BEB-43BF-9AAF-AC34839B154D}" srcOrd="0" destOrd="0" presId="urn:microsoft.com/office/officeart/2005/8/layout/radial5"/>
    <dgm:cxn modelId="{4E36BE33-0838-45C0-B247-4856B41DD515}" srcId="{9754B8A5-CE38-41A4-B7C7-D605916D1ED1}" destId="{07CE4DA2-878F-40C4-948C-3FEB528E6627}" srcOrd="1" destOrd="0" parTransId="{DB62E070-7637-4673-A554-2A12FA0CD91C}" sibTransId="{4825FDBF-50B9-43A3-BFAD-9F519C8EA3A3}"/>
    <dgm:cxn modelId="{83402BA4-1D1B-4FAC-8D43-214A591D0202}" srcId="{45E8517D-885D-4014-9117-3216910E36F3}" destId="{02581668-6752-40FB-8BDB-040F3A291842}" srcOrd="7" destOrd="0" parTransId="{F2599F7A-C7C3-4FA6-95D8-89B4837A89A8}" sibTransId="{B2C4C90D-B883-41A5-97E8-3185300818D0}"/>
    <dgm:cxn modelId="{002EF9FA-F127-475D-A407-14E36071422D}" type="presOf" srcId="{84AA9B6D-BB23-470D-B718-0A4C6A4C7041}" destId="{935C0A75-95D6-48C6-BDAA-74B7F603DF11}" srcOrd="0" destOrd="0" presId="urn:microsoft.com/office/officeart/2005/8/layout/radial5"/>
    <dgm:cxn modelId="{648382B2-DE48-42E8-9224-0EFA079AABF1}" type="presOf" srcId="{78D9719D-BDF5-4C9D-B160-3A24296DB127}" destId="{6ACEA777-B56E-46E1-9A47-9C0A3F0D6DD9}" srcOrd="1" destOrd="0" presId="urn:microsoft.com/office/officeart/2005/8/layout/radial5"/>
    <dgm:cxn modelId="{C7860AAB-783F-44B5-8F23-7F9046324F7D}" type="presOf" srcId="{CF87C9C4-CF10-4EC6-AC46-51FFBE49FFA0}" destId="{9510BEDE-3DF8-485B-AC65-4BA009F73DD5}" srcOrd="0" destOrd="0" presId="urn:microsoft.com/office/officeart/2005/8/layout/radial5"/>
    <dgm:cxn modelId="{735C067A-A101-43A7-8CF7-D39C278348EA}" type="presOf" srcId="{9F95349A-7614-43E7-B7AB-34FE45D77A21}" destId="{19208888-7597-465D-A588-D9722B78688D}" srcOrd="0" destOrd="0" presId="urn:microsoft.com/office/officeart/2005/8/layout/radial5"/>
    <dgm:cxn modelId="{A6F511A0-1FD6-4892-8FE7-D27622AEF4CC}" srcId="{07CE4DA2-878F-40C4-948C-3FEB528E6627}" destId="{92E362F6-55D1-4DDF-BD4F-0D10019FBE1E}" srcOrd="0" destOrd="0" parTransId="{472EA1CD-0BFA-49CA-ACF5-CB166839D451}" sibTransId="{4B9D3A5E-A8E6-47E1-9EFC-CE5F0BDD9BEB}"/>
    <dgm:cxn modelId="{F93E3583-922A-42D8-8498-EFE3BE725B9D}" type="presOf" srcId="{3EFCEC60-0E0D-4B90-A575-0F7D12F7CF1B}" destId="{29C01942-8A2D-419E-87EB-E36AA843702B}" srcOrd="0" destOrd="0" presId="urn:microsoft.com/office/officeart/2005/8/layout/radial5"/>
    <dgm:cxn modelId="{06BA537A-EBA8-4E19-B747-8C723025431D}" srcId="{07CE4DA2-878F-40C4-948C-3FEB528E6627}" destId="{17AE3829-0A65-4E39-8863-E19D973FC68E}" srcOrd="2" destOrd="0" parTransId="{C0A43602-FD2A-4DE5-B489-E1D0EDD59B3C}" sibTransId="{A81A6DED-E932-441B-B8C5-AAF242466484}"/>
    <dgm:cxn modelId="{45E35750-4372-4E1D-8285-A26EBC38CF49}" srcId="{07CE4DA2-878F-40C4-948C-3FEB528E6627}" destId="{6C8F913B-2600-4712-BAC4-3B52202D924C}" srcOrd="8" destOrd="0" parTransId="{E098D8AD-3168-4DEA-AD06-78C27CA91FB4}" sibTransId="{5D38E10B-16B8-4829-A797-55C6149687BF}"/>
    <dgm:cxn modelId="{F08E3F13-607B-4C39-85BD-AA6001DC9E8D}" srcId="{45E8517D-885D-4014-9117-3216910E36F3}" destId="{3D3A6BAE-A90D-4EFF-82CC-60C3CACDA677}" srcOrd="3" destOrd="0" parTransId="{3EFCEC60-0E0D-4B90-A575-0F7D12F7CF1B}" sibTransId="{A24C0679-08F7-441C-BC32-ED76F2E52251}"/>
    <dgm:cxn modelId="{F074A694-D710-4489-A994-5DE35B36FA6F}" type="presOf" srcId="{1521B42B-1203-4C6F-95CF-4793AA874A7D}" destId="{6836AB81-26C6-4508-9A5D-D6C83DFF41B4}" srcOrd="1" destOrd="0" presId="urn:microsoft.com/office/officeart/2005/8/layout/radial5"/>
    <dgm:cxn modelId="{A40E683B-5E83-4BFF-919F-F6368420650C}" type="presOf" srcId="{10439653-2582-41CB-9CC9-9412540F29F8}" destId="{915ADDEA-D6B7-4A65-AE6F-A4EBDE278795}" srcOrd="0" destOrd="0" presId="urn:microsoft.com/office/officeart/2005/8/layout/radial5"/>
    <dgm:cxn modelId="{8A99ED3B-2193-42E8-A138-B473A775BDB0}" srcId="{07CE4DA2-878F-40C4-948C-3FEB528E6627}" destId="{5E5D1753-60AF-48BD-8A83-79A2AC1D52E6}" srcOrd="6" destOrd="0" parTransId="{CDF2F361-D6AA-441C-9174-D96073BD1764}" sibTransId="{3FD3A035-0433-4D21-9065-7013DD0E751F}"/>
    <dgm:cxn modelId="{56E83693-C4D0-4882-97EE-104F0D36F367}" srcId="{07CE4DA2-878F-40C4-948C-3FEB528E6627}" destId="{C0F28E63-0210-418B-A3B1-19A80537CF35}" srcOrd="1" destOrd="0" parTransId="{37B67B11-66BA-4BD1-A36D-37443770136A}" sibTransId="{E0EB8B2D-4745-45EE-ADD2-E5787F2683A1}"/>
    <dgm:cxn modelId="{7CA1ADA6-41BA-402E-9B27-7458FB5F5C12}" srcId="{07CE4DA2-878F-40C4-948C-3FEB528E6627}" destId="{6D8F7644-8F62-48CB-ADEA-C2301BE0FD74}" srcOrd="5" destOrd="0" parTransId="{12B53C49-093E-4EE8-A608-743B356FF857}" sibTransId="{3B0EACB6-402F-4084-8B4D-54F4DD5F0DA4}"/>
    <dgm:cxn modelId="{153454C7-27C7-4EB0-A2E9-4A939243BE10}" type="presOf" srcId="{791B84C2-0BFE-4CF0-A65F-507A6DCD2883}" destId="{04CB1469-59E6-4345-A049-4B45616EE62D}" srcOrd="0" destOrd="0" presId="urn:microsoft.com/office/officeart/2005/8/layout/radial5"/>
    <dgm:cxn modelId="{FC027441-3988-4982-BB24-0DDD2BB8E906}" type="presOf" srcId="{02581668-6752-40FB-8BDB-040F3A291842}" destId="{F55FEE6D-AA50-4863-80E7-A59329001768}" srcOrd="0" destOrd="0" presId="urn:microsoft.com/office/officeart/2005/8/layout/radial5"/>
    <dgm:cxn modelId="{EEEFB761-2165-4C0B-AE0D-534C1F2CAD57}" srcId="{45E8517D-885D-4014-9117-3216910E36F3}" destId="{6FB8F947-66DB-4990-B774-55D5F743E557}" srcOrd="8" destOrd="0" parTransId="{791B84C2-0BFE-4CF0-A65F-507A6DCD2883}" sibTransId="{D0993829-E31A-45FF-A777-C61320677DFE}"/>
    <dgm:cxn modelId="{C42F5BAD-6E2E-4516-87B3-B1223A89162D}" type="presOf" srcId="{9754B8A5-CE38-41A4-B7C7-D605916D1ED1}" destId="{BFBE681B-92EA-4CF2-9B76-051EE2650B89}" srcOrd="0" destOrd="0" presId="urn:microsoft.com/office/officeart/2005/8/layout/radial5"/>
    <dgm:cxn modelId="{1C229737-A279-400B-9EC2-0293483799EE}" type="presOf" srcId="{CCCFBE0E-6BA1-40E4-A7A5-5F22E2AF2FAF}" destId="{20B35A4A-352F-4825-BF81-8C994EC22F9C}" srcOrd="0" destOrd="0" presId="urn:microsoft.com/office/officeart/2005/8/layout/radial5"/>
    <dgm:cxn modelId="{68D00FDF-C95F-421A-891C-61769E8B7242}" type="presOf" srcId="{0DA7A7D5-E50E-4A69-BF45-4C8B80D39777}" destId="{D9E4BF3B-875C-41FA-8F80-E1BAF5F2FC63}" srcOrd="1" destOrd="0" presId="urn:microsoft.com/office/officeart/2005/8/layout/radial5"/>
    <dgm:cxn modelId="{5F2CC788-2686-4CDC-8C1D-DF31A78D544C}" type="presOf" srcId="{45E8517D-885D-4014-9117-3216910E36F3}" destId="{FABCCB78-0443-4E24-AFEA-BC5D88166229}" srcOrd="0" destOrd="0" presId="urn:microsoft.com/office/officeart/2005/8/layout/radial5"/>
    <dgm:cxn modelId="{97C9A94F-6180-48B0-8630-EA4F1D2E89B6}" type="presOf" srcId="{3D3A6BAE-A90D-4EFF-82CC-60C3CACDA677}" destId="{17227D91-051C-4A6D-B430-F0EBB4D9F18B}" srcOrd="0" destOrd="0" presId="urn:microsoft.com/office/officeart/2005/8/layout/radial5"/>
    <dgm:cxn modelId="{8BF5754E-FF16-4A70-94AA-0E2562B3D317}" srcId="{9754B8A5-CE38-41A4-B7C7-D605916D1ED1}" destId="{45E8517D-885D-4014-9117-3216910E36F3}" srcOrd="0" destOrd="0" parTransId="{5FAFDB90-B197-40F2-AC58-A8345A154B21}" sibTransId="{B5B2BE86-BD31-4F6C-8C00-931FBEA5272E}"/>
    <dgm:cxn modelId="{C46D17F5-7DFB-4D95-ABC9-36DCA478EF32}" srcId="{07CE4DA2-878F-40C4-948C-3FEB528E6627}" destId="{032ED02F-0C73-4BF5-971B-D23DC41A2ECD}" srcOrd="4" destOrd="0" parTransId="{6957CF4E-D32B-4AA5-A328-6D8DC46D772A}" sibTransId="{F39F6FDB-553E-43D5-A4D7-1C5811C9EF40}"/>
    <dgm:cxn modelId="{BD46119F-1C00-4818-A330-A49362E47409}" type="presOf" srcId="{10439653-2582-41CB-9CC9-9412540F29F8}" destId="{DED99463-DE50-4796-9AEB-6200CD30D37F}" srcOrd="1" destOrd="0" presId="urn:microsoft.com/office/officeart/2005/8/layout/radial5"/>
    <dgm:cxn modelId="{27F15453-04BE-436F-8678-ACEADA1839B2}" srcId="{45E8517D-885D-4014-9117-3216910E36F3}" destId="{84AA9B6D-BB23-470D-B718-0A4C6A4C7041}" srcOrd="4" destOrd="0" parTransId="{0DA7A7D5-E50E-4A69-BF45-4C8B80D39777}" sibTransId="{91F3D4C2-B062-488F-974F-88DCEE2B8B40}"/>
    <dgm:cxn modelId="{B851E6AD-D089-4A11-93E2-2FB5358BFF63}" type="presOf" srcId="{78D9719D-BDF5-4C9D-B160-3A24296DB127}" destId="{DD1F369D-7E53-41D1-B006-FA8B809185D2}" srcOrd="0" destOrd="0" presId="urn:microsoft.com/office/officeart/2005/8/layout/radial5"/>
    <dgm:cxn modelId="{EEEE41C9-2E34-4C27-A8B0-035AF2EDA55F}" srcId="{07CE4DA2-878F-40C4-948C-3FEB528E6627}" destId="{C283BBA4-08AF-4CBB-A687-192810687F50}" srcOrd="3" destOrd="0" parTransId="{789ACE90-4DBE-44C1-B034-79F3DCF4B616}" sibTransId="{A3B6F9D6-455A-486C-B4C6-FAAF4D1E57C2}"/>
    <dgm:cxn modelId="{C77706D3-44BE-4A5C-AFCF-B6EE6602D9C5}" type="presOf" srcId="{E42DDF80-B546-4758-AE42-7BF170C635EC}" destId="{BCBD10EA-1761-49C2-B940-911DC76F3CA5}" srcOrd="1" destOrd="0" presId="urn:microsoft.com/office/officeart/2005/8/layout/radial5"/>
    <dgm:cxn modelId="{DD200198-7285-4AB4-864C-5BEFDD19F4C3}" type="presParOf" srcId="{BFBE681B-92EA-4CF2-9B76-051EE2650B89}" destId="{FABCCB78-0443-4E24-AFEA-BC5D88166229}" srcOrd="0" destOrd="0" presId="urn:microsoft.com/office/officeart/2005/8/layout/radial5"/>
    <dgm:cxn modelId="{FBD55BF7-92FE-4F32-86E6-2A5D36EAAC69}" type="presParOf" srcId="{BFBE681B-92EA-4CF2-9B76-051EE2650B89}" destId="{915ADDEA-D6B7-4A65-AE6F-A4EBDE278795}" srcOrd="1" destOrd="0" presId="urn:microsoft.com/office/officeart/2005/8/layout/radial5"/>
    <dgm:cxn modelId="{B711768E-BDF6-42B5-BB1E-44058BFE30BA}" type="presParOf" srcId="{915ADDEA-D6B7-4A65-AE6F-A4EBDE278795}" destId="{DED99463-DE50-4796-9AEB-6200CD30D37F}" srcOrd="0" destOrd="0" presId="urn:microsoft.com/office/officeart/2005/8/layout/radial5"/>
    <dgm:cxn modelId="{CEC96030-F8DD-468F-B28C-3D5B7B340126}" type="presParOf" srcId="{BFBE681B-92EA-4CF2-9B76-051EE2650B89}" destId="{77F8AB45-692C-4437-9440-4129FCE7C21B}" srcOrd="2" destOrd="0" presId="urn:microsoft.com/office/officeart/2005/8/layout/radial5"/>
    <dgm:cxn modelId="{296BD6E7-45B8-445C-85EC-DA5F2449CB93}" type="presParOf" srcId="{BFBE681B-92EA-4CF2-9B76-051EE2650B89}" destId="{6C716B86-CFEC-42A9-B204-025B934A7148}" srcOrd="3" destOrd="0" presId="urn:microsoft.com/office/officeart/2005/8/layout/radial5"/>
    <dgm:cxn modelId="{24B3458D-A695-45B1-AA39-874C6BCE5390}" type="presParOf" srcId="{6C716B86-CFEC-42A9-B204-025B934A7148}" destId="{6836AB81-26C6-4508-9A5D-D6C83DFF41B4}" srcOrd="0" destOrd="0" presId="urn:microsoft.com/office/officeart/2005/8/layout/radial5"/>
    <dgm:cxn modelId="{050E3BC2-1325-47F5-B782-9B66160F00F1}" type="presParOf" srcId="{BFBE681B-92EA-4CF2-9B76-051EE2650B89}" destId="{9510BEDE-3DF8-485B-AC65-4BA009F73DD5}" srcOrd="4" destOrd="0" presId="urn:microsoft.com/office/officeart/2005/8/layout/radial5"/>
    <dgm:cxn modelId="{9570AE3B-2948-4DEB-97ED-4013F28574D6}" type="presParOf" srcId="{BFBE681B-92EA-4CF2-9B76-051EE2650B89}" destId="{43D77DFA-15D0-4A01-9F5F-B4E84D153D08}" srcOrd="5" destOrd="0" presId="urn:microsoft.com/office/officeart/2005/8/layout/radial5"/>
    <dgm:cxn modelId="{0EE57C19-84D9-4FC9-8EE2-CFE2F8FA9FD1}" type="presParOf" srcId="{43D77DFA-15D0-4A01-9F5F-B4E84D153D08}" destId="{BCBD10EA-1761-49C2-B940-911DC76F3CA5}" srcOrd="0" destOrd="0" presId="urn:microsoft.com/office/officeart/2005/8/layout/radial5"/>
    <dgm:cxn modelId="{CA5377EF-F8E7-4162-B220-E747A7F41759}" type="presParOf" srcId="{BFBE681B-92EA-4CF2-9B76-051EE2650B89}" destId="{23E4B531-2C75-4DAA-835F-61B57BDD1EDF}" srcOrd="6" destOrd="0" presId="urn:microsoft.com/office/officeart/2005/8/layout/radial5"/>
    <dgm:cxn modelId="{2E1634FB-8DF7-4310-8580-B58544D5E8A8}" type="presParOf" srcId="{BFBE681B-92EA-4CF2-9B76-051EE2650B89}" destId="{29C01942-8A2D-419E-87EB-E36AA843702B}" srcOrd="7" destOrd="0" presId="urn:microsoft.com/office/officeart/2005/8/layout/radial5"/>
    <dgm:cxn modelId="{DDCECA22-F537-4036-A66C-E87FEC0F30ED}" type="presParOf" srcId="{29C01942-8A2D-419E-87EB-E36AA843702B}" destId="{D375CDBA-4B89-4116-9F61-C5356979D18F}" srcOrd="0" destOrd="0" presId="urn:microsoft.com/office/officeart/2005/8/layout/radial5"/>
    <dgm:cxn modelId="{3886F51A-8A95-4682-B74D-A54C93822AEA}" type="presParOf" srcId="{BFBE681B-92EA-4CF2-9B76-051EE2650B89}" destId="{17227D91-051C-4A6D-B430-F0EBB4D9F18B}" srcOrd="8" destOrd="0" presId="urn:microsoft.com/office/officeart/2005/8/layout/radial5"/>
    <dgm:cxn modelId="{F245D01C-7D7F-4EED-930D-249A59CA0BAA}" type="presParOf" srcId="{BFBE681B-92EA-4CF2-9B76-051EE2650B89}" destId="{2F558FF7-C91F-46F0-A9B0-76863AF996AD}" srcOrd="9" destOrd="0" presId="urn:microsoft.com/office/officeart/2005/8/layout/radial5"/>
    <dgm:cxn modelId="{FBFC45B4-F67B-4A03-ACCF-B8D79A0B17DF}" type="presParOf" srcId="{2F558FF7-C91F-46F0-A9B0-76863AF996AD}" destId="{D9E4BF3B-875C-41FA-8F80-E1BAF5F2FC63}" srcOrd="0" destOrd="0" presId="urn:microsoft.com/office/officeart/2005/8/layout/radial5"/>
    <dgm:cxn modelId="{DF167F89-C67D-4E90-968C-E8D4C55BB8A8}" type="presParOf" srcId="{BFBE681B-92EA-4CF2-9B76-051EE2650B89}" destId="{935C0A75-95D6-48C6-BDAA-74B7F603DF11}" srcOrd="10" destOrd="0" presId="urn:microsoft.com/office/officeart/2005/8/layout/radial5"/>
    <dgm:cxn modelId="{658CB0A7-1339-4D9C-B4A6-3EA703A89224}" type="presParOf" srcId="{BFBE681B-92EA-4CF2-9B76-051EE2650B89}" destId="{A2CBF9D5-7BEB-43BF-9AAF-AC34839B154D}" srcOrd="11" destOrd="0" presId="urn:microsoft.com/office/officeart/2005/8/layout/radial5"/>
    <dgm:cxn modelId="{4DDD923E-96A9-44C6-96A6-25E24AE18248}" type="presParOf" srcId="{A2CBF9D5-7BEB-43BF-9AAF-AC34839B154D}" destId="{923B657A-8FB3-4DD0-929F-5565AFAFA1B9}" srcOrd="0" destOrd="0" presId="urn:microsoft.com/office/officeart/2005/8/layout/radial5"/>
    <dgm:cxn modelId="{D2CD89D0-0D09-4406-A9C1-1B370CE568FB}" type="presParOf" srcId="{BFBE681B-92EA-4CF2-9B76-051EE2650B89}" destId="{19208888-7597-465D-A588-D9722B78688D}" srcOrd="12" destOrd="0" presId="urn:microsoft.com/office/officeart/2005/8/layout/radial5"/>
    <dgm:cxn modelId="{D4BC36C0-A1FC-411F-A800-221A740818CA}" type="presParOf" srcId="{BFBE681B-92EA-4CF2-9B76-051EE2650B89}" destId="{DD1F369D-7E53-41D1-B006-FA8B809185D2}" srcOrd="13" destOrd="0" presId="urn:microsoft.com/office/officeart/2005/8/layout/radial5"/>
    <dgm:cxn modelId="{1B9E569E-DF95-4A41-B0D1-9AC68AEB4B40}" type="presParOf" srcId="{DD1F369D-7E53-41D1-B006-FA8B809185D2}" destId="{6ACEA777-B56E-46E1-9A47-9C0A3F0D6DD9}" srcOrd="0" destOrd="0" presId="urn:microsoft.com/office/officeart/2005/8/layout/radial5"/>
    <dgm:cxn modelId="{8B4545AB-D5C0-4929-9D25-10DA158E8A77}" type="presParOf" srcId="{BFBE681B-92EA-4CF2-9B76-051EE2650B89}" destId="{20B35A4A-352F-4825-BF81-8C994EC22F9C}" srcOrd="14" destOrd="0" presId="urn:microsoft.com/office/officeart/2005/8/layout/radial5"/>
    <dgm:cxn modelId="{D5A5EF05-4AB3-4B7A-8A57-875FF3DF1D02}" type="presParOf" srcId="{BFBE681B-92EA-4CF2-9B76-051EE2650B89}" destId="{3B29C6C2-5250-48D2-8EF9-A48ADD2E972A}" srcOrd="15" destOrd="0" presId="urn:microsoft.com/office/officeart/2005/8/layout/radial5"/>
    <dgm:cxn modelId="{F78839AD-A48B-4EBA-B8DE-1A391BDD9CCE}" type="presParOf" srcId="{3B29C6C2-5250-48D2-8EF9-A48ADD2E972A}" destId="{6EB03FED-7005-43DF-AEC1-DCE97D75BAB2}" srcOrd="0" destOrd="0" presId="urn:microsoft.com/office/officeart/2005/8/layout/radial5"/>
    <dgm:cxn modelId="{93C8EA8A-FED0-44A7-9B87-6EA3DFE171A6}" type="presParOf" srcId="{BFBE681B-92EA-4CF2-9B76-051EE2650B89}" destId="{F55FEE6D-AA50-4863-80E7-A59329001768}" srcOrd="16" destOrd="0" presId="urn:microsoft.com/office/officeart/2005/8/layout/radial5"/>
    <dgm:cxn modelId="{5369661B-BB70-4C3D-86F2-FE06754D5129}" type="presParOf" srcId="{BFBE681B-92EA-4CF2-9B76-051EE2650B89}" destId="{04CB1469-59E6-4345-A049-4B45616EE62D}" srcOrd="17" destOrd="0" presId="urn:microsoft.com/office/officeart/2005/8/layout/radial5"/>
    <dgm:cxn modelId="{4C910371-3AD3-4416-B8B5-B6ED5E1DCAF9}" type="presParOf" srcId="{04CB1469-59E6-4345-A049-4B45616EE62D}" destId="{8B944B14-1D64-41C9-9A76-C977C3BAE1ED}" srcOrd="0" destOrd="0" presId="urn:microsoft.com/office/officeart/2005/8/layout/radial5"/>
    <dgm:cxn modelId="{06B669A3-DCF6-447D-B68A-4F3F9BA9D569}" type="presParOf" srcId="{BFBE681B-92EA-4CF2-9B76-051EE2650B89}" destId="{0D29A658-9C99-4785-8A6F-B75F7B7F05CC}" srcOrd="1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8C776F-6FEF-439B-93D1-8CB442994AEB}">
      <dsp:nvSpPr>
        <dsp:cNvPr id="0" name=""/>
        <dsp:cNvSpPr/>
      </dsp:nvSpPr>
      <dsp:spPr>
        <a:xfrm>
          <a:off x="633155" y="887291"/>
          <a:ext cx="1754702" cy="1754702"/>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r>
            <a:rPr lang="cs-CZ" sz="1500" kern="1200" dirty="0" smtClean="0"/>
            <a:t>Regionální (sociální dimenze)</a:t>
          </a:r>
          <a:endParaRPr lang="cs-CZ" sz="1500" kern="1200" dirty="0"/>
        </a:p>
      </dsp:txBody>
      <dsp:txXfrm>
        <a:off x="867115" y="1194364"/>
        <a:ext cx="1286781" cy="789616"/>
      </dsp:txXfrm>
    </dsp:sp>
    <dsp:sp modelId="{1513D6EC-0BAB-4032-809D-5239B399CD8A}">
      <dsp:nvSpPr>
        <dsp:cNvPr id="0" name=""/>
        <dsp:cNvSpPr/>
      </dsp:nvSpPr>
      <dsp:spPr>
        <a:xfrm>
          <a:off x="1266310" y="1983980"/>
          <a:ext cx="1754702" cy="1754702"/>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r>
            <a:rPr lang="cs-CZ" sz="1500" kern="1200" dirty="0" smtClean="0"/>
            <a:t>Kvalitativní (medicínská dimenze)</a:t>
          </a:r>
          <a:endParaRPr lang="cs-CZ" sz="1500" kern="1200" dirty="0"/>
        </a:p>
      </dsp:txBody>
      <dsp:txXfrm>
        <a:off x="1802956" y="2437278"/>
        <a:ext cx="1052821" cy="965086"/>
      </dsp:txXfrm>
    </dsp:sp>
    <dsp:sp modelId="{03A89748-0ED7-437D-80C4-4270802870CF}">
      <dsp:nvSpPr>
        <dsp:cNvPr id="0" name=""/>
        <dsp:cNvSpPr/>
      </dsp:nvSpPr>
      <dsp:spPr>
        <a:xfrm>
          <a:off x="0" y="1983980"/>
          <a:ext cx="1754702" cy="1754702"/>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r>
            <a:rPr lang="cs-CZ" sz="1500" kern="1200" dirty="0" smtClean="0"/>
            <a:t>Finanční (ekonomická dimenze)</a:t>
          </a:r>
          <a:endParaRPr lang="cs-CZ" sz="1500" kern="1200" dirty="0"/>
        </a:p>
      </dsp:txBody>
      <dsp:txXfrm>
        <a:off x="165234" y="2437278"/>
        <a:ext cx="1052821" cy="9650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cs-CZ" smtClean="0"/>
              <a:t>Kliknutím lze upravit styl.</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Kliknutím lze upravit styl předlohy.</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9D19A7AE-2871-4C86-87CD-7DF3AA42B9D8}" type="datetimeFigureOut">
              <a:rPr lang="cs-CZ" smtClean="0"/>
              <a:t>12.6.2011</a:t>
            </a:fld>
            <a:endParaRPr lang="cs-CZ"/>
          </a:p>
        </p:txBody>
      </p:sp>
      <p:sp>
        <p:nvSpPr>
          <p:cNvPr id="5" name="Footer Placeholder 4"/>
          <p:cNvSpPr>
            <a:spLocks noGrp="1"/>
          </p:cNvSpPr>
          <p:nvPr>
            <p:ph type="ftr" sz="quarter" idx="11"/>
          </p:nvPr>
        </p:nvSpPr>
        <p:spPr>
          <a:xfrm>
            <a:off x="1174044" y="5357592"/>
            <a:ext cx="5034845" cy="365125"/>
          </a:xfrm>
        </p:spPr>
        <p:txBody>
          <a:bodyPr/>
          <a:lstStyle/>
          <a:p>
            <a:endParaRPr lang="cs-CZ"/>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A83BD9D9-90A4-46D6-982F-F9F07DFAA05A}" type="slidenum">
              <a:rPr lang="cs-CZ" smtClean="0"/>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a:p>
        </p:txBody>
      </p:sp>
      <p:sp>
        <p:nvSpPr>
          <p:cNvPr id="3" name="Content Placeholder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Date Placeholder 3"/>
          <p:cNvSpPr>
            <a:spLocks noGrp="1"/>
          </p:cNvSpPr>
          <p:nvPr>
            <p:ph type="dt" sz="half" idx="10"/>
          </p:nvPr>
        </p:nvSpPr>
        <p:spPr/>
        <p:txBody>
          <a:bodyPr/>
          <a:lstStyle/>
          <a:p>
            <a:fld id="{9D19A7AE-2871-4C86-87CD-7DF3AA42B9D8}" type="datetimeFigureOut">
              <a:rPr lang="cs-CZ" smtClean="0"/>
              <a:t>12.6.2011</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A83BD9D9-90A4-46D6-982F-F9F07DFAA05A}" type="slidenum">
              <a:rPr lang="cs-CZ" smtClean="0"/>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cs-CZ" smtClean="0"/>
              <a:t>Kliknutím lze upravit styl.</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9D19A7AE-2871-4C86-87CD-7DF3AA42B9D8}" type="datetimeFigureOut">
              <a:rPr lang="cs-CZ" smtClean="0"/>
              <a:t>12.6.2011</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A83BD9D9-90A4-46D6-982F-F9F07DFAA05A}" type="slidenum">
              <a:rPr lang="cs-CZ" smtClean="0"/>
              <a:t>‹#›</a:t>
            </a:fld>
            <a:endParaRPr lang="cs-C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a:p>
        </p:txBody>
      </p:sp>
      <p:sp>
        <p:nvSpPr>
          <p:cNvPr id="5" name="Date Placeholder 4"/>
          <p:cNvSpPr>
            <a:spLocks noGrp="1"/>
          </p:cNvSpPr>
          <p:nvPr>
            <p:ph type="dt" sz="half" idx="10"/>
          </p:nvPr>
        </p:nvSpPr>
        <p:spPr/>
        <p:txBody>
          <a:bodyPr/>
          <a:lstStyle/>
          <a:p>
            <a:fld id="{9D19A7AE-2871-4C86-87CD-7DF3AA42B9D8}" type="datetimeFigureOut">
              <a:rPr lang="cs-CZ" smtClean="0"/>
              <a:t>12.6.2011</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A83BD9D9-90A4-46D6-982F-F9F07DFAA05A}" type="slidenum">
              <a:rPr lang="cs-CZ" smtClean="0"/>
              <a:t>‹#›</a:t>
            </a:fld>
            <a:endParaRPr lang="cs-CZ"/>
          </a:p>
        </p:txBody>
      </p:sp>
      <p:sp>
        <p:nvSpPr>
          <p:cNvPr id="9" name="Content Placeholder 8"/>
          <p:cNvSpPr>
            <a:spLocks noGrp="1"/>
          </p:cNvSpPr>
          <p:nvPr>
            <p:ph sz="quarter" idx="13"/>
          </p:nvPr>
        </p:nvSpPr>
        <p:spPr>
          <a:xfrm>
            <a:off x="1298448" y="2121407"/>
            <a:ext cx="3200400" cy="3602736"/>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cs-CZ" smtClean="0"/>
              <a:t>Kliknutím lze upravit styl.</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7" name="Date Placeholder 6"/>
          <p:cNvSpPr>
            <a:spLocks noGrp="1"/>
          </p:cNvSpPr>
          <p:nvPr>
            <p:ph type="dt" sz="half" idx="10"/>
          </p:nvPr>
        </p:nvSpPr>
        <p:spPr/>
        <p:txBody>
          <a:bodyPr/>
          <a:lstStyle/>
          <a:p>
            <a:fld id="{9D19A7AE-2871-4C86-87CD-7DF3AA42B9D8}" type="datetimeFigureOut">
              <a:rPr lang="cs-CZ" smtClean="0"/>
              <a:t>12.6.2011</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A83BD9D9-90A4-46D6-982F-F9F07DFAA05A}" type="slidenum">
              <a:rPr lang="cs-CZ" smtClean="0"/>
              <a:t>‹#›</a:t>
            </a:fld>
            <a:endParaRPr lang="cs-CZ"/>
          </a:p>
        </p:txBody>
      </p:sp>
      <p:sp>
        <p:nvSpPr>
          <p:cNvPr id="11" name="Content Placeholder 10"/>
          <p:cNvSpPr>
            <a:spLocks noGrp="1"/>
          </p:cNvSpPr>
          <p:nvPr>
            <p:ph sz="quarter" idx="13"/>
          </p:nvPr>
        </p:nvSpPr>
        <p:spPr>
          <a:xfrm>
            <a:off x="1298448" y="2944368"/>
            <a:ext cx="3227832" cy="2779776"/>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a:p>
        </p:txBody>
      </p:sp>
      <p:sp>
        <p:nvSpPr>
          <p:cNvPr id="3" name="Date Placeholder 2"/>
          <p:cNvSpPr>
            <a:spLocks noGrp="1"/>
          </p:cNvSpPr>
          <p:nvPr>
            <p:ph type="dt" sz="half" idx="10"/>
          </p:nvPr>
        </p:nvSpPr>
        <p:spPr/>
        <p:txBody>
          <a:bodyPr/>
          <a:lstStyle/>
          <a:p>
            <a:fld id="{9D19A7AE-2871-4C86-87CD-7DF3AA42B9D8}" type="datetimeFigureOut">
              <a:rPr lang="cs-CZ" smtClean="0"/>
              <a:t>12.6.2011</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A83BD9D9-90A4-46D6-982F-F9F07DFAA05A}" type="slidenum">
              <a:rPr lang="cs-CZ" smtClean="0"/>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19A7AE-2871-4C86-87CD-7DF3AA42B9D8}" type="datetimeFigureOut">
              <a:rPr lang="cs-CZ" smtClean="0"/>
              <a:t>12.6.2011</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A83BD9D9-90A4-46D6-982F-F9F07DFAA05A}" type="slidenum">
              <a:rPr lang="cs-CZ" smtClean="0"/>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titulkem">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cs-CZ" smtClean="0"/>
              <a:t>Kliknutím lze upravit styl.</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Date Placeholder 4"/>
          <p:cNvSpPr>
            <a:spLocks noGrp="1"/>
          </p:cNvSpPr>
          <p:nvPr>
            <p:ph type="dt" sz="half" idx="10"/>
          </p:nvPr>
        </p:nvSpPr>
        <p:spPr>
          <a:xfrm rot="60000">
            <a:off x="6341698" y="5885672"/>
            <a:ext cx="1213821" cy="365125"/>
          </a:xfrm>
        </p:spPr>
        <p:txBody>
          <a:bodyPr/>
          <a:lstStyle/>
          <a:p>
            <a:fld id="{9D19A7AE-2871-4C86-87CD-7DF3AA42B9D8}" type="datetimeFigureOut">
              <a:rPr lang="cs-CZ" smtClean="0"/>
              <a:t>12.6.2011</a:t>
            </a:fld>
            <a:endParaRPr lang="cs-CZ"/>
          </a:p>
        </p:txBody>
      </p:sp>
      <p:sp>
        <p:nvSpPr>
          <p:cNvPr id="6" name="Footer Placeholder 5"/>
          <p:cNvSpPr>
            <a:spLocks noGrp="1"/>
          </p:cNvSpPr>
          <p:nvPr>
            <p:ph type="ftr" sz="quarter" idx="11"/>
          </p:nvPr>
        </p:nvSpPr>
        <p:spPr>
          <a:xfrm rot="-60000">
            <a:off x="914554" y="5829261"/>
            <a:ext cx="3522607" cy="365125"/>
          </a:xfrm>
        </p:spPr>
        <p:txBody>
          <a:bodyPr/>
          <a:lstStyle/>
          <a:p>
            <a:endParaRPr lang="cs-CZ"/>
          </a:p>
        </p:txBody>
      </p:sp>
      <p:sp>
        <p:nvSpPr>
          <p:cNvPr id="7" name="Slide Number Placeholder 6"/>
          <p:cNvSpPr>
            <a:spLocks noGrp="1"/>
          </p:cNvSpPr>
          <p:nvPr>
            <p:ph type="sldNum" sz="quarter" idx="12"/>
          </p:nvPr>
        </p:nvSpPr>
        <p:spPr>
          <a:xfrm rot="60000">
            <a:off x="7557313" y="5896961"/>
            <a:ext cx="554023" cy="365125"/>
          </a:xfrm>
        </p:spPr>
        <p:txBody>
          <a:bodyPr/>
          <a:lstStyle/>
          <a:p>
            <a:fld id="{A83BD9D9-90A4-46D6-982F-F9F07DFAA05A}" type="slidenum">
              <a:rPr lang="cs-CZ" smtClean="0"/>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cs-CZ" smtClean="0"/>
              <a:t>Kliknutím lze upravit styl.</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smtClean="0"/>
              <a:t>Kliknutím na ikonu přidáte obrázek.</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Date Placeholder 4"/>
          <p:cNvSpPr>
            <a:spLocks noGrp="1"/>
          </p:cNvSpPr>
          <p:nvPr>
            <p:ph type="dt" sz="half" idx="10"/>
          </p:nvPr>
        </p:nvSpPr>
        <p:spPr>
          <a:xfrm rot="60000">
            <a:off x="6345936" y="5888737"/>
            <a:ext cx="1213821" cy="365125"/>
          </a:xfrm>
        </p:spPr>
        <p:txBody>
          <a:bodyPr/>
          <a:lstStyle/>
          <a:p>
            <a:fld id="{9D19A7AE-2871-4C86-87CD-7DF3AA42B9D8}" type="datetimeFigureOut">
              <a:rPr lang="cs-CZ" smtClean="0"/>
              <a:t>12.6.2011</a:t>
            </a:fld>
            <a:endParaRPr lang="cs-CZ"/>
          </a:p>
        </p:txBody>
      </p:sp>
      <p:sp>
        <p:nvSpPr>
          <p:cNvPr id="6" name="Footer Placeholder 5"/>
          <p:cNvSpPr>
            <a:spLocks noGrp="1"/>
          </p:cNvSpPr>
          <p:nvPr>
            <p:ph type="ftr" sz="quarter" idx="11"/>
          </p:nvPr>
        </p:nvSpPr>
        <p:spPr>
          <a:xfrm rot="-60000">
            <a:off x="914569" y="5831037"/>
            <a:ext cx="3319043" cy="365125"/>
          </a:xfrm>
        </p:spPr>
        <p:txBody>
          <a:bodyPr/>
          <a:lstStyle/>
          <a:p>
            <a:endParaRPr lang="cs-CZ"/>
          </a:p>
        </p:txBody>
      </p:sp>
      <p:sp>
        <p:nvSpPr>
          <p:cNvPr id="7" name="Slide Number Placeholder 6"/>
          <p:cNvSpPr>
            <a:spLocks noGrp="1"/>
          </p:cNvSpPr>
          <p:nvPr>
            <p:ph type="sldNum" sz="quarter" idx="12"/>
          </p:nvPr>
        </p:nvSpPr>
        <p:spPr>
          <a:xfrm rot="60000">
            <a:off x="7562089" y="5900026"/>
            <a:ext cx="554023" cy="365125"/>
          </a:xfrm>
        </p:spPr>
        <p:txBody>
          <a:bodyPr/>
          <a:lstStyle/>
          <a:p>
            <a:fld id="{A83BD9D9-90A4-46D6-982F-F9F07DFAA05A}" type="slidenum">
              <a:rPr lang="cs-CZ" smtClean="0"/>
              <a:t>‹#›</a:t>
            </a:fld>
            <a:endParaRPr lang="cs-C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a:p>
        </p:txBody>
      </p:sp>
      <p:sp>
        <p:nvSpPr>
          <p:cNvPr id="3" name="Vertical Text Placeholder 2"/>
          <p:cNvSpPr>
            <a:spLocks noGrp="1"/>
          </p:cNvSpPr>
          <p:nvPr>
            <p:ph type="body" orient="vert" idx="1"/>
          </p:nvPr>
        </p:nvSpPr>
        <p:spPr/>
        <p:txBody>
          <a:bodyPr vert="eaVert" anchor="ct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Date Placeholder 3"/>
          <p:cNvSpPr>
            <a:spLocks noGrp="1"/>
          </p:cNvSpPr>
          <p:nvPr>
            <p:ph type="dt" sz="half" idx="10"/>
          </p:nvPr>
        </p:nvSpPr>
        <p:spPr/>
        <p:txBody>
          <a:bodyPr/>
          <a:lstStyle/>
          <a:p>
            <a:fld id="{9D19A7AE-2871-4C86-87CD-7DF3AA42B9D8}" type="datetimeFigureOut">
              <a:rPr lang="cs-CZ" smtClean="0"/>
              <a:t>12.6.2011</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A83BD9D9-90A4-46D6-982F-F9F07DFAA05A}" type="slidenum">
              <a:rPr lang="cs-CZ" smtClean="0"/>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cs-CZ" smtClean="0"/>
              <a:t>Kliknutím lze upravit styl.</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Date Placeholder 3"/>
          <p:cNvSpPr>
            <a:spLocks noGrp="1"/>
          </p:cNvSpPr>
          <p:nvPr>
            <p:ph type="dt" sz="half" idx="10"/>
          </p:nvPr>
        </p:nvSpPr>
        <p:spPr/>
        <p:txBody>
          <a:bodyPr/>
          <a:lstStyle/>
          <a:p>
            <a:fld id="{9D19A7AE-2871-4C86-87CD-7DF3AA42B9D8}" type="datetimeFigureOut">
              <a:rPr lang="cs-CZ" smtClean="0"/>
              <a:t>12.6.2011</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A83BD9D9-90A4-46D6-982F-F9F07DFAA05A}" type="slidenum">
              <a:rPr lang="cs-CZ" smtClean="0"/>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cs-CZ" smtClean="0"/>
              <a:t>Kliknutím lze upravit styl.</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9D19A7AE-2871-4C86-87CD-7DF3AA42B9D8}" type="datetimeFigureOut">
              <a:rPr lang="cs-CZ" smtClean="0"/>
              <a:t>12.6.2011</a:t>
            </a:fld>
            <a:endParaRPr lang="cs-CZ"/>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cs-CZ"/>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A83BD9D9-90A4-46D6-982F-F9F07DFAA05A}" type="slidenum">
              <a:rPr lang="cs-CZ" smtClean="0"/>
              <a:t>‹#›</a:t>
            </a:fld>
            <a:endParaRPr lang="cs-CZ"/>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jpg"/><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aktualne.centrum.cz/domaci/grafika/2009/05/15/pripomente-si-jak-sly-poplatky-ceskem/?cid=695043" TargetMode="Externa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6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socialniporadce.mpsv.cz/cs/na%20http:/www.mpsv.cz/cs/9#sspd" TargetMode="Externa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portal.mpsv.cz/soc/ssl/poskyt" TargetMode="Externa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5.jp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portal.mpsv.cz/" TargetMode="Externa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hyperlink" Target="http://www.podnikatel.cz/zakony/zakon-c-20-1966-sb-o-peci-o-zdravi-lidu/cele-zneni/" TargetMode="External"/><Relationship Id="rId7" Type="http://schemas.openxmlformats.org/officeDocument/2006/relationships/hyperlink" Target="http://www.mpsv.cz/cs/10568" TargetMode="External"/><Relationship Id="rId2" Type="http://schemas.openxmlformats.org/officeDocument/2006/relationships/hyperlink" Target="http://business.center.cz/business/pravo/zakony/vzp/" TargetMode="External"/><Relationship Id="rId1" Type="http://schemas.openxmlformats.org/officeDocument/2006/relationships/slideLayout" Target="../slideLayouts/slideLayout2.xml"/><Relationship Id="rId6" Type="http://schemas.openxmlformats.org/officeDocument/2006/relationships/hyperlink" Target="http://aktualne.centrum.cz/domaci/politika/clanek.phtml?id=695043" TargetMode="External"/><Relationship Id="rId5" Type="http://schemas.openxmlformats.org/officeDocument/2006/relationships/hyperlink" Target="http://socialniporadce.mpsv.cz/cs/150" TargetMode="External"/><Relationship Id="rId4" Type="http://schemas.openxmlformats.org/officeDocument/2006/relationships/hyperlink" Target="http://business.center.cz/business/pravo/zakony/vzp-pojistne/cast1.asp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r>
              <a:rPr lang="cs-CZ" dirty="0" smtClean="0"/>
              <a:t>ZDRAVOTNÍ POLITIKA</a:t>
            </a:r>
            <a:endParaRPr lang="cs-CZ" dirty="0"/>
          </a:p>
        </p:txBody>
      </p:sp>
      <p:sp>
        <p:nvSpPr>
          <p:cNvPr id="4" name="Podnadpis 3"/>
          <p:cNvSpPr>
            <a:spLocks noGrp="1"/>
          </p:cNvSpPr>
          <p:nvPr>
            <p:ph type="subTitle" idx="1"/>
          </p:nvPr>
        </p:nvSpPr>
        <p:spPr/>
        <p:txBody>
          <a:bodyPr>
            <a:normAutofit fontScale="92500" lnSpcReduction="10000"/>
          </a:bodyPr>
          <a:lstStyle/>
          <a:p>
            <a:r>
              <a:rPr lang="cs-CZ" dirty="0" smtClean="0"/>
              <a:t>Základní pojmy, úloha a cíle zdravotní politiky</a:t>
            </a:r>
          </a:p>
          <a:p>
            <a:r>
              <a:rPr lang="cs-CZ" dirty="0" smtClean="0"/>
              <a:t>Zdravotní pojištění</a:t>
            </a:r>
          </a:p>
          <a:p>
            <a:r>
              <a:rPr lang="cs-CZ" dirty="0" smtClean="0"/>
              <a:t>Regulační poplatky</a:t>
            </a:r>
          </a:p>
          <a:p>
            <a:r>
              <a:rPr lang="cs-CZ" dirty="0" smtClean="0"/>
              <a:t>Osoby se zdravotním postižením</a:t>
            </a:r>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5763417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Cíle kapitoly</a:t>
            </a:r>
            <a:endParaRPr lang="cs-CZ" dirty="0"/>
          </a:p>
        </p:txBody>
      </p:sp>
      <p:sp>
        <p:nvSpPr>
          <p:cNvPr id="3" name="Zástupný symbol pro obsah 2"/>
          <p:cNvSpPr>
            <a:spLocks noGrp="1"/>
          </p:cNvSpPr>
          <p:nvPr>
            <p:ph idx="1"/>
          </p:nvPr>
        </p:nvSpPr>
        <p:spPr/>
        <p:txBody>
          <a:bodyPr>
            <a:normAutofit fontScale="62500" lnSpcReduction="20000"/>
          </a:bodyPr>
          <a:lstStyle/>
          <a:p>
            <a:pPr lvl="0"/>
            <a:r>
              <a:rPr lang="cs-CZ" dirty="0"/>
              <a:t>Vysvětlit pojem zdravotní politika</a:t>
            </a:r>
          </a:p>
          <a:p>
            <a:pPr lvl="0"/>
            <a:r>
              <a:rPr lang="cs-CZ" dirty="0"/>
              <a:t>Definovat úlohu státu a dalších subjektů v oblasti zdravotní politiky</a:t>
            </a:r>
          </a:p>
          <a:p>
            <a:pPr lvl="0"/>
            <a:r>
              <a:rPr lang="cs-CZ" dirty="0"/>
              <a:t>stručně charakterizovat základní pojmy jako zdraví, nemoc, invalidita</a:t>
            </a:r>
          </a:p>
          <a:p>
            <a:pPr lvl="0"/>
            <a:r>
              <a:rPr lang="cs-CZ" dirty="0"/>
              <a:t>rozlišit mezi pojmy nemoc, úraz</a:t>
            </a:r>
          </a:p>
          <a:p>
            <a:pPr lvl="0"/>
            <a:r>
              <a:rPr lang="cs-CZ" dirty="0"/>
              <a:t>citlivě a empaticky zaujmout stanovisko k situacím, které jsou spojené s nemocí a invaliditou</a:t>
            </a:r>
          </a:p>
          <a:p>
            <a:pPr lvl="0"/>
            <a:r>
              <a:rPr lang="cs-CZ" dirty="0"/>
              <a:t>orientovat se v systému zdravotního pojištění, v předpisech zdravotního pojištění</a:t>
            </a:r>
          </a:p>
          <a:p>
            <a:pPr lvl="0"/>
            <a:r>
              <a:rPr lang="cs-CZ" dirty="0"/>
              <a:t>zamyslet se nad klady a zápory regulačních poplatků ve zdravotnictví</a:t>
            </a:r>
          </a:p>
          <a:p>
            <a:pPr lvl="0"/>
            <a:r>
              <a:rPr lang="cs-CZ" dirty="0"/>
              <a:t>získat přehled o tom, jaké jsou možnosti péče o zdravotně postižené občany</a:t>
            </a:r>
          </a:p>
          <a:p>
            <a:pPr lvl="0"/>
            <a:r>
              <a:rPr lang="cs-CZ" dirty="0"/>
              <a:t>stručně charakterizovat a zdůraznit rozdíly mezi zdravotní a sociální péčí o zdravotně postižené</a:t>
            </a:r>
          </a:p>
          <a:p>
            <a:pPr lvl="0"/>
            <a:r>
              <a:rPr lang="cs-CZ" dirty="0"/>
              <a:t>vysvětlit možnosti následné péče</a:t>
            </a:r>
          </a:p>
          <a:p>
            <a:pPr lvl="0"/>
            <a:r>
              <a:rPr lang="cs-CZ" dirty="0"/>
              <a:t>stručně charakterizovat další možnosti pomoci a podpory zdravotně postiženým spoluobčanům </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8512123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Pojmy k zapamatování</a:t>
            </a:r>
            <a:endParaRPr lang="cs-CZ" dirty="0"/>
          </a:p>
        </p:txBody>
      </p:sp>
      <p:sp>
        <p:nvSpPr>
          <p:cNvPr id="3" name="Zástupný symbol pro obsah 2"/>
          <p:cNvSpPr>
            <a:spLocks noGrp="1"/>
          </p:cNvSpPr>
          <p:nvPr>
            <p:ph idx="1"/>
          </p:nvPr>
        </p:nvSpPr>
        <p:spPr/>
        <p:txBody>
          <a:bodyPr>
            <a:normAutofit fontScale="70000" lnSpcReduction="20000"/>
          </a:bodyPr>
          <a:lstStyle/>
          <a:p>
            <a:pPr lvl="0"/>
            <a:r>
              <a:rPr lang="cs-CZ" dirty="0"/>
              <a:t>zdraví</a:t>
            </a:r>
          </a:p>
          <a:p>
            <a:pPr lvl="0"/>
            <a:r>
              <a:rPr lang="cs-CZ" dirty="0"/>
              <a:t>prevence, terapie, rehabilitace, regenerace, reintegrace</a:t>
            </a:r>
          </a:p>
          <a:p>
            <a:pPr lvl="0"/>
            <a:r>
              <a:rPr lang="cs-CZ" dirty="0"/>
              <a:t>zdravotní rizika</a:t>
            </a:r>
          </a:p>
          <a:p>
            <a:pPr lvl="0"/>
            <a:r>
              <a:rPr lang="cs-CZ" dirty="0"/>
              <a:t>nemoc</a:t>
            </a:r>
          </a:p>
          <a:p>
            <a:pPr lvl="0"/>
            <a:r>
              <a:rPr lang="cs-CZ" dirty="0"/>
              <a:t>pracovní schopnost x pracovní neschopnost</a:t>
            </a:r>
          </a:p>
          <a:p>
            <a:pPr lvl="0"/>
            <a:r>
              <a:rPr lang="cs-CZ" dirty="0"/>
              <a:t>úraz</a:t>
            </a:r>
          </a:p>
          <a:p>
            <a:pPr lvl="0"/>
            <a:r>
              <a:rPr lang="cs-CZ" dirty="0"/>
              <a:t>invalidita</a:t>
            </a:r>
          </a:p>
          <a:p>
            <a:pPr lvl="0"/>
            <a:r>
              <a:rPr lang="cs-CZ" dirty="0"/>
              <a:t>zdravotní pojištění</a:t>
            </a:r>
          </a:p>
          <a:p>
            <a:pPr lvl="0"/>
            <a:r>
              <a:rPr lang="cs-CZ" dirty="0"/>
              <a:t>regulační poplatky</a:t>
            </a:r>
          </a:p>
          <a:p>
            <a:pPr lvl="0"/>
            <a:r>
              <a:rPr lang="cs-CZ" dirty="0"/>
              <a:t>sociální služby</a:t>
            </a:r>
          </a:p>
          <a:p>
            <a:pPr lvl="0"/>
            <a:r>
              <a:rPr lang="cs-CZ" dirty="0"/>
              <a:t>příspěvek na péči</a:t>
            </a:r>
          </a:p>
          <a:p>
            <a:pPr lvl="0"/>
            <a:r>
              <a:rPr lang="cs-CZ" dirty="0"/>
              <a:t>sociální péče</a:t>
            </a:r>
          </a:p>
          <a:p>
            <a:pPr lvl="0"/>
            <a:r>
              <a:rPr lang="cs-CZ" dirty="0"/>
              <a:t>hmotná nouze</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8628339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Co je to zdravotní politika?</a:t>
            </a:r>
            <a:endParaRPr lang="cs-CZ" dirty="0"/>
          </a:p>
        </p:txBody>
      </p:sp>
      <p:sp>
        <p:nvSpPr>
          <p:cNvPr id="3" name="Zástupný symbol pro obsah 2"/>
          <p:cNvSpPr>
            <a:spLocks noGrp="1"/>
          </p:cNvSpPr>
          <p:nvPr>
            <p:ph idx="1"/>
          </p:nvPr>
        </p:nvSpPr>
        <p:spPr/>
        <p:txBody>
          <a:bodyPr>
            <a:normAutofit fontScale="85000" lnSpcReduction="20000"/>
          </a:bodyPr>
          <a:lstStyle/>
          <a:p>
            <a:r>
              <a:rPr lang="cs-CZ" dirty="0"/>
              <a:t>„Je považována za výraz zájmu států na zdravotním stavu obyvatelstva a jako taková úzce souvisí s hospodářskou politikou“ (Krebs, 2010)</a:t>
            </a:r>
          </a:p>
          <a:p>
            <a:pPr marL="0" indent="0">
              <a:buNone/>
            </a:pPr>
            <a:endParaRPr lang="cs-CZ" dirty="0"/>
          </a:p>
          <a:p>
            <a:r>
              <a:rPr lang="cs-CZ" dirty="0"/>
              <a:t>Role státu zpravidla spočívá v tom, že je stanoven právní rámec a stát také odstraňuje negativní sociální dopady tržního rozdělování prostřednictvím přerozdělovacích procesů. </a:t>
            </a:r>
          </a:p>
          <a:p>
            <a:pPr marL="0" indent="0">
              <a:buNone/>
            </a:pPr>
            <a:endParaRPr lang="cs-CZ" dirty="0"/>
          </a:p>
          <a:p>
            <a:r>
              <a:rPr lang="cs-CZ" dirty="0"/>
              <a:t>Základem zdravotní politiky je </a:t>
            </a:r>
            <a:r>
              <a:rPr lang="cs-CZ" b="1" dirty="0"/>
              <a:t>právo na zdraví</a:t>
            </a:r>
            <a:r>
              <a:rPr lang="cs-CZ" dirty="0"/>
              <a:t>. To je v právním řádu ČR zakotveno v Listině základních práv a svobod. Je tedy součástí ústavního pořádku.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3486165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Co je to zdravotní politika?</a:t>
            </a:r>
          </a:p>
        </p:txBody>
      </p:sp>
      <p:sp>
        <p:nvSpPr>
          <p:cNvPr id="3" name="Zástupný symbol pro obsah 2"/>
          <p:cNvSpPr>
            <a:spLocks noGrp="1"/>
          </p:cNvSpPr>
          <p:nvPr>
            <p:ph idx="1"/>
          </p:nvPr>
        </p:nvSpPr>
        <p:spPr/>
        <p:txBody>
          <a:bodyPr/>
          <a:lstStyle/>
          <a:p>
            <a:r>
              <a:rPr lang="cs-CZ" b="1" dirty="0"/>
              <a:t>ochrana a podpora veřejného zdraví</a:t>
            </a:r>
            <a:r>
              <a:rPr lang="cs-CZ" dirty="0"/>
              <a:t> právně upravena </a:t>
            </a:r>
            <a:r>
              <a:rPr lang="cs-CZ" b="1" dirty="0"/>
              <a:t>zákonem č. 258/2000 Sb. v platném znění, o ochraně veřejného zdraví a o změně některých souvisejících zákonů, ve znění pozdějších předpisů</a:t>
            </a:r>
            <a:r>
              <a:rPr lang="cs-CZ" dirty="0"/>
              <a:t>. </a:t>
            </a:r>
            <a:endParaRPr lang="cs-CZ" dirty="0" smtClean="0"/>
          </a:p>
          <a:p>
            <a:r>
              <a:rPr lang="cs-CZ" dirty="0"/>
              <a:t>Zdravotní politika (ZP) je </a:t>
            </a:r>
            <a:r>
              <a:rPr lang="cs-CZ" b="1" dirty="0"/>
              <a:t>cílevědomá činnost státu</a:t>
            </a:r>
            <a:r>
              <a:rPr lang="cs-CZ" dirty="0"/>
              <a:t> a ostatních subjektů hospodářské a sociální politiky </a:t>
            </a:r>
            <a:r>
              <a:rPr lang="cs-CZ" b="1" dirty="0"/>
              <a:t>zaměřená na ochranu, podporu a obnovu zdraví obyvatelstva. </a:t>
            </a:r>
            <a:endParaRPr lang="cs-CZ" dirty="0"/>
          </a:p>
          <a:p>
            <a:endParaRPr lang="cs-CZ" dirty="0"/>
          </a:p>
          <a:p>
            <a:pPr marL="0" indent="0">
              <a:buNone/>
            </a:pP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2302229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2 druhy aktivit </a:t>
            </a:r>
            <a:endParaRPr lang="cs-CZ" dirty="0"/>
          </a:p>
        </p:txBody>
      </p:sp>
      <p:sp>
        <p:nvSpPr>
          <p:cNvPr id="3" name="Zástupný symbol pro obsah 2"/>
          <p:cNvSpPr>
            <a:spLocks noGrp="1"/>
          </p:cNvSpPr>
          <p:nvPr>
            <p:ph idx="1"/>
          </p:nvPr>
        </p:nvSpPr>
        <p:spPr/>
        <p:txBody>
          <a:bodyPr/>
          <a:lstStyle/>
          <a:p>
            <a:pPr lvl="0"/>
            <a:r>
              <a:rPr lang="cs-CZ" dirty="0"/>
              <a:t>zaměřená k léčení, obnově nebo navrácení zdraví – tj. k odstranění změn ve zdravotním stavu člověka, obnově nebo navrácení zdraví -  („až poté“ – ex post – nákladné a má své determinanty)</a:t>
            </a:r>
          </a:p>
          <a:p>
            <a:pPr lvl="0"/>
            <a:r>
              <a:rPr lang="cs-CZ" dirty="0"/>
              <a:t>zaměřená ve směru ochrany a podpory zdraví ve smyslu zamezení vzniku nemoci (prevence – ex ante)</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5374224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475656" y="1340768"/>
            <a:ext cx="6196405" cy="4032448"/>
          </a:xfrm>
        </p:spPr>
        <p:txBody>
          <a:bodyPr>
            <a:normAutofit fontScale="92500" lnSpcReduction="10000"/>
          </a:bodyPr>
          <a:lstStyle/>
          <a:p>
            <a:r>
              <a:rPr lang="cs-CZ" b="1" dirty="0"/>
              <a:t>Základním kritériem zdravotní politiky je zdravotní stav obyvatelstva. </a:t>
            </a:r>
            <a:endParaRPr lang="cs-CZ" dirty="0"/>
          </a:p>
          <a:p>
            <a:endParaRPr lang="cs-CZ" dirty="0" smtClean="0"/>
          </a:p>
          <a:p>
            <a:r>
              <a:rPr lang="cs-CZ" dirty="0" smtClean="0"/>
              <a:t>Soustředí </a:t>
            </a:r>
            <a:r>
              <a:rPr lang="cs-CZ" dirty="0"/>
              <a:t>se na </a:t>
            </a:r>
            <a:r>
              <a:rPr lang="cs-CZ" b="1" dirty="0"/>
              <a:t>zvýšení kvality zdravotnické péče</a:t>
            </a:r>
            <a:r>
              <a:rPr lang="cs-CZ" dirty="0"/>
              <a:t>, musí hledat a nalézat potřebné finanční zdroje a zajistit efektivnost jejich využívání</a:t>
            </a:r>
            <a:r>
              <a:rPr lang="cs-CZ" dirty="0" smtClean="0"/>
              <a:t>.</a:t>
            </a:r>
          </a:p>
          <a:p>
            <a:pPr marL="0" indent="0">
              <a:buNone/>
            </a:pPr>
            <a:endParaRPr lang="cs-CZ" dirty="0"/>
          </a:p>
          <a:p>
            <a:r>
              <a:rPr lang="cs-CZ" b="1" dirty="0"/>
              <a:t>Snaha jednotlivce být zdravý</a:t>
            </a:r>
            <a:r>
              <a:rPr lang="cs-CZ" dirty="0"/>
              <a:t> má sebezáchovný charakter a úloha státu spočívá v tom, že umožní snahy jednotlivce realizovat na co nejvyšší úrovni.</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0998288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Subjekty zdravotní politiky</a:t>
            </a:r>
            <a:endParaRPr lang="cs-CZ" dirty="0"/>
          </a:p>
        </p:txBody>
      </p:sp>
      <p:sp>
        <p:nvSpPr>
          <p:cNvPr id="3" name="Zástupný symbol pro obsah 2"/>
          <p:cNvSpPr>
            <a:spLocks noGrp="1"/>
          </p:cNvSpPr>
          <p:nvPr>
            <p:ph idx="1"/>
          </p:nvPr>
        </p:nvSpPr>
        <p:spPr/>
        <p:txBody>
          <a:bodyPr>
            <a:normAutofit fontScale="77500" lnSpcReduction="20000"/>
          </a:bodyPr>
          <a:lstStyle/>
          <a:p>
            <a:pPr marL="0" indent="0">
              <a:buNone/>
            </a:pPr>
            <a:r>
              <a:rPr lang="cs-CZ" b="1" u="sng" dirty="0"/>
              <a:t>Hlavním subjektem ZP je stát</a:t>
            </a:r>
            <a:r>
              <a:rPr lang="cs-CZ" dirty="0"/>
              <a:t>, který určuje její pojetí, obsah, cíle a úkoly. </a:t>
            </a:r>
          </a:p>
          <a:p>
            <a:pPr marL="0" indent="0">
              <a:buNone/>
            </a:pPr>
            <a:endParaRPr lang="cs-CZ" dirty="0"/>
          </a:p>
          <a:p>
            <a:pPr marL="0" indent="0">
              <a:buNone/>
            </a:pPr>
            <a:r>
              <a:rPr lang="cs-CZ" u="sng" dirty="0"/>
              <a:t>Další subjekty </a:t>
            </a:r>
            <a:r>
              <a:rPr lang="cs-CZ" b="1" u="sng" dirty="0"/>
              <a:t>státní i nestátní </a:t>
            </a:r>
            <a:endParaRPr lang="cs-CZ" dirty="0"/>
          </a:p>
          <a:p>
            <a:pPr marL="0" indent="0">
              <a:buNone/>
            </a:pPr>
            <a:r>
              <a:rPr lang="cs-CZ" b="1" dirty="0"/>
              <a:t>a) vyvíjejí své aktivity v rámci odvětví zdravotnictví </a:t>
            </a:r>
            <a:endParaRPr lang="cs-CZ" dirty="0"/>
          </a:p>
          <a:p>
            <a:r>
              <a:rPr lang="cs-CZ" dirty="0"/>
              <a:t>(zdravotní pojišťovny, komory, asociace, zdravotnická zařízení, nadace atd.)</a:t>
            </a:r>
          </a:p>
          <a:p>
            <a:pPr marL="0" indent="0">
              <a:buNone/>
            </a:pPr>
            <a:r>
              <a:rPr lang="cs-CZ" b="1" dirty="0"/>
              <a:t>b) jejich hlavní činnost leží mimo rámec tohoto odvětví </a:t>
            </a:r>
            <a:endParaRPr lang="cs-CZ" dirty="0"/>
          </a:p>
          <a:p>
            <a:r>
              <a:rPr lang="cs-CZ" dirty="0"/>
              <a:t>(obce, podnikatelé, zaměstnavatelé, občanské iniciativy, občané, </a:t>
            </a:r>
            <a:r>
              <a:rPr lang="cs-CZ" dirty="0" err="1"/>
              <a:t>rodiny,atd</a:t>
            </a:r>
            <a:r>
              <a:rPr lang="cs-CZ" dirty="0"/>
              <a:t>.)</a:t>
            </a:r>
          </a:p>
          <a:p>
            <a:pPr marL="0" indent="0">
              <a:buNone/>
            </a:pPr>
            <a:endParaRPr lang="cs-CZ" dirty="0"/>
          </a:p>
          <a:p>
            <a:r>
              <a:rPr lang="cs-CZ" dirty="0"/>
              <a:t>Do tvorby ZP vstupují i politické strany, různé zájmové skupiny.</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5978819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Úloha státu</a:t>
            </a:r>
            <a:endParaRPr lang="cs-CZ" dirty="0"/>
          </a:p>
        </p:txBody>
      </p:sp>
      <p:sp>
        <p:nvSpPr>
          <p:cNvPr id="3" name="Zástupný symbol pro obsah 2"/>
          <p:cNvSpPr>
            <a:spLocks noGrp="1"/>
          </p:cNvSpPr>
          <p:nvPr>
            <p:ph idx="1"/>
          </p:nvPr>
        </p:nvSpPr>
        <p:spPr/>
        <p:txBody>
          <a:bodyPr>
            <a:normAutofit fontScale="70000" lnSpcReduction="20000"/>
          </a:bodyPr>
          <a:lstStyle/>
          <a:p>
            <a:r>
              <a:rPr lang="cs-CZ" dirty="0"/>
              <a:t>Péče o zdraví je v posledních dvou desetiletích v Evropě i jinde ve světě spojena s rostoucími náklady na zdravotnictví. </a:t>
            </a:r>
            <a:endParaRPr lang="cs-CZ" dirty="0" smtClean="0"/>
          </a:p>
          <a:p>
            <a:r>
              <a:rPr lang="cs-CZ" dirty="0" smtClean="0"/>
              <a:t>Příčiny </a:t>
            </a:r>
            <a:r>
              <a:rPr lang="cs-CZ" dirty="0"/>
              <a:t>nutno hledat nejen ve zvyšování úrovně zdravotní péče a demografickém vývoji, ale i v systému financování zdravotnictví. </a:t>
            </a:r>
          </a:p>
          <a:p>
            <a:r>
              <a:rPr lang="cs-CZ" dirty="0"/>
              <a:t>V evropském kontextu má zdraví populace politickou hodnotu deklarovanou jako veřejné bohatství a je chápáno jako zdroj společenského růstu země, a proto je právo na zdraví a zdravotní péči garantováno státem.</a:t>
            </a:r>
          </a:p>
          <a:p>
            <a:r>
              <a:rPr lang="cs-CZ" dirty="0" smtClean="0"/>
              <a:t>Zdravotní </a:t>
            </a:r>
            <a:r>
              <a:rPr lang="cs-CZ" dirty="0"/>
              <a:t>politika předpokládá aktivní úlohu státu ve smyslu ekonomie zdravotnictví – ve hledání a nalezení efektivního systému zdravotní péče a jejího financování. </a:t>
            </a:r>
          </a:p>
          <a:p>
            <a:r>
              <a:rPr lang="cs-CZ" dirty="0" smtClean="0"/>
              <a:t>Úloha </a:t>
            </a:r>
            <a:r>
              <a:rPr lang="cs-CZ" dirty="0"/>
              <a:t>státu spočívá v tom, že umožní jedinci sebezáchovné snahy realizovat na co nejvyšší úrovni.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2315065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Úloha státu</a:t>
            </a:r>
          </a:p>
        </p:txBody>
      </p:sp>
      <p:sp>
        <p:nvSpPr>
          <p:cNvPr id="3" name="Zástupný symbol pro obsah 2"/>
          <p:cNvSpPr>
            <a:spLocks noGrp="1"/>
          </p:cNvSpPr>
          <p:nvPr>
            <p:ph idx="1"/>
          </p:nvPr>
        </p:nvSpPr>
        <p:spPr/>
        <p:txBody>
          <a:bodyPr>
            <a:normAutofit fontScale="85000" lnSpcReduction="20000"/>
          </a:bodyPr>
          <a:lstStyle/>
          <a:p>
            <a:r>
              <a:rPr lang="cs-CZ" dirty="0"/>
              <a:t>Stát prostřednictvím své moci zákonodárné, výkonné a soudní působí například ve vzdělávání, kultuře, dopravě, zemědělství, potravinářském průmyslu a ostatních odvětvích a ekonomických sektorech a zabezpečuje určité priority v národohospodářském zájmu, kde trh selhává, například nezávadnost potravin, způsob použití pesticidů, ochrana půdy, vody a životního prostředí, bezpečnost v dopravě, apod. </a:t>
            </a:r>
          </a:p>
          <a:p>
            <a:r>
              <a:rPr lang="cs-CZ" dirty="0"/>
              <a:t>Zdravotní péče se tak stává důležitou prioritou státní politiky a zajištění zdravotní péče jako všeobecně dostupné služby je chápáno jako povinnost státu vůči občanům.</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2296821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sz="2700" dirty="0" smtClean="0"/>
              <a:t/>
            </a:r>
            <a:br>
              <a:rPr lang="cs-CZ" sz="2700" dirty="0" smtClean="0"/>
            </a:br>
            <a:r>
              <a:rPr lang="cs-CZ" sz="2700" dirty="0" smtClean="0"/>
              <a:t>Stát </a:t>
            </a:r>
            <a:r>
              <a:rPr lang="cs-CZ" sz="2700" dirty="0"/>
              <a:t>si </a:t>
            </a:r>
            <a:r>
              <a:rPr lang="cs-CZ" sz="2700" dirty="0" smtClean="0"/>
              <a:t>vyhrazuje </a:t>
            </a:r>
            <a:r>
              <a:rPr lang="cs-CZ" sz="2700" dirty="0"/>
              <a:t>právo vstoupit do vztahu tří základních </a:t>
            </a:r>
            <a:r>
              <a:rPr lang="cs-CZ" sz="2700" dirty="0" smtClean="0"/>
              <a:t>subjektů</a:t>
            </a:r>
            <a:r>
              <a:rPr lang="cs-CZ" sz="2700" dirty="0"/>
              <a:t>, vztahu mezi poskytovateli, plátci a pacienty např. tím, že:</a:t>
            </a:r>
            <a:r>
              <a:rPr lang="cs-CZ" dirty="0"/>
              <a:t/>
            </a:r>
            <a:br>
              <a:rPr lang="cs-CZ" dirty="0"/>
            </a:br>
            <a:endParaRPr lang="cs-CZ" dirty="0"/>
          </a:p>
        </p:txBody>
      </p:sp>
      <p:sp>
        <p:nvSpPr>
          <p:cNvPr id="3" name="Zástupný symbol pro obsah 2"/>
          <p:cNvSpPr>
            <a:spLocks noGrp="1"/>
          </p:cNvSpPr>
          <p:nvPr>
            <p:ph idx="1"/>
          </p:nvPr>
        </p:nvSpPr>
        <p:spPr/>
        <p:txBody>
          <a:bodyPr>
            <a:normAutofit fontScale="92500" lnSpcReduction="20000"/>
          </a:bodyPr>
          <a:lstStyle/>
          <a:p>
            <a:pPr lvl="0"/>
            <a:r>
              <a:rPr lang="cs-CZ" dirty="0"/>
              <a:t>legalizuje povinnou solidaritu</a:t>
            </a:r>
          </a:p>
          <a:p>
            <a:pPr lvl="0"/>
            <a:r>
              <a:rPr lang="cs-CZ" dirty="0"/>
              <a:t>provádí lékovou politiku</a:t>
            </a:r>
          </a:p>
          <a:p>
            <a:pPr lvl="0"/>
            <a:r>
              <a:rPr lang="cs-CZ" dirty="0"/>
              <a:t>reguluje cenu zdravotnických služeb a tím čerpání fondu zdravotního pojištění</a:t>
            </a:r>
          </a:p>
          <a:p>
            <a:pPr lvl="0"/>
            <a:r>
              <a:rPr lang="cs-CZ" dirty="0"/>
              <a:t>vykonává dohled nad činností veřejných zdravotních pojišťoven</a:t>
            </a:r>
          </a:p>
          <a:p>
            <a:pPr lvl="0"/>
            <a:r>
              <a:rPr lang="cs-CZ" dirty="0"/>
              <a:t>garantuje kvalitu zdravotní péče prostřednictvím vzdělávacího systému lékařů a zdravotnického personálu</a:t>
            </a:r>
          </a:p>
          <a:p>
            <a:pPr lvl="0"/>
            <a:r>
              <a:rPr lang="cs-CZ" dirty="0"/>
              <a:t>zabezpečuje ochranu zdraví</a:t>
            </a:r>
          </a:p>
          <a:p>
            <a:pPr lvl="0"/>
            <a:r>
              <a:rPr lang="cs-CZ" dirty="0"/>
              <a:t>kontroluje síť zdravotnických zařízení  apod.</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6351731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95023" y="817583"/>
            <a:ext cx="6965245" cy="883226"/>
          </a:xfrm>
        </p:spPr>
        <p:txBody>
          <a:bodyPr>
            <a:normAutofit fontScale="90000"/>
          </a:bodyPr>
          <a:lstStyle/>
          <a:p>
            <a:r>
              <a:rPr lang="cs-CZ" sz="3600" b="1" dirty="0" smtClean="0"/>
              <a:t/>
            </a:r>
            <a:br>
              <a:rPr lang="cs-CZ" sz="3600" b="1" dirty="0" smtClean="0"/>
            </a:br>
            <a:r>
              <a:rPr lang="cs-CZ" sz="3600" b="1" dirty="0" smtClean="0"/>
              <a:t>Výkon </a:t>
            </a:r>
            <a:r>
              <a:rPr lang="cs-CZ" sz="3600" b="1" dirty="0"/>
              <a:t>státní správy k ochraně veřejného zdraví</a:t>
            </a:r>
            <a:r>
              <a:rPr lang="cs-CZ" dirty="0"/>
              <a:t/>
            </a:r>
            <a:br>
              <a:rPr lang="cs-CZ" dirty="0"/>
            </a:br>
            <a:endParaRPr lang="cs-CZ" dirty="0"/>
          </a:p>
        </p:txBody>
      </p:sp>
      <p:sp>
        <p:nvSpPr>
          <p:cNvPr id="3" name="Zástupný symbol pro obsah 2"/>
          <p:cNvSpPr>
            <a:spLocks noGrp="1"/>
          </p:cNvSpPr>
          <p:nvPr>
            <p:ph idx="1"/>
          </p:nvPr>
        </p:nvSpPr>
        <p:spPr>
          <a:xfrm>
            <a:off x="1463040" y="1844824"/>
            <a:ext cx="6196405" cy="4104455"/>
          </a:xfrm>
        </p:spPr>
        <p:txBody>
          <a:bodyPr>
            <a:normAutofit fontScale="55000" lnSpcReduction="20000"/>
          </a:bodyPr>
          <a:lstStyle/>
          <a:p>
            <a:pPr marL="0" indent="0">
              <a:buNone/>
            </a:pPr>
            <a:r>
              <a:rPr lang="cs-CZ" b="1" dirty="0"/>
              <a:t>Ministerstvo zdravotnictví </a:t>
            </a:r>
            <a:endParaRPr lang="cs-CZ" dirty="0"/>
          </a:p>
          <a:p>
            <a:pPr lvl="0"/>
            <a:r>
              <a:rPr lang="cs-CZ" dirty="0"/>
              <a:t> řídí výkon zdravotní správy, řídí a kontroluje krajské hygienické stanice, řídí očkování, nařizuje mimořádná opatření při epidemii apod. </a:t>
            </a:r>
          </a:p>
          <a:p>
            <a:pPr lvl="0"/>
            <a:r>
              <a:rPr lang="cs-CZ" dirty="0"/>
              <a:t>Je zde zřízena funkce hlavního hygienika v ČR (jmenuje a odvolává ho vláda na návrh ministra zdravotnictví)</a:t>
            </a:r>
          </a:p>
          <a:p>
            <a:pPr marL="0" indent="0">
              <a:buNone/>
            </a:pPr>
            <a:r>
              <a:rPr lang="cs-CZ" b="1" dirty="0"/>
              <a:t>Krajské hygienické stanice</a:t>
            </a:r>
            <a:endParaRPr lang="cs-CZ" dirty="0"/>
          </a:p>
          <a:p>
            <a:pPr lvl="0"/>
            <a:r>
              <a:rPr lang="cs-CZ" dirty="0"/>
              <a:t>V ČR 14</a:t>
            </a:r>
          </a:p>
          <a:p>
            <a:pPr lvl="0"/>
            <a:r>
              <a:rPr lang="cs-CZ" dirty="0"/>
              <a:t>Jsou to správní úřady</a:t>
            </a:r>
          </a:p>
          <a:p>
            <a:pPr lvl="0"/>
            <a:r>
              <a:rPr lang="cs-CZ" dirty="0"/>
              <a:t>Vydává rozhodnutí, povolení, osvědčení v ochraně veřejného zdraví</a:t>
            </a:r>
          </a:p>
          <a:p>
            <a:pPr lvl="0"/>
            <a:r>
              <a:rPr lang="cs-CZ" dirty="0"/>
              <a:t>Státní zdravotní dozor</a:t>
            </a:r>
          </a:p>
          <a:p>
            <a:pPr marL="0" indent="0">
              <a:buNone/>
            </a:pPr>
            <a:r>
              <a:rPr lang="cs-CZ" b="1" dirty="0"/>
              <a:t>Ministerstvo obrany a Ministerstvo vnitra</a:t>
            </a:r>
            <a:endParaRPr lang="cs-CZ" dirty="0"/>
          </a:p>
          <a:p>
            <a:pPr lvl="0"/>
            <a:r>
              <a:rPr lang="cs-CZ" dirty="0"/>
              <a:t>Plní úkoly státní správy v ochraně veřejného zdraví, včetně státního zdravotního dozoru v ozbrojených silách a ozbrojených bezpečnostních sborech</a:t>
            </a:r>
          </a:p>
          <a:p>
            <a:pPr lvl="0"/>
            <a:r>
              <a:rPr lang="cs-CZ" dirty="0"/>
              <a:t>Neprodleně informují místně příslušný orgán ochrany veřejného zdraví o výskytu závažných infekčních onemocnění</a:t>
            </a:r>
          </a:p>
          <a:p>
            <a:pPr marL="0" indent="0">
              <a:buNone/>
            </a:pPr>
            <a:r>
              <a:rPr lang="cs-CZ" b="1" dirty="0"/>
              <a:t>Zdravotní ústavy a Státní zdravotní ústav</a:t>
            </a:r>
            <a:endParaRPr lang="cs-CZ" dirty="0"/>
          </a:p>
          <a:p>
            <a:pPr lvl="0"/>
            <a:r>
              <a:rPr lang="cs-CZ" dirty="0"/>
              <a:t>Slouží k vyšetřování a měření složek životních a pracovních podmínek</a:t>
            </a:r>
          </a:p>
          <a:p>
            <a:pPr lvl="0"/>
            <a:r>
              <a:rPr lang="cs-CZ" dirty="0"/>
              <a:t>K výchově, k podpoře a k ochraně veřejného zdraví a k poskytování poradenských služeb apod. </a:t>
            </a:r>
          </a:p>
          <a:p>
            <a:pPr marL="0" indent="0">
              <a:buNone/>
            </a:pP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9932688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Cíle zdravotní politiky</a:t>
            </a:r>
            <a:endParaRPr lang="cs-CZ" dirty="0"/>
          </a:p>
        </p:txBody>
      </p:sp>
      <p:sp>
        <p:nvSpPr>
          <p:cNvPr id="3" name="Zástupný symbol pro obsah 2"/>
          <p:cNvSpPr>
            <a:spLocks noGrp="1"/>
          </p:cNvSpPr>
          <p:nvPr>
            <p:ph idx="1"/>
          </p:nvPr>
        </p:nvSpPr>
        <p:spPr/>
        <p:txBody>
          <a:bodyPr>
            <a:normAutofit/>
          </a:bodyPr>
          <a:lstStyle/>
          <a:p>
            <a:pPr lvl="0"/>
            <a:r>
              <a:rPr lang="cs-CZ" dirty="0"/>
              <a:t>Péče o zdraví je v posledních dvou desetiletích v Evropě i jinde spojována s </a:t>
            </a:r>
            <a:r>
              <a:rPr lang="cs-CZ" b="1" dirty="0"/>
              <a:t>rostoucími náklady na ZP</a:t>
            </a:r>
            <a:r>
              <a:rPr lang="cs-CZ" dirty="0"/>
              <a:t>. </a:t>
            </a:r>
            <a:endParaRPr lang="cs-CZ" dirty="0" smtClean="0"/>
          </a:p>
          <a:p>
            <a:pPr lvl="0"/>
            <a:r>
              <a:rPr lang="cs-CZ" dirty="0" smtClean="0"/>
              <a:t>Zvyšování </a:t>
            </a:r>
            <a:r>
              <a:rPr lang="cs-CZ" dirty="0"/>
              <a:t>kvality zdravotnické péče,</a:t>
            </a:r>
          </a:p>
          <a:p>
            <a:pPr lvl="0"/>
            <a:r>
              <a:rPr lang="cs-CZ" dirty="0"/>
              <a:t>hledání a nalézání potřebných finančních zdrojů</a:t>
            </a:r>
          </a:p>
          <a:p>
            <a:pPr lvl="0"/>
            <a:r>
              <a:rPr lang="cs-CZ" dirty="0"/>
              <a:t>zajištění jejich efektivní alokace (umístění)</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6415007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Faktory ovlivňující lidské zdraví</a:t>
            </a:r>
            <a:endParaRPr lang="cs-CZ" dirty="0"/>
          </a:p>
        </p:txBody>
      </p:sp>
      <p:sp>
        <p:nvSpPr>
          <p:cNvPr id="3" name="Zástupný symbol pro obsah 2"/>
          <p:cNvSpPr>
            <a:spLocks noGrp="1"/>
          </p:cNvSpPr>
          <p:nvPr>
            <p:ph sz="quarter" idx="13"/>
          </p:nvPr>
        </p:nvSpPr>
        <p:spPr/>
        <p:txBody>
          <a:bodyPr>
            <a:normAutofit/>
          </a:bodyPr>
          <a:lstStyle/>
          <a:p>
            <a:pPr marL="0" indent="0">
              <a:buNone/>
            </a:pPr>
            <a:r>
              <a:rPr lang="cs-CZ" b="1" dirty="0"/>
              <a:t>1) vnitřní - </a:t>
            </a:r>
            <a:r>
              <a:rPr lang="cs-CZ" dirty="0"/>
              <a:t>genetické předpoklady</a:t>
            </a:r>
          </a:p>
          <a:p>
            <a:pPr marL="0" indent="0">
              <a:buNone/>
            </a:pPr>
            <a:r>
              <a:rPr lang="cs-CZ" b="1" dirty="0"/>
              <a:t>2) vnější</a:t>
            </a:r>
            <a:r>
              <a:rPr lang="cs-CZ" dirty="0"/>
              <a:t> - životní prostředí, způsob života a pracovní prostředí</a:t>
            </a:r>
          </a:p>
          <a:p>
            <a:pPr marL="0" indent="0">
              <a:buNone/>
            </a:pPr>
            <a:endParaRPr lang="cs-CZ" dirty="0"/>
          </a:p>
          <a:p>
            <a:pPr marL="0" indent="0">
              <a:buNone/>
            </a:pPr>
            <a:r>
              <a:rPr lang="cs-CZ" dirty="0"/>
              <a:t> </a:t>
            </a:r>
          </a:p>
          <a:p>
            <a:endParaRPr lang="cs-CZ" dirty="0"/>
          </a:p>
        </p:txBody>
      </p:sp>
      <p:sp>
        <p:nvSpPr>
          <p:cNvPr id="5" name="Zástupný symbol pro obsah 4"/>
          <p:cNvSpPr>
            <a:spLocks noGrp="1"/>
          </p:cNvSpPr>
          <p:nvPr>
            <p:ph sz="quarter" idx="14"/>
          </p:nvPr>
        </p:nvSpPr>
        <p:spPr/>
        <p:txBody>
          <a:bodyPr>
            <a:normAutofit fontScale="77500" lnSpcReduction="20000"/>
          </a:bodyPr>
          <a:lstStyle/>
          <a:p>
            <a:pPr marL="0" indent="0">
              <a:buNone/>
            </a:pPr>
            <a:r>
              <a:rPr lang="cs-CZ" b="1" dirty="0"/>
              <a:t>Další faktory ovlivňující zdravotní stav člověka: </a:t>
            </a:r>
            <a:endParaRPr lang="cs-CZ" dirty="0"/>
          </a:p>
          <a:p>
            <a:pPr lvl="0"/>
            <a:r>
              <a:rPr lang="cs-CZ" dirty="0"/>
              <a:t>kvalita výživy</a:t>
            </a:r>
          </a:p>
          <a:p>
            <a:pPr lvl="0"/>
            <a:r>
              <a:rPr lang="cs-CZ" dirty="0"/>
              <a:t>možnost odpočinku, tělesná zdatnost</a:t>
            </a:r>
          </a:p>
          <a:p>
            <a:pPr lvl="0"/>
            <a:r>
              <a:rPr lang="cs-CZ" dirty="0"/>
              <a:t>spotřební zvyklosti</a:t>
            </a:r>
          </a:p>
          <a:p>
            <a:pPr lvl="0"/>
            <a:r>
              <a:rPr lang="cs-CZ" dirty="0"/>
              <a:t>druh povolání a kvalita bydlení</a:t>
            </a:r>
          </a:p>
          <a:p>
            <a:pPr lvl="0"/>
            <a:r>
              <a:rPr lang="cs-CZ" dirty="0"/>
              <a:t>příslušnost k určité sociální skupině</a:t>
            </a:r>
          </a:p>
          <a:p>
            <a:pPr lvl="0"/>
            <a:r>
              <a:rPr lang="cs-CZ" dirty="0"/>
              <a:t>rozsah příjmů a vzdělání</a:t>
            </a:r>
          </a:p>
          <a:p>
            <a:pPr lvl="0"/>
            <a:r>
              <a:rPr lang="cs-CZ" dirty="0"/>
              <a:t>náklady na zdravotní péči.</a:t>
            </a:r>
          </a:p>
          <a:p>
            <a:pPr marL="0" indent="0">
              <a:buNone/>
            </a:pP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6685653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ástupný symbol pro obsah 5"/>
          <p:cNvSpPr>
            <a:spLocks noGrp="1"/>
          </p:cNvSpPr>
          <p:nvPr>
            <p:ph idx="1"/>
          </p:nvPr>
        </p:nvSpPr>
        <p:spPr>
          <a:xfrm>
            <a:off x="1475656" y="980728"/>
            <a:ext cx="6196405" cy="3888432"/>
          </a:xfrm>
        </p:spPr>
        <p:txBody>
          <a:bodyPr>
            <a:normAutofit fontScale="92500" lnSpcReduction="10000"/>
          </a:bodyPr>
          <a:lstStyle/>
          <a:p>
            <a:pPr marL="0" indent="0">
              <a:buNone/>
            </a:pPr>
            <a:r>
              <a:rPr lang="cs-CZ" dirty="0"/>
              <a:t>Historicky nejstaršími sociálními událostmi, o které společnost projevovala zájem jsou sociální a ekonomické důsledky nemocí, úrazů a invalidity. </a:t>
            </a:r>
          </a:p>
          <a:p>
            <a:pPr marL="0" indent="0">
              <a:buNone/>
            </a:pPr>
            <a:endParaRPr lang="cs-CZ" dirty="0" smtClean="0"/>
          </a:p>
          <a:p>
            <a:pPr marL="0" indent="0">
              <a:buNone/>
            </a:pPr>
            <a:r>
              <a:rPr lang="cs-CZ" dirty="0" smtClean="0"/>
              <a:t>Podněty </a:t>
            </a:r>
            <a:r>
              <a:rPr lang="cs-CZ" dirty="0"/>
              <a:t>byly nejčastěji morové epidemie (14.-17.stol.), války a obavy z následků sociálního napětí. To vyvolalo potřebu péče o veřejné zdraví obyvatelstva a vytváření institucí veřejné chudinské politiky, zejména pomoc nemocným, práce neschopným, žebrákům v ústavech (špitály, chudobince). </a:t>
            </a:r>
          </a:p>
          <a:p>
            <a:endParaRPr lang="cs-CZ" dirty="0"/>
          </a:p>
        </p:txBody>
      </p:sp>
      <p:pic>
        <p:nvPicPr>
          <p:cNvPr id="3" name="Obráze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3106042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dpis 4"/>
          <p:cNvSpPr>
            <a:spLocks noGrp="1"/>
          </p:cNvSpPr>
          <p:nvPr>
            <p:ph type="ctrTitle"/>
          </p:nvPr>
        </p:nvSpPr>
        <p:spPr>
          <a:xfrm>
            <a:off x="1691680" y="2420888"/>
            <a:ext cx="5723468" cy="2066113"/>
          </a:xfrm>
        </p:spPr>
        <p:txBody>
          <a:bodyPr>
            <a:normAutofit fontScale="90000"/>
          </a:bodyPr>
          <a:lstStyle/>
          <a:p>
            <a:r>
              <a:rPr lang="cs-CZ" b="1" u="sng" cap="all" dirty="0"/>
              <a:t>Základní pojmy – zdraví, nemoc, invalidita a </a:t>
            </a:r>
            <a:r>
              <a:rPr lang="cs-CZ" b="1" u="sng" cap="all" dirty="0" smtClean="0"/>
              <a:t>další</a:t>
            </a:r>
            <a:endParaRPr lang="cs-CZ" dirty="0"/>
          </a:p>
        </p:txBody>
      </p:sp>
      <p:pic>
        <p:nvPicPr>
          <p:cNvPr id="3" name="Obráze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9441658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dpis 4"/>
          <p:cNvSpPr>
            <a:spLocks noGrp="1"/>
          </p:cNvSpPr>
          <p:nvPr>
            <p:ph type="title"/>
          </p:nvPr>
        </p:nvSpPr>
        <p:spPr/>
        <p:txBody>
          <a:bodyPr/>
          <a:lstStyle/>
          <a:p>
            <a:r>
              <a:rPr lang="cs-CZ" dirty="0" smtClean="0"/>
              <a:t>ZDRAVÍ</a:t>
            </a:r>
            <a:endParaRPr lang="cs-CZ" dirty="0"/>
          </a:p>
        </p:txBody>
      </p:sp>
      <p:sp>
        <p:nvSpPr>
          <p:cNvPr id="6" name="Zástupný symbol pro obsah 5"/>
          <p:cNvSpPr>
            <a:spLocks noGrp="1"/>
          </p:cNvSpPr>
          <p:nvPr>
            <p:ph idx="1"/>
          </p:nvPr>
        </p:nvSpPr>
        <p:spPr/>
        <p:txBody>
          <a:bodyPr>
            <a:normAutofit fontScale="85000" lnSpcReduction="20000"/>
          </a:bodyPr>
          <a:lstStyle/>
          <a:p>
            <a:r>
              <a:rPr lang="cs-CZ" dirty="0"/>
              <a:t>Zdraví je hlavním předpokladem pro výdělečnou činnost a sociální včlenění. </a:t>
            </a:r>
            <a:endParaRPr lang="cs-CZ" dirty="0" smtClean="0"/>
          </a:p>
          <a:p>
            <a:r>
              <a:rPr lang="cs-CZ" dirty="0" smtClean="0"/>
              <a:t>Zdravotní </a:t>
            </a:r>
            <a:r>
              <a:rPr lang="cs-CZ" dirty="0"/>
              <a:t>péče musí být dostupná v místě a čase potřeby. </a:t>
            </a:r>
            <a:endParaRPr lang="cs-CZ" dirty="0" smtClean="0"/>
          </a:p>
          <a:p>
            <a:r>
              <a:rPr lang="cs-CZ" dirty="0" smtClean="0"/>
              <a:t>Musí </a:t>
            </a:r>
            <a:r>
              <a:rPr lang="cs-CZ" dirty="0"/>
              <a:t>být v nejvyšší možné kvalitě a finančně dostupná všem. </a:t>
            </a:r>
            <a:endParaRPr lang="cs-CZ" dirty="0" smtClean="0"/>
          </a:p>
          <a:p>
            <a:r>
              <a:rPr lang="cs-CZ" dirty="0" smtClean="0"/>
              <a:t>Pokud </a:t>
            </a:r>
            <a:r>
              <a:rPr lang="cs-CZ" dirty="0"/>
              <a:t>to takto bude, lze konstatovat, že stát splnil ústavní povinnost vůči svým občanům.</a:t>
            </a:r>
          </a:p>
          <a:p>
            <a:pPr marL="0" indent="0">
              <a:buNone/>
            </a:pPr>
            <a:endParaRPr lang="cs-CZ" dirty="0"/>
          </a:p>
          <a:p>
            <a:r>
              <a:rPr lang="cs-CZ" dirty="0"/>
              <a:t>V současné době se právo na zdraví považuje za základní nezadatelné lidské právo. Zahrnuje právo na ochranu zdraví a na léčbu potřebnou k jeho obnově.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6296736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rot="-60000">
            <a:off x="1051281" y="1151419"/>
            <a:ext cx="3064827" cy="905898"/>
          </a:xfrm>
        </p:spPr>
        <p:txBody>
          <a:bodyPr/>
          <a:lstStyle/>
          <a:p>
            <a:r>
              <a:rPr lang="cs-CZ" dirty="0"/>
              <a:t>ZDRAVÍ</a:t>
            </a:r>
          </a:p>
        </p:txBody>
      </p:sp>
      <p:graphicFrame>
        <p:nvGraphicFramePr>
          <p:cNvPr id="7" name="Zástupný symbol pro obsah 6"/>
          <p:cNvGraphicFramePr>
            <a:graphicFrameLocks noGrp="1"/>
          </p:cNvGraphicFramePr>
          <p:nvPr>
            <p:ph idx="1"/>
            <p:extLst>
              <p:ext uri="{D42A27DB-BD31-4B8C-83A1-F6EECF244321}">
                <p14:modId xmlns:p14="http://schemas.microsoft.com/office/powerpoint/2010/main" val="3837727032"/>
              </p:ext>
            </p:extLst>
          </p:nvPr>
        </p:nvGraphicFramePr>
        <p:xfrm>
          <a:off x="4854575" y="1150938"/>
          <a:ext cx="3021013" cy="4625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Zástupný symbol pro text 3"/>
          <p:cNvSpPr>
            <a:spLocks noGrp="1"/>
          </p:cNvSpPr>
          <p:nvPr>
            <p:ph type="body" sz="half" idx="2"/>
          </p:nvPr>
        </p:nvSpPr>
        <p:spPr>
          <a:xfrm rot="-60000">
            <a:off x="1137291" y="2375294"/>
            <a:ext cx="3048891" cy="2510474"/>
          </a:xfrm>
        </p:spPr>
        <p:txBody>
          <a:bodyPr/>
          <a:lstStyle/>
          <a:p>
            <a:r>
              <a:rPr lang="cs-CZ" b="1" u="sng" dirty="0"/>
              <a:t>Má medicínské, ekonomické a sociální </a:t>
            </a:r>
            <a:r>
              <a:rPr lang="cs-CZ" b="1" u="sng" dirty="0" smtClean="0"/>
              <a:t>dimenze</a:t>
            </a:r>
            <a:endParaRPr lang="cs-CZ" b="1" u="sng" dirty="0"/>
          </a:p>
          <a:p>
            <a:endParaRPr lang="cs-CZ" dirty="0"/>
          </a:p>
          <a:p>
            <a:r>
              <a:rPr lang="cs-CZ" dirty="0"/>
              <a:t>Z hlediska zdravotní politiky je nejdůležitější právě dimenze sociální</a:t>
            </a:r>
            <a:r>
              <a:rPr lang="cs-CZ" dirty="0" smtClean="0"/>
              <a:t>.</a:t>
            </a:r>
          </a:p>
          <a:p>
            <a:endParaRPr lang="cs-CZ" dirty="0"/>
          </a:p>
          <a:p>
            <a:r>
              <a:rPr lang="cs-CZ" dirty="0"/>
              <a:t>Souvisejí s </a:t>
            </a:r>
            <a:r>
              <a:rPr lang="cs-CZ" b="1" dirty="0"/>
              <a:t>dostupností zdravotní péče</a:t>
            </a:r>
            <a:endParaRPr lang="cs-CZ" dirty="0"/>
          </a:p>
        </p:txBody>
      </p:sp>
      <p:pic>
        <p:nvPicPr>
          <p:cNvPr id="8" name="Obrázek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1877303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dpis 4"/>
          <p:cNvSpPr>
            <a:spLocks noGrp="1"/>
          </p:cNvSpPr>
          <p:nvPr>
            <p:ph type="title"/>
          </p:nvPr>
        </p:nvSpPr>
        <p:spPr/>
        <p:txBody>
          <a:bodyPr/>
          <a:lstStyle/>
          <a:p>
            <a:r>
              <a:rPr lang="cs-CZ" dirty="0"/>
              <a:t>ZDRAVÍ</a:t>
            </a:r>
          </a:p>
        </p:txBody>
      </p:sp>
      <p:sp>
        <p:nvSpPr>
          <p:cNvPr id="6" name="Zástupný symbol pro obsah 5"/>
          <p:cNvSpPr>
            <a:spLocks noGrp="1"/>
          </p:cNvSpPr>
          <p:nvPr>
            <p:ph idx="1"/>
          </p:nvPr>
        </p:nvSpPr>
        <p:spPr/>
        <p:txBody>
          <a:bodyPr/>
          <a:lstStyle/>
          <a:p>
            <a:r>
              <a:rPr lang="cs-CZ" b="1" dirty="0"/>
              <a:t>Zdraví</a:t>
            </a:r>
            <a:r>
              <a:rPr lang="cs-CZ" dirty="0"/>
              <a:t> je určitá kvalita tělesného, duševního a sociálního stavu člověka, jehož ztrátu a obnovu nelze subjektivně určit ani časově vymezit</a:t>
            </a:r>
            <a:r>
              <a:rPr lang="cs-CZ" dirty="0" smtClean="0"/>
              <a:t>.</a:t>
            </a:r>
            <a:endParaRPr lang="cs-CZ" dirty="0"/>
          </a:p>
          <a:p>
            <a:r>
              <a:rPr lang="cs-CZ" b="1" u="sng" dirty="0"/>
              <a:t>Negativní definice zdraví</a:t>
            </a:r>
            <a:r>
              <a:rPr lang="cs-CZ" dirty="0"/>
              <a:t>: nepřítomnost fyzické a duševní nemoci</a:t>
            </a:r>
          </a:p>
          <a:p>
            <a:r>
              <a:rPr lang="cs-CZ" b="1" u="sng" dirty="0"/>
              <a:t>Pozitivní definice zdraví</a:t>
            </a:r>
            <a:r>
              <a:rPr lang="cs-CZ" dirty="0"/>
              <a:t>: </a:t>
            </a:r>
            <a:r>
              <a:rPr lang="cs-CZ" dirty="0" smtClean="0"/>
              <a:t> stav </a:t>
            </a:r>
            <a:r>
              <a:rPr lang="cs-CZ" dirty="0"/>
              <a:t>dokonalé duševní, sociální a tělesné rovnováhy</a:t>
            </a:r>
          </a:p>
          <a:p>
            <a:endParaRPr lang="cs-CZ" dirty="0"/>
          </a:p>
        </p:txBody>
      </p:sp>
      <p:pic>
        <p:nvPicPr>
          <p:cNvPr id="7" name="Obráze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0995047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ZDRAVÍ</a:t>
            </a:r>
          </a:p>
        </p:txBody>
      </p:sp>
      <p:sp>
        <p:nvSpPr>
          <p:cNvPr id="3" name="Zástupný symbol pro obsah 2"/>
          <p:cNvSpPr>
            <a:spLocks noGrp="1"/>
          </p:cNvSpPr>
          <p:nvPr>
            <p:ph idx="1"/>
          </p:nvPr>
        </p:nvSpPr>
        <p:spPr/>
        <p:txBody>
          <a:bodyPr/>
          <a:lstStyle/>
          <a:p>
            <a:r>
              <a:rPr lang="cs-CZ" dirty="0"/>
              <a:t>Je předpokladem kvalitního a svobodného života člověka a plnění všech úloh v něm: v rodině, v pracovním procesu, ve společnosti. </a:t>
            </a:r>
          </a:p>
          <a:p>
            <a:r>
              <a:rPr lang="cs-CZ" dirty="0"/>
              <a:t>Je významným faktorem stability společnosti a </a:t>
            </a:r>
            <a:r>
              <a:rPr lang="cs-CZ" i="1" dirty="0"/>
              <a:t>měřítkem rozvoje a sociálně ekonomické vyspělosti každé společnosti</a:t>
            </a:r>
            <a:r>
              <a:rPr lang="cs-CZ" dirty="0"/>
              <a:t>. </a:t>
            </a:r>
          </a:p>
          <a:p>
            <a:r>
              <a:rPr lang="cs-CZ" dirty="0"/>
              <a:t>Péče o zdraví se stává ve vyspělých zemích společenskou prioritou.</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0185701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463040" y="1340768"/>
            <a:ext cx="6196405" cy="4382301"/>
          </a:xfrm>
        </p:spPr>
        <p:txBody>
          <a:bodyPr>
            <a:normAutofit lnSpcReduction="10000"/>
          </a:bodyPr>
          <a:lstStyle/>
          <a:p>
            <a:pPr marL="0" indent="0">
              <a:buNone/>
            </a:pPr>
            <a:r>
              <a:rPr lang="cs-CZ" b="1" u="sng" dirty="0"/>
              <a:t>Hodnota zdraví je odvozována:</a:t>
            </a:r>
            <a:endParaRPr lang="cs-CZ" dirty="0"/>
          </a:p>
          <a:p>
            <a:pPr lvl="0"/>
            <a:r>
              <a:rPr lang="cs-CZ" dirty="0"/>
              <a:t>ze subjektivního vnímání stavu </a:t>
            </a:r>
            <a:r>
              <a:rPr lang="cs-CZ" dirty="0" smtClean="0"/>
              <a:t>zdraví</a:t>
            </a:r>
            <a:endParaRPr lang="cs-CZ" dirty="0"/>
          </a:p>
          <a:p>
            <a:pPr lvl="0"/>
            <a:r>
              <a:rPr lang="cs-CZ" dirty="0"/>
              <a:t>ze společenské reflexe tohoto vědomí</a:t>
            </a:r>
          </a:p>
          <a:p>
            <a:pPr marL="0" indent="0">
              <a:buNone/>
            </a:pPr>
            <a:r>
              <a:rPr lang="cs-CZ" dirty="0"/>
              <a:t> </a:t>
            </a:r>
          </a:p>
          <a:p>
            <a:r>
              <a:rPr lang="cs-CZ" dirty="0"/>
              <a:t> </a:t>
            </a:r>
            <a:r>
              <a:rPr lang="cs-CZ" b="1" dirty="0"/>
              <a:t>Zdraví je právem občana</a:t>
            </a:r>
            <a:r>
              <a:rPr lang="cs-CZ" dirty="0"/>
              <a:t>, tj. je soukromou záležitostí občana, jak naloží se svým zdravím. </a:t>
            </a:r>
          </a:p>
          <a:p>
            <a:endParaRPr lang="cs-CZ" dirty="0"/>
          </a:p>
          <a:p>
            <a:r>
              <a:rPr lang="cs-CZ" dirty="0"/>
              <a:t>Věcí veřejnou se stává, jestliže porucha zdraví ohrožuje jiné občany (nákaza), nebo pokud nemocný občan péči požaduje.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5163332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dpis 4"/>
          <p:cNvSpPr>
            <a:spLocks noGrp="1"/>
          </p:cNvSpPr>
          <p:nvPr>
            <p:ph type="title"/>
          </p:nvPr>
        </p:nvSpPr>
        <p:spPr/>
        <p:txBody>
          <a:bodyPr/>
          <a:lstStyle/>
          <a:p>
            <a:r>
              <a:rPr lang="cs-CZ" dirty="0" smtClean="0"/>
              <a:t>Péče o zdraví</a:t>
            </a:r>
            <a:endParaRPr lang="cs-CZ" dirty="0"/>
          </a:p>
        </p:txBody>
      </p:sp>
      <p:sp>
        <p:nvSpPr>
          <p:cNvPr id="6" name="Zástupný symbol pro obsah 5"/>
          <p:cNvSpPr>
            <a:spLocks noGrp="1"/>
          </p:cNvSpPr>
          <p:nvPr>
            <p:ph idx="1"/>
          </p:nvPr>
        </p:nvSpPr>
        <p:spPr/>
        <p:txBody>
          <a:bodyPr/>
          <a:lstStyle/>
          <a:p>
            <a:r>
              <a:rPr lang="cs-CZ" dirty="0"/>
              <a:t>Zdraví se stává sociální událostí v okamžiku, kdy člověk potřebuje ochranu nebo léčbu znamenající odbornou pomoc, zařízení, techniku a léky. To vyžaduje náklady zpravidla přesahující finanční možnosti člověka. </a:t>
            </a:r>
            <a:endParaRPr lang="cs-CZ" dirty="0" smtClean="0"/>
          </a:p>
          <a:p>
            <a:r>
              <a:rPr lang="cs-CZ" dirty="0"/>
              <a:t>Péče o veřejné zdraví </a:t>
            </a:r>
            <a:r>
              <a:rPr lang="cs-CZ" b="1" dirty="0"/>
              <a:t>v moderní společnosti je úkolem státu</a:t>
            </a:r>
            <a:r>
              <a:rPr lang="cs-CZ" dirty="0"/>
              <a:t>.</a:t>
            </a:r>
          </a:p>
          <a:p>
            <a:endParaRPr lang="cs-CZ" dirty="0"/>
          </a:p>
          <a:p>
            <a:endParaRPr lang="cs-CZ" dirty="0"/>
          </a:p>
        </p:txBody>
      </p:sp>
      <p:pic>
        <p:nvPicPr>
          <p:cNvPr id="7" name="Obráze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0388112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43608" y="1052736"/>
            <a:ext cx="6965245" cy="883226"/>
          </a:xfrm>
        </p:spPr>
        <p:txBody>
          <a:bodyPr>
            <a:normAutofit fontScale="90000"/>
          </a:bodyPr>
          <a:lstStyle/>
          <a:p>
            <a:r>
              <a:rPr lang="cs-CZ" sz="2200" b="1" dirty="0" smtClean="0"/>
              <a:t/>
            </a:r>
            <a:br>
              <a:rPr lang="cs-CZ" sz="2200" b="1" dirty="0" smtClean="0"/>
            </a:br>
            <a:r>
              <a:rPr lang="cs-CZ" sz="3100" b="1" dirty="0" smtClean="0"/>
              <a:t>Nejčastějšími </a:t>
            </a:r>
            <a:r>
              <a:rPr lang="cs-CZ" sz="3100" b="1" dirty="0"/>
              <a:t>sociálněpolitickými problémy veřejného zdraví</a:t>
            </a:r>
            <a:r>
              <a:rPr lang="cs-CZ" sz="3100" dirty="0"/>
              <a:t>, s nimiž se v jednotlivých státech setkáváme, jsou:</a:t>
            </a:r>
            <a:br>
              <a:rPr lang="cs-CZ" sz="3100" dirty="0"/>
            </a:br>
            <a:endParaRPr lang="cs-CZ" sz="3100" dirty="0"/>
          </a:p>
        </p:txBody>
      </p:sp>
      <p:sp>
        <p:nvSpPr>
          <p:cNvPr id="3" name="Zástupný symbol pro obsah 2"/>
          <p:cNvSpPr>
            <a:spLocks noGrp="1"/>
          </p:cNvSpPr>
          <p:nvPr>
            <p:ph idx="1"/>
          </p:nvPr>
        </p:nvSpPr>
        <p:spPr/>
        <p:txBody>
          <a:bodyPr>
            <a:normAutofit/>
          </a:bodyPr>
          <a:lstStyle/>
          <a:p>
            <a:pPr lvl="0"/>
            <a:endParaRPr lang="cs-CZ" b="1" dirty="0" smtClean="0"/>
          </a:p>
          <a:p>
            <a:pPr lvl="0"/>
            <a:r>
              <a:rPr lang="cs-CZ" b="1" dirty="0" smtClean="0"/>
              <a:t>nekázeň</a:t>
            </a:r>
            <a:r>
              <a:rPr lang="cs-CZ" dirty="0" smtClean="0"/>
              <a:t> </a:t>
            </a:r>
          </a:p>
          <a:p>
            <a:pPr lvl="0"/>
            <a:r>
              <a:rPr lang="cs-CZ" b="1" dirty="0" smtClean="0"/>
              <a:t>import </a:t>
            </a:r>
            <a:r>
              <a:rPr lang="cs-CZ" b="1" dirty="0"/>
              <a:t>infekčních chorob</a:t>
            </a:r>
            <a:r>
              <a:rPr lang="cs-CZ" dirty="0"/>
              <a:t> </a:t>
            </a:r>
            <a:endParaRPr lang="cs-CZ" dirty="0" smtClean="0"/>
          </a:p>
          <a:p>
            <a:pPr lvl="0"/>
            <a:r>
              <a:rPr lang="cs-CZ" b="1" dirty="0" smtClean="0"/>
              <a:t>stanovení </a:t>
            </a:r>
            <a:r>
              <a:rPr lang="cs-CZ" b="1" dirty="0"/>
              <a:t>rozsahu prevence </a:t>
            </a:r>
            <a:r>
              <a:rPr lang="cs-CZ" b="1" dirty="0" smtClean="0"/>
              <a:t>státem</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8767713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Stát o zdraví pečuje organizováním:</a:t>
            </a:r>
            <a:endParaRPr lang="cs-CZ" dirty="0"/>
          </a:p>
        </p:txBody>
      </p:sp>
      <p:sp>
        <p:nvSpPr>
          <p:cNvPr id="3" name="Zástupný symbol pro obsah 2"/>
          <p:cNvSpPr>
            <a:spLocks noGrp="1"/>
          </p:cNvSpPr>
          <p:nvPr>
            <p:ph idx="1"/>
          </p:nvPr>
        </p:nvSpPr>
        <p:spPr/>
        <p:txBody>
          <a:bodyPr>
            <a:normAutofit fontScale="85000" lnSpcReduction="10000"/>
          </a:bodyPr>
          <a:lstStyle/>
          <a:p>
            <a:pPr lvl="0"/>
            <a:r>
              <a:rPr lang="cs-CZ" b="1" dirty="0"/>
              <a:t>prevence, </a:t>
            </a:r>
            <a:r>
              <a:rPr lang="cs-CZ" dirty="0"/>
              <a:t>tj. ochranou člověka před nemocí a úrazem</a:t>
            </a:r>
          </a:p>
          <a:p>
            <a:pPr lvl="0"/>
            <a:r>
              <a:rPr lang="cs-CZ" b="1" dirty="0"/>
              <a:t>terapie, </a:t>
            </a:r>
            <a:r>
              <a:rPr lang="cs-CZ" dirty="0"/>
              <a:t>tj. léčbou následků onemocnění nebo úrazu</a:t>
            </a:r>
          </a:p>
          <a:p>
            <a:pPr lvl="0"/>
            <a:r>
              <a:rPr lang="cs-CZ" b="1" dirty="0"/>
              <a:t>rehabilitace nebo regenerace, </a:t>
            </a:r>
            <a:r>
              <a:rPr lang="cs-CZ" dirty="0"/>
              <a:t>tj. obnovou nezávislého a plnohodnotného tělesného i duševního života osob po úrazu, nemoci nebo závislosti nebo zmírněním trvalých následků nemoci nebo úrazu pro život a práci člověka</a:t>
            </a:r>
          </a:p>
          <a:p>
            <a:pPr lvl="0"/>
            <a:r>
              <a:rPr lang="cs-CZ" b="1" dirty="0"/>
              <a:t>reintegrace, </a:t>
            </a:r>
            <a:r>
              <a:rPr lang="cs-CZ" dirty="0"/>
              <a:t>tj. kompenzací ztrát na zdraví umožňující plné nebo alespoň částečné uplatnění člověka v jeho obvyklých společenských rolích, tj. v rodině, v komunitě (obec, stát, širší společenské prostředí) a v práci.</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0866744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Právo na zdraví</a:t>
            </a:r>
            <a:endParaRPr lang="cs-CZ" dirty="0"/>
          </a:p>
        </p:txBody>
      </p:sp>
      <p:sp>
        <p:nvSpPr>
          <p:cNvPr id="3" name="Zástupný symbol pro obsah 2"/>
          <p:cNvSpPr>
            <a:spLocks noGrp="1"/>
          </p:cNvSpPr>
          <p:nvPr>
            <p:ph idx="1"/>
          </p:nvPr>
        </p:nvSpPr>
        <p:spPr/>
        <p:txBody>
          <a:bodyPr/>
          <a:lstStyle/>
          <a:p>
            <a:r>
              <a:rPr lang="cs-CZ" b="1" dirty="0"/>
              <a:t>Zdraví je právem občana</a:t>
            </a:r>
            <a:r>
              <a:rPr lang="cs-CZ" dirty="0"/>
              <a:t>, tj. je soukromou záležitostí občana, jak naloží se svým zdravím.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7033990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475656" y="1340768"/>
            <a:ext cx="6196405" cy="3950253"/>
          </a:xfrm>
        </p:spPr>
        <p:txBody>
          <a:bodyPr>
            <a:normAutofit/>
          </a:bodyPr>
          <a:lstStyle/>
          <a:p>
            <a:r>
              <a:rPr lang="cs-CZ" dirty="0"/>
              <a:t>Právo na zdraví má ještě jednu stránku – nikdo nemůže jiného operovat nebo léčit bez jeho souhlasu (operace, dárcovství orgánů apod.). Ve zcela výjimečných případech tak lze učinit se souhlasem rodiny nebo za velmi přísného úředního dohledu nebo z rozhodnutí soudu. </a:t>
            </a:r>
          </a:p>
          <a:p>
            <a:pPr marL="0" indent="0">
              <a:buNone/>
            </a:pPr>
            <a:endParaRPr lang="cs-CZ" dirty="0"/>
          </a:p>
          <a:p>
            <a:r>
              <a:rPr lang="cs-CZ" dirty="0"/>
              <a:t>Při ohrožení zdraví druhých lidí může stát nařídit ústavní léčbu nebo karanténu.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8460361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475656" y="1556792"/>
            <a:ext cx="6196405" cy="3603812"/>
          </a:xfrm>
        </p:spPr>
        <p:txBody>
          <a:bodyPr>
            <a:normAutofit fontScale="92500" lnSpcReduction="10000"/>
          </a:bodyPr>
          <a:lstStyle/>
          <a:p>
            <a:r>
              <a:rPr lang="cs-CZ" dirty="0"/>
              <a:t>Každý lékařský zákrok musí být až na stanovené výjimky proveden se souhlasem pacienta. „Souhlasem“ pacient dává souhlas k zásahu do svého těla. Tento souhlas musí být informovaný, což znamená, že pacient byl před jeho udělením řádně poučen. Obvykle souhlasí pacient ústně. U drobnějších zákroků může pacient poskytnout souhlas také tak, že výkon bez námitek strpí (např. sám nastaví ruku k injekci). U závažnějších operací a vyšetření je nutný souhlas písemný.</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5770482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547664" y="1556792"/>
            <a:ext cx="6196405" cy="3603812"/>
          </a:xfrm>
        </p:spPr>
        <p:txBody>
          <a:bodyPr/>
          <a:lstStyle/>
          <a:p>
            <a:r>
              <a:rPr lang="cs-CZ" dirty="0"/>
              <a:t>Pacient má právo kdykoliv provedení lékařského zákroku odmítnout. V takovém případě si od něj lékař musí vyžádat písemné potvrzení tzv. negativní revers. Ještě před jeho podpisem však musí být poučen o svém zdravotním stavu, o výkonu, který odmítá a o možných následcích tohoto odmítnutí.</a:t>
            </a:r>
          </a:p>
          <a:p>
            <a:pPr marL="0" indent="0">
              <a:buNone/>
            </a:pP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5165149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Autofit/>
          </a:bodyPr>
          <a:lstStyle/>
          <a:p>
            <a:r>
              <a:rPr lang="cs-CZ" sz="2400" dirty="0"/>
              <a:t>S právem na vlastní zdraví souvisí řada problémů, např. při transplantaci lidských orgánů, interrupcích či eutanazii, které mají dimenze</a:t>
            </a:r>
            <a:r>
              <a:rPr lang="cs-CZ" sz="2400" dirty="0" smtClean="0"/>
              <a:t>:</a:t>
            </a:r>
            <a:endParaRPr lang="cs-CZ" sz="2400" dirty="0"/>
          </a:p>
        </p:txBody>
      </p:sp>
      <p:sp>
        <p:nvSpPr>
          <p:cNvPr id="3" name="Zástupný symbol pro obsah 2"/>
          <p:cNvSpPr>
            <a:spLocks noGrp="1"/>
          </p:cNvSpPr>
          <p:nvPr>
            <p:ph idx="1"/>
          </p:nvPr>
        </p:nvSpPr>
        <p:spPr/>
        <p:txBody>
          <a:bodyPr/>
          <a:lstStyle/>
          <a:p>
            <a:pPr lvl="0"/>
            <a:endParaRPr lang="cs-CZ" b="1" dirty="0" smtClean="0"/>
          </a:p>
          <a:p>
            <a:pPr lvl="0"/>
            <a:r>
              <a:rPr lang="cs-CZ" b="1" dirty="0" smtClean="0"/>
              <a:t>Společenské</a:t>
            </a:r>
            <a:endParaRPr lang="cs-CZ" dirty="0"/>
          </a:p>
          <a:p>
            <a:pPr lvl="0"/>
            <a:r>
              <a:rPr lang="cs-CZ" b="1" dirty="0"/>
              <a:t>Etické</a:t>
            </a:r>
            <a:r>
              <a:rPr lang="cs-CZ" dirty="0"/>
              <a:t> </a:t>
            </a:r>
            <a:endParaRPr lang="cs-CZ" dirty="0" smtClean="0"/>
          </a:p>
          <a:p>
            <a:pPr lvl="0"/>
            <a:r>
              <a:rPr lang="cs-CZ" b="1" dirty="0" smtClean="0"/>
              <a:t>Právní</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5178443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normAutofit fontScale="90000"/>
          </a:bodyPr>
          <a:lstStyle/>
          <a:p>
            <a:r>
              <a:rPr lang="cs-CZ" dirty="0" smtClean="0"/>
              <a:t>Faktory ovlivňující lidské zdraví</a:t>
            </a:r>
            <a:endParaRPr lang="cs-CZ" dirty="0"/>
          </a:p>
        </p:txBody>
      </p:sp>
      <p:sp>
        <p:nvSpPr>
          <p:cNvPr id="5" name="Zástupný symbol pro obsah 4"/>
          <p:cNvSpPr>
            <a:spLocks noGrp="1"/>
          </p:cNvSpPr>
          <p:nvPr>
            <p:ph sz="quarter" idx="13"/>
          </p:nvPr>
        </p:nvSpPr>
        <p:spPr/>
        <p:txBody>
          <a:bodyPr>
            <a:normAutofit fontScale="85000" lnSpcReduction="20000"/>
          </a:bodyPr>
          <a:lstStyle/>
          <a:p>
            <a:pPr marL="0" indent="0">
              <a:buNone/>
            </a:pPr>
            <a:r>
              <a:rPr lang="cs-CZ" b="1" dirty="0"/>
              <a:t>Zdravotnické faktory</a:t>
            </a:r>
            <a:endParaRPr lang="cs-CZ" dirty="0"/>
          </a:p>
          <a:p>
            <a:pPr lvl="0"/>
            <a:r>
              <a:rPr lang="cs-CZ" dirty="0"/>
              <a:t>úroveň zdravotní péče (ovlivňuje zdravotní stav 15 – 20 %),</a:t>
            </a:r>
          </a:p>
          <a:p>
            <a:pPr lvl="0"/>
            <a:r>
              <a:rPr lang="cs-CZ" dirty="0"/>
              <a:t>co se týče navrácení zdraví, zdravotní péče disponuje pouze omezenými možnostmi, žádoucího efektu můžeme dosáhnout prevencí a odstraněním negativního působeni nezdravotnických faktorů</a:t>
            </a:r>
          </a:p>
          <a:p>
            <a:endParaRPr lang="cs-CZ" dirty="0"/>
          </a:p>
        </p:txBody>
      </p:sp>
      <p:sp>
        <p:nvSpPr>
          <p:cNvPr id="6" name="Zástupný symbol pro obsah 5"/>
          <p:cNvSpPr>
            <a:spLocks noGrp="1"/>
          </p:cNvSpPr>
          <p:nvPr>
            <p:ph sz="quarter" idx="14"/>
          </p:nvPr>
        </p:nvSpPr>
        <p:spPr/>
        <p:txBody>
          <a:bodyPr>
            <a:normAutofit/>
          </a:bodyPr>
          <a:lstStyle/>
          <a:p>
            <a:pPr marL="0" indent="0">
              <a:buNone/>
            </a:pPr>
            <a:r>
              <a:rPr lang="cs-CZ" sz="2000" b="1" dirty="0"/>
              <a:t>Nezdravotnické faktory</a:t>
            </a:r>
            <a:endParaRPr lang="cs-CZ" sz="2000" dirty="0"/>
          </a:p>
          <a:p>
            <a:pPr lvl="0"/>
            <a:r>
              <a:rPr lang="cs-CZ" sz="2000" dirty="0"/>
              <a:t>životní prostředí (20%),</a:t>
            </a:r>
          </a:p>
          <a:p>
            <a:pPr lvl="0"/>
            <a:r>
              <a:rPr lang="cs-CZ" sz="2000" dirty="0"/>
              <a:t>způsob života (strava, léky, pohyb, spánek, zlozvyky) a pracovní prostředí (50%),</a:t>
            </a:r>
          </a:p>
          <a:p>
            <a:pPr lvl="0"/>
            <a:r>
              <a:rPr lang="cs-CZ" sz="2000" dirty="0"/>
              <a:t>genetické předpoklady (15%).</a:t>
            </a:r>
          </a:p>
          <a:p>
            <a:endParaRPr lang="cs-CZ" sz="2000" dirty="0"/>
          </a:p>
        </p:txBody>
      </p:sp>
      <p:pic>
        <p:nvPicPr>
          <p:cNvPr id="7" name="Obráze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8287040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475656" y="1268760"/>
            <a:ext cx="6196405" cy="3603812"/>
          </a:xfrm>
        </p:spPr>
        <p:txBody>
          <a:bodyPr>
            <a:normAutofit fontScale="92500" lnSpcReduction="20000"/>
          </a:bodyPr>
          <a:lstStyle/>
          <a:p>
            <a:r>
              <a:rPr lang="cs-CZ" dirty="0"/>
              <a:t>Nezdravotnické faktory ovlivňují zdravotní stav obyvatelstva z 80 %.</a:t>
            </a:r>
            <a:r>
              <a:rPr lang="cs-CZ" b="1" dirty="0"/>
              <a:t> Prevence v oblasti nezdravotnických faktorů</a:t>
            </a:r>
            <a:r>
              <a:rPr lang="cs-CZ" dirty="0"/>
              <a:t> je však spojena s vynakládáním dodatečných prostředků (např. ochrana ovzduší, čistota vody, bezpečnost práce atd.). Při hodnocení vlivu nezdravotnických faktorů je třeba zdůraznit dvě podstatné skutečnosti:</a:t>
            </a:r>
          </a:p>
          <a:p>
            <a:pPr lvl="0"/>
            <a:r>
              <a:rPr lang="cs-CZ" dirty="0"/>
              <a:t>utvářejí se pod působením různých ekonomických a sociálních vlivů a projevují se kumulativně, jsou dlouhodobě latentní,</a:t>
            </a:r>
          </a:p>
          <a:p>
            <a:pPr lvl="0"/>
            <a:r>
              <a:rPr lang="cs-CZ" dirty="0"/>
              <a:t>mají z hlediska vlivu na zdraví různou váhu.</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3889269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Zdravotní rizika</a:t>
            </a:r>
            <a:endParaRPr lang="cs-CZ" dirty="0"/>
          </a:p>
        </p:txBody>
      </p:sp>
      <p:sp>
        <p:nvSpPr>
          <p:cNvPr id="3" name="Zástupný symbol pro obsah 2"/>
          <p:cNvSpPr>
            <a:spLocks noGrp="1"/>
          </p:cNvSpPr>
          <p:nvPr>
            <p:ph idx="1"/>
          </p:nvPr>
        </p:nvSpPr>
        <p:spPr/>
        <p:txBody>
          <a:bodyPr/>
          <a:lstStyle/>
          <a:p>
            <a:pPr lvl="0"/>
            <a:r>
              <a:rPr lang="cs-CZ" dirty="0"/>
              <a:t>jsou to</a:t>
            </a:r>
            <a:r>
              <a:rPr lang="cs-CZ" b="1" dirty="0"/>
              <a:t>  </a:t>
            </a:r>
            <a:r>
              <a:rPr lang="cs-CZ" dirty="0"/>
              <a:t>faktory životního a pracovního prostředí, které vyvolávají určitá onemocnění nebo k nim přispívají</a:t>
            </a:r>
          </a:p>
          <a:p>
            <a:pPr lvl="0"/>
            <a:r>
              <a:rPr lang="cs-CZ" dirty="0"/>
              <a:t>vyvolává je příroda, prostředí i chování lidí</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0470643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463040" y="1052736"/>
            <a:ext cx="6196405" cy="4670333"/>
          </a:xfrm>
        </p:spPr>
        <p:txBody>
          <a:bodyPr>
            <a:normAutofit fontScale="62500" lnSpcReduction="20000"/>
          </a:bodyPr>
          <a:lstStyle/>
          <a:p>
            <a:pPr marL="0" indent="0">
              <a:buNone/>
            </a:pPr>
            <a:r>
              <a:rPr lang="cs-CZ" b="1" u="sng" dirty="0"/>
              <a:t>Příroda</a:t>
            </a:r>
            <a:endParaRPr lang="cs-CZ" dirty="0"/>
          </a:p>
          <a:p>
            <a:pPr lvl="0"/>
            <a:r>
              <a:rPr lang="cs-CZ" dirty="0"/>
              <a:t>nemocná </a:t>
            </a:r>
            <a:r>
              <a:rPr lang="cs-CZ" dirty="0" smtClean="0"/>
              <a:t>zvířata, některé </a:t>
            </a:r>
            <a:r>
              <a:rPr lang="cs-CZ" dirty="0"/>
              <a:t>druhy hmyzu i </a:t>
            </a:r>
            <a:r>
              <a:rPr lang="cs-CZ" dirty="0" smtClean="0"/>
              <a:t>jedovaté</a:t>
            </a:r>
            <a:endParaRPr lang="cs-CZ" dirty="0"/>
          </a:p>
          <a:p>
            <a:pPr marL="0" indent="0">
              <a:buNone/>
            </a:pPr>
            <a:r>
              <a:rPr lang="cs-CZ" b="1" u="sng" dirty="0"/>
              <a:t>Prostředí</a:t>
            </a:r>
            <a:endParaRPr lang="cs-CZ" dirty="0"/>
          </a:p>
          <a:p>
            <a:pPr lvl="0"/>
            <a:r>
              <a:rPr lang="cs-CZ" dirty="0"/>
              <a:t>zjevná (znečištění vzduchu, půdy, vody)</a:t>
            </a:r>
          </a:p>
          <a:p>
            <a:pPr lvl="0"/>
            <a:r>
              <a:rPr lang="cs-CZ" dirty="0"/>
              <a:t>skrytá (zjistitelná jen pomocí přístrojů, např. radioaktivita</a:t>
            </a:r>
            <a:r>
              <a:rPr lang="cs-CZ" dirty="0" smtClean="0"/>
              <a:t>)</a:t>
            </a:r>
            <a:r>
              <a:rPr lang="cs-CZ" b="1" dirty="0"/>
              <a:t> </a:t>
            </a:r>
            <a:endParaRPr lang="cs-CZ" dirty="0"/>
          </a:p>
          <a:p>
            <a:pPr marL="0" indent="0">
              <a:buNone/>
            </a:pPr>
            <a:r>
              <a:rPr lang="cs-CZ" b="1" dirty="0"/>
              <a:t>Nejčastějšími zdravotními riziky přírody a prostředí v současném světě jsou</a:t>
            </a:r>
            <a:endParaRPr lang="cs-CZ" dirty="0"/>
          </a:p>
          <a:p>
            <a:pPr lvl="0"/>
            <a:r>
              <a:rPr lang="cs-CZ" dirty="0"/>
              <a:t>infekční onemocnění – přenášené z lidí i ze zvířat</a:t>
            </a:r>
          </a:p>
          <a:p>
            <a:pPr lvl="0"/>
            <a:r>
              <a:rPr lang="cs-CZ" dirty="0"/>
              <a:t>nedostatek pitné vody</a:t>
            </a:r>
          </a:p>
          <a:p>
            <a:pPr lvl="0"/>
            <a:r>
              <a:rPr lang="cs-CZ" dirty="0"/>
              <a:t>nedostatek hygieny a sanitárních zařízení</a:t>
            </a:r>
          </a:p>
          <a:p>
            <a:pPr lvl="0"/>
            <a:r>
              <a:rPr lang="cs-CZ" dirty="0"/>
              <a:t>strava kontaminovaná bakteriemi a </a:t>
            </a:r>
            <a:r>
              <a:rPr lang="cs-CZ" dirty="0" smtClean="0"/>
              <a:t>plísněmi</a:t>
            </a:r>
            <a:r>
              <a:rPr lang="cs-CZ" b="1" dirty="0"/>
              <a:t> </a:t>
            </a:r>
            <a:endParaRPr lang="cs-CZ" dirty="0"/>
          </a:p>
          <a:p>
            <a:pPr marL="0" indent="0">
              <a:buNone/>
            </a:pPr>
            <a:r>
              <a:rPr lang="cs-CZ" b="1" u="sng" dirty="0"/>
              <a:t>Chování lidí</a:t>
            </a:r>
            <a:endParaRPr lang="cs-CZ" dirty="0"/>
          </a:p>
          <a:p>
            <a:pPr lvl="0"/>
            <a:r>
              <a:rPr lang="cs-CZ" dirty="0"/>
              <a:t>infekční onemocnění (malárie, TBC, HIV)</a:t>
            </a:r>
          </a:p>
          <a:p>
            <a:pPr lvl="0"/>
            <a:r>
              <a:rPr lang="cs-CZ" dirty="0"/>
              <a:t>civilizační onemocnění (cukrovka, infarkty a některá psychiatrická onemocnění)</a:t>
            </a:r>
          </a:p>
          <a:p>
            <a:pPr lvl="0"/>
            <a:r>
              <a:rPr lang="cs-CZ" dirty="0"/>
              <a:t>pracovní úrazy a nemoci z povolání (otravy a nádory jako následek expozice určitému pracovnímu prostředí apod.)</a:t>
            </a:r>
          </a:p>
          <a:p>
            <a:pPr lvl="0"/>
            <a:r>
              <a:rPr lang="cs-CZ" dirty="0"/>
              <a:t>nepříznivé následky společenského prostředí (nehody, úrazy, škodlivé návyky jako je alkohol, drogy a jiná rizika vycházející z rodinného, komunálního a sociálního prostředí)</a:t>
            </a:r>
          </a:p>
          <a:p>
            <a:pPr lvl="0"/>
            <a:r>
              <a:rPr lang="cs-CZ" dirty="0"/>
              <a:t>nepříznivé následky zhoršujícího se životního prostředí (znečišťování vod, půdy a vzduchu, CO</a:t>
            </a:r>
            <a:r>
              <a:rPr lang="cs-CZ" baseline="-25000" dirty="0"/>
              <a:t>2</a:t>
            </a:r>
            <a:r>
              <a:rPr lang="cs-CZ" dirty="0"/>
              <a:t>, radiace)</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2275061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NEMOC</a:t>
            </a:r>
            <a:endParaRPr lang="cs-CZ" dirty="0"/>
          </a:p>
        </p:txBody>
      </p:sp>
      <p:sp>
        <p:nvSpPr>
          <p:cNvPr id="3" name="Zástupný symbol pro obsah 2"/>
          <p:cNvSpPr>
            <a:spLocks noGrp="1"/>
          </p:cNvSpPr>
          <p:nvPr>
            <p:ph idx="1"/>
          </p:nvPr>
        </p:nvSpPr>
        <p:spPr/>
        <p:txBody>
          <a:bodyPr>
            <a:normAutofit fontScale="92500" lnSpcReduction="20000"/>
          </a:bodyPr>
          <a:lstStyle/>
          <a:p>
            <a:r>
              <a:rPr lang="cs-CZ" dirty="0"/>
              <a:t>Hovoříme o ní jako o sociální události až když člověk potřebuje pomoc druhých (hospitalizace, léky, lékař, hmotné zabezpečení) </a:t>
            </a:r>
          </a:p>
          <a:p>
            <a:pPr marL="0" indent="0">
              <a:buNone/>
            </a:pPr>
            <a:endParaRPr lang="cs-CZ" dirty="0"/>
          </a:p>
          <a:p>
            <a:r>
              <a:rPr lang="cs-CZ" dirty="0"/>
              <a:t>Je to stav, kdy dochází k poruše zdraví, která způsobuje nemožnost a neschopnost se o sebe postarat.</a:t>
            </a:r>
          </a:p>
          <a:p>
            <a:pPr marL="0" indent="0">
              <a:buNone/>
            </a:pPr>
            <a:endParaRPr lang="cs-CZ" dirty="0"/>
          </a:p>
          <a:p>
            <a:r>
              <a:rPr lang="cs-CZ" dirty="0"/>
              <a:t>Lékaři nemoc definují jako souhrn reakcí organismu na poruchu rovnováhy mezi organismem a prostředím. (Tomeš, 2010)</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4596331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Nemoc jako sociální událost</a:t>
            </a:r>
            <a:endParaRPr lang="cs-CZ" dirty="0"/>
          </a:p>
        </p:txBody>
      </p:sp>
      <p:sp>
        <p:nvSpPr>
          <p:cNvPr id="3" name="Zástupný symbol pro obsah 2"/>
          <p:cNvSpPr>
            <a:spLocks noGrp="1"/>
          </p:cNvSpPr>
          <p:nvPr>
            <p:ph idx="1"/>
          </p:nvPr>
        </p:nvSpPr>
        <p:spPr/>
        <p:txBody>
          <a:bodyPr>
            <a:normAutofit fontScale="77500" lnSpcReduction="20000"/>
          </a:bodyPr>
          <a:lstStyle/>
          <a:p>
            <a:pPr marL="0" indent="0">
              <a:buNone/>
            </a:pPr>
            <a:r>
              <a:rPr lang="cs-CZ" dirty="0"/>
              <a:t>Sociální událostí jsou </a:t>
            </a:r>
            <a:r>
              <a:rPr lang="cs-CZ" b="1" u="sng" dirty="0"/>
              <a:t>ekonomické důsledky vyvolané nemocí</a:t>
            </a:r>
            <a:r>
              <a:rPr lang="cs-CZ" dirty="0"/>
              <a:t>. Můžeme je rozdělit na:</a:t>
            </a:r>
          </a:p>
          <a:p>
            <a:pPr lvl="0"/>
            <a:r>
              <a:rPr lang="cs-CZ" dirty="0"/>
              <a:t>Náklady na prevenci, léčení, rehabilitaci a reintegraci</a:t>
            </a:r>
          </a:p>
          <a:p>
            <a:pPr lvl="0"/>
            <a:r>
              <a:rPr lang="cs-CZ" dirty="0"/>
              <a:t>Pracovní neschopnost a ztráta příjmů z ekonomické činnosti</a:t>
            </a:r>
          </a:p>
          <a:p>
            <a:pPr lvl="0"/>
            <a:r>
              <a:rPr lang="cs-CZ" dirty="0"/>
              <a:t>Vyčíslitelné škody na majetku, zejména u pracovních úrazů</a:t>
            </a:r>
          </a:p>
          <a:p>
            <a:pPr marL="0" indent="0">
              <a:buNone/>
            </a:pPr>
            <a:r>
              <a:rPr lang="cs-CZ" dirty="0"/>
              <a:t> </a:t>
            </a:r>
          </a:p>
          <a:p>
            <a:r>
              <a:rPr lang="cs-CZ" dirty="0"/>
              <a:t>Poskytnout prevenci a náklady s udržením pracovní schopností bývá zčásti uloženo zaměstnavateli. Poskytnout příjem nemocnému zaměstnanci může být také částečně uloženo zaměstnavateli po určitou dobu (v ČR v současné době – náhrada mzdy – 3 týdny).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9897716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Příčiny onemocnění</a:t>
            </a:r>
            <a:endParaRPr lang="cs-CZ" dirty="0"/>
          </a:p>
        </p:txBody>
      </p:sp>
      <p:sp>
        <p:nvSpPr>
          <p:cNvPr id="3" name="Zástupný symbol pro obsah 2"/>
          <p:cNvSpPr>
            <a:spLocks noGrp="1"/>
          </p:cNvSpPr>
          <p:nvPr>
            <p:ph idx="1"/>
          </p:nvPr>
        </p:nvSpPr>
        <p:spPr/>
        <p:txBody>
          <a:bodyPr/>
          <a:lstStyle/>
          <a:p>
            <a:pPr lvl="0"/>
            <a:r>
              <a:rPr lang="cs-CZ" b="1" dirty="0"/>
              <a:t>Biologické</a:t>
            </a:r>
            <a:r>
              <a:rPr lang="cs-CZ" dirty="0"/>
              <a:t> – viry, bakterie, paraziti, plísně apod.</a:t>
            </a:r>
          </a:p>
          <a:p>
            <a:pPr lvl="0"/>
            <a:r>
              <a:rPr lang="cs-CZ" b="1" dirty="0"/>
              <a:t>Fyzikální</a:t>
            </a:r>
            <a:r>
              <a:rPr lang="cs-CZ" dirty="0"/>
              <a:t> – fyzikální podněty vnějšího prostředí, jako je elektřina, pohybující se předměty apod.</a:t>
            </a:r>
          </a:p>
          <a:p>
            <a:pPr lvl="0"/>
            <a:r>
              <a:rPr lang="cs-CZ" b="1" dirty="0"/>
              <a:t>Chemické</a:t>
            </a:r>
            <a:r>
              <a:rPr lang="cs-CZ" dirty="0"/>
              <a:t> – např. otravy apod.</a:t>
            </a:r>
          </a:p>
          <a:p>
            <a:pPr lvl="0"/>
            <a:r>
              <a:rPr lang="cs-CZ" b="1" dirty="0"/>
              <a:t>Sociální</a:t>
            </a:r>
            <a:r>
              <a:rPr lang="cs-CZ" dirty="0"/>
              <a:t> – selhání sociálního prostředí vyvolávající stresy apod.</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6335041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Pracovní schopnost</a:t>
            </a:r>
            <a:endParaRPr lang="cs-CZ" dirty="0"/>
          </a:p>
        </p:txBody>
      </p:sp>
      <p:sp>
        <p:nvSpPr>
          <p:cNvPr id="3" name="Zástupný symbol pro obsah 2"/>
          <p:cNvSpPr>
            <a:spLocks noGrp="1"/>
          </p:cNvSpPr>
          <p:nvPr>
            <p:ph idx="1"/>
          </p:nvPr>
        </p:nvSpPr>
        <p:spPr/>
        <p:txBody>
          <a:bodyPr>
            <a:normAutofit lnSpcReduction="10000"/>
          </a:bodyPr>
          <a:lstStyle/>
          <a:p>
            <a:r>
              <a:rPr lang="cs-CZ" dirty="0"/>
              <a:t>Pro získání a udržení pracovní schopnosti potřebuje člověk zdraví, vzdělání a soubor etických a kulturních návyků, tj. výchovu. </a:t>
            </a:r>
          </a:p>
          <a:p>
            <a:r>
              <a:rPr lang="cs-CZ" dirty="0"/>
              <a:t>Sociální událostí jsou náklady vyvolané touto potřebou, tj. náklady na zdravotní prevenci, na získání a udržení ekonomické činnosti a na další osobnostní a profesní zdokonalování. </a:t>
            </a:r>
          </a:p>
          <a:p>
            <a:r>
              <a:rPr lang="cs-CZ" dirty="0"/>
              <a:t>O tyto náklady se občané zpravidla dělí se svými zaměstnavateli a státem.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6970687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Pracovní neschopnost</a:t>
            </a:r>
            <a:endParaRPr lang="cs-CZ" dirty="0"/>
          </a:p>
        </p:txBody>
      </p:sp>
      <p:sp>
        <p:nvSpPr>
          <p:cNvPr id="3" name="Zástupný symbol pro obsah 2"/>
          <p:cNvSpPr>
            <a:spLocks noGrp="1"/>
          </p:cNvSpPr>
          <p:nvPr>
            <p:ph idx="1"/>
          </p:nvPr>
        </p:nvSpPr>
        <p:spPr/>
        <p:txBody>
          <a:bodyPr>
            <a:normAutofit fontScale="62500" lnSpcReduction="20000"/>
          </a:bodyPr>
          <a:lstStyle/>
          <a:p>
            <a:pPr lvl="0"/>
            <a:r>
              <a:rPr lang="cs-CZ" dirty="0"/>
              <a:t>Je to nemožnost pracovat (a vydělávat peníze) zapříčiněná úrazem či nemocí zaviněná (nedbalostí, nedodržováním předpisů, pokynů, úmyslně) a nezaviněná (úrazem či nemocí)</a:t>
            </a:r>
          </a:p>
          <a:p>
            <a:pPr lvl="0"/>
            <a:r>
              <a:rPr lang="cs-CZ" i="1" dirty="0"/>
              <a:t>Dočasnou (krátkodobou) </a:t>
            </a:r>
            <a:r>
              <a:rPr lang="cs-CZ" i="1" dirty="0" err="1"/>
              <a:t>prac</a:t>
            </a:r>
            <a:r>
              <a:rPr lang="cs-CZ" i="1" dirty="0"/>
              <a:t>. neschopnost</a:t>
            </a:r>
            <a:r>
              <a:rPr lang="cs-CZ" dirty="0"/>
              <a:t> </a:t>
            </a:r>
            <a:r>
              <a:rPr lang="cs-CZ" u="sng" dirty="0"/>
              <a:t>posuzuje ošetřující lékař</a:t>
            </a:r>
            <a:r>
              <a:rPr lang="cs-CZ" dirty="0"/>
              <a:t> (lékař (praktický, závodní), který má pacienta v ambulantní péči; ústavní lékař, v jehož péči se pacient nachází; lékař lázeňského zařízení) </a:t>
            </a:r>
          </a:p>
          <a:p>
            <a:pPr lvl="0"/>
            <a:r>
              <a:rPr lang="cs-CZ" dirty="0"/>
              <a:t>Neposuzuje ji a nevystavuje ji lékař záchranné a pohotovostní služby.</a:t>
            </a:r>
          </a:p>
          <a:p>
            <a:pPr lvl="0"/>
            <a:r>
              <a:rPr lang="cs-CZ" dirty="0"/>
              <a:t>Pracovní neschopnost </a:t>
            </a:r>
            <a:r>
              <a:rPr lang="cs-CZ" i="1" dirty="0"/>
              <a:t>začíná dnem, kdy ji lékař zjistil</a:t>
            </a:r>
            <a:r>
              <a:rPr lang="cs-CZ" dirty="0"/>
              <a:t> (pokud má nemocný ten den směnu odpracovanou, pak následujícím dnem). Pracovní neschopnost vystavuje ošetřující lékař na čtyřdílném tiskopisu - </a:t>
            </a:r>
            <a:r>
              <a:rPr lang="cs-CZ" b="1" dirty="0"/>
              <a:t>Potvrzení pracovní neschopnosti</a:t>
            </a:r>
            <a:r>
              <a:rPr lang="cs-CZ" dirty="0"/>
              <a:t> (tzv. kladenském tiskopisu) SEVT, který vydává vystavujícímu lékaři příslušná okresní správa sociálního zabezpečení (OSSZ). </a:t>
            </a:r>
          </a:p>
          <a:p>
            <a:pPr lvl="0"/>
            <a:r>
              <a:rPr lang="cs-CZ" dirty="0"/>
              <a:t>Pracovní neschopnost ukončuje lékař, když zjistí, že je pacient schopen práce nebo že je nemocný dlouhodobě (či trvale) nezpůsobilý konat dosavadní práci. V tomto okamžiku je obvykle odesláním žádosti o důchod </a:t>
            </a:r>
            <a:r>
              <a:rPr lang="cs-CZ" i="1" dirty="0"/>
              <a:t>zahájeno tzv. invalidní řízení</a:t>
            </a:r>
            <a:r>
              <a:rPr lang="cs-CZ" dirty="0" smtClean="0"/>
              <a:t>.</a:t>
            </a: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8066267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Pracovní neschopnost může být:</a:t>
            </a:r>
            <a:endParaRPr lang="cs-CZ" dirty="0"/>
          </a:p>
        </p:txBody>
      </p:sp>
      <p:sp>
        <p:nvSpPr>
          <p:cNvPr id="3" name="Zástupný symbol pro obsah 2"/>
          <p:cNvSpPr>
            <a:spLocks noGrp="1"/>
          </p:cNvSpPr>
          <p:nvPr>
            <p:ph idx="1"/>
          </p:nvPr>
        </p:nvSpPr>
        <p:spPr/>
        <p:txBody>
          <a:bodyPr/>
          <a:lstStyle/>
          <a:p>
            <a:pPr lvl="0"/>
            <a:r>
              <a:rPr lang="cs-CZ" dirty="0"/>
              <a:t>Úplná – při hospitalizaci, karanténě apod.</a:t>
            </a:r>
          </a:p>
          <a:p>
            <a:pPr lvl="0"/>
            <a:r>
              <a:rPr lang="cs-CZ" dirty="0"/>
              <a:t>Částečná – nemocný může vykonávat některé práci při ambulantní léčbě</a:t>
            </a:r>
          </a:p>
          <a:p>
            <a:pPr lvl="0"/>
            <a:r>
              <a:rPr lang="cs-CZ" dirty="0"/>
              <a:t>Speciální – nemoc brání postiženému vykonávat určitý druh práce, např. neobdrží zdravotní průkaz, a proto ztrácí zdravotní způsobilost pro práci s potravinami</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7053914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ÚRAZ</a:t>
            </a:r>
            <a:endParaRPr lang="cs-CZ" dirty="0"/>
          </a:p>
        </p:txBody>
      </p:sp>
      <p:sp>
        <p:nvSpPr>
          <p:cNvPr id="3" name="Zástupný symbol pro obsah 2"/>
          <p:cNvSpPr>
            <a:spLocks noGrp="1"/>
          </p:cNvSpPr>
          <p:nvPr>
            <p:ph idx="1"/>
          </p:nvPr>
        </p:nvSpPr>
        <p:spPr/>
        <p:txBody>
          <a:bodyPr>
            <a:normAutofit lnSpcReduction="10000"/>
          </a:bodyPr>
          <a:lstStyle/>
          <a:p>
            <a:pPr lvl="0"/>
            <a:r>
              <a:rPr lang="cs-CZ" dirty="0"/>
              <a:t>Jde o zvláštní případ nemoci</a:t>
            </a:r>
          </a:p>
          <a:p>
            <a:pPr lvl="0"/>
            <a:r>
              <a:rPr lang="cs-CZ" dirty="0"/>
              <a:t>Je to zevní zásah působící na organismus náhle (krátce) a následkem je porucha zdraví. Je příčinou pracovní neschopnosti.</a:t>
            </a:r>
          </a:p>
          <a:p>
            <a:pPr marL="0" indent="0">
              <a:buNone/>
            </a:pPr>
            <a:endParaRPr lang="cs-CZ" dirty="0"/>
          </a:p>
          <a:p>
            <a:r>
              <a:rPr lang="cs-CZ" u="sng" dirty="0"/>
              <a:t>Příčiny</a:t>
            </a:r>
            <a:r>
              <a:rPr lang="cs-CZ" dirty="0"/>
              <a:t>:  </a:t>
            </a:r>
          </a:p>
          <a:p>
            <a:pPr lvl="0"/>
            <a:r>
              <a:rPr lang="cs-CZ" dirty="0"/>
              <a:t>fyzikální (elektřina, oheň, pohyb předmětu)</a:t>
            </a:r>
          </a:p>
          <a:p>
            <a:pPr lvl="0"/>
            <a:r>
              <a:rPr lang="cs-CZ" dirty="0"/>
              <a:t>chemické (otrava, popáleniny apod.)</a:t>
            </a:r>
          </a:p>
          <a:p>
            <a:pPr lvl="0"/>
            <a:r>
              <a:rPr lang="cs-CZ" dirty="0"/>
              <a:t>sociální (stres, selhání organismu)</a:t>
            </a:r>
          </a:p>
          <a:p>
            <a:pPr marL="0" indent="0">
              <a:buNone/>
            </a:pP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6753523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INVALIDITA</a:t>
            </a:r>
            <a:endParaRPr lang="cs-CZ" dirty="0"/>
          </a:p>
        </p:txBody>
      </p:sp>
      <p:sp>
        <p:nvSpPr>
          <p:cNvPr id="3" name="Zástupný symbol pro obsah 2"/>
          <p:cNvSpPr>
            <a:spLocks noGrp="1"/>
          </p:cNvSpPr>
          <p:nvPr>
            <p:ph idx="1"/>
          </p:nvPr>
        </p:nvSpPr>
        <p:spPr/>
        <p:txBody>
          <a:bodyPr>
            <a:normAutofit fontScale="85000" lnSpcReduction="20000"/>
          </a:bodyPr>
          <a:lstStyle/>
          <a:p>
            <a:r>
              <a:rPr lang="cs-CZ" dirty="0"/>
              <a:t>Je to stabilizovaná fáze nemoci se zdravotním postižením dlouhodobějšího rázu.</a:t>
            </a:r>
          </a:p>
          <a:p>
            <a:pPr marL="0" indent="0">
              <a:buNone/>
            </a:pPr>
            <a:endParaRPr lang="cs-CZ" dirty="0"/>
          </a:p>
          <a:p>
            <a:r>
              <a:rPr lang="cs-CZ" dirty="0" smtClean="0"/>
              <a:t>významnější </a:t>
            </a:r>
            <a:r>
              <a:rPr lang="cs-CZ" dirty="0"/>
              <a:t>přechodné nebo trvalé tělesné či duševní poškození nebo </a:t>
            </a:r>
            <a:r>
              <a:rPr lang="cs-CZ" dirty="0" smtClean="0"/>
              <a:t>ztráta </a:t>
            </a:r>
            <a:r>
              <a:rPr lang="cs-CZ" dirty="0"/>
              <a:t>určité funkce či části organismu, a v důsledku toho i snížená pracovní schopnost nebo společenské uplatnění.</a:t>
            </a:r>
          </a:p>
          <a:p>
            <a:pPr marL="0" indent="0">
              <a:buNone/>
            </a:pPr>
            <a:endParaRPr lang="cs-CZ" dirty="0"/>
          </a:p>
          <a:p>
            <a:r>
              <a:rPr lang="cs-CZ" dirty="0"/>
              <a:t>Liší se od nemoci především tím, že změna zdravotního stavu se ustálila natolik, že lze změřit dlouhodobé nebo trvalé následky nemoci nebo úrazu a zahájit rehabilitační a neintegrační procesy</a:t>
            </a:r>
            <a:r>
              <a:rPr lang="cs-CZ" dirty="0" smtClean="0"/>
              <a:t>.</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7041238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INVALIDITA</a:t>
            </a:r>
            <a:endParaRPr lang="cs-CZ" dirty="0"/>
          </a:p>
        </p:txBody>
      </p:sp>
      <p:sp>
        <p:nvSpPr>
          <p:cNvPr id="3" name="Zástupný symbol pro obsah 2"/>
          <p:cNvSpPr>
            <a:spLocks noGrp="1"/>
          </p:cNvSpPr>
          <p:nvPr>
            <p:ph idx="1"/>
          </p:nvPr>
        </p:nvSpPr>
        <p:spPr/>
        <p:txBody>
          <a:bodyPr>
            <a:normAutofit fontScale="85000" lnSpcReduction="20000"/>
          </a:bodyPr>
          <a:lstStyle/>
          <a:p>
            <a:r>
              <a:rPr lang="cs-CZ" dirty="0"/>
              <a:t>Je sociální událostí, protože vyřazuje člověka ze standardních situací trvale nebo dlouhodobě.</a:t>
            </a:r>
          </a:p>
          <a:p>
            <a:pPr marL="0" indent="0">
              <a:buNone/>
            </a:pPr>
            <a:endParaRPr lang="cs-CZ" dirty="0"/>
          </a:p>
          <a:p>
            <a:r>
              <a:rPr lang="cs-CZ" dirty="0"/>
              <a:t>Invaliditu nelze považovat pouze za dlouhodobou pracovní neschopnost – základní rozdíl mezi nemocí a invaliditou má důležité sociální dimenze – souvislost není mezi změnou zdravotního stavu nebo poškozením zdraví  a pracovní schopností, ale mezi zdravím a možností uplatnění člověka vůbec, nejen ve vazbě na minulou profesi nebo dosažené vzdělání.</a:t>
            </a:r>
          </a:p>
          <a:p>
            <a:pPr marL="0" indent="0">
              <a:buNone/>
            </a:pPr>
            <a:endParaRPr lang="cs-CZ" dirty="0"/>
          </a:p>
          <a:p>
            <a:r>
              <a:rPr lang="cs-CZ" dirty="0"/>
              <a:t>Při nároku na pomoc se bere v úvahu okolnost vzniku invalidity</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3615228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INVALIDITA</a:t>
            </a:r>
            <a:endParaRPr lang="cs-CZ" dirty="0"/>
          </a:p>
        </p:txBody>
      </p:sp>
      <p:sp>
        <p:nvSpPr>
          <p:cNvPr id="3" name="Zástupný symbol pro obsah 2"/>
          <p:cNvSpPr>
            <a:spLocks noGrp="1"/>
          </p:cNvSpPr>
          <p:nvPr>
            <p:ph idx="1"/>
          </p:nvPr>
        </p:nvSpPr>
        <p:spPr/>
        <p:txBody>
          <a:bodyPr/>
          <a:lstStyle/>
          <a:p>
            <a:pPr marL="0" indent="0">
              <a:buNone/>
            </a:pPr>
            <a:r>
              <a:rPr lang="cs-CZ" b="1" dirty="0"/>
              <a:t>Dělení v ČR</a:t>
            </a:r>
            <a:endParaRPr lang="cs-CZ" dirty="0"/>
          </a:p>
          <a:p>
            <a:r>
              <a:rPr lang="cs-CZ" dirty="0"/>
              <a:t>1. stupně</a:t>
            </a:r>
          </a:p>
          <a:p>
            <a:r>
              <a:rPr lang="cs-CZ" dirty="0"/>
              <a:t>2. stupně</a:t>
            </a:r>
          </a:p>
          <a:p>
            <a:r>
              <a:rPr lang="cs-CZ" dirty="0"/>
              <a:t>3. stupně</a:t>
            </a:r>
          </a:p>
          <a:p>
            <a:pPr marL="0" indent="0">
              <a:buNone/>
            </a:pPr>
            <a:endParaRPr lang="cs-CZ" dirty="0"/>
          </a:p>
          <a:p>
            <a:r>
              <a:rPr lang="cs-CZ" dirty="0"/>
              <a:t>V naší zemi je právní koncepce invalidity dána zákonem o </a:t>
            </a:r>
            <a:r>
              <a:rPr lang="cs-CZ" i="1" dirty="0"/>
              <a:t>důchodovém pojištění č. 155/1995. </a:t>
            </a: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3684312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ctrTitle"/>
          </p:nvPr>
        </p:nvSpPr>
        <p:spPr/>
        <p:txBody>
          <a:bodyPr>
            <a:normAutofit fontScale="90000"/>
          </a:bodyPr>
          <a:lstStyle/>
          <a:p>
            <a:r>
              <a:rPr lang="cs-CZ" b="1" cap="all" dirty="0" smtClean="0"/>
              <a:t>Zdravotní    </a:t>
            </a:r>
            <a:br>
              <a:rPr lang="cs-CZ" b="1" cap="all" dirty="0" smtClean="0"/>
            </a:br>
            <a:r>
              <a:rPr lang="cs-CZ" b="1" cap="all" dirty="0"/>
              <a:t> </a:t>
            </a:r>
            <a:r>
              <a:rPr lang="cs-CZ" b="1" cap="all" dirty="0" smtClean="0"/>
              <a:t>   pojištění</a:t>
            </a:r>
            <a:r>
              <a:rPr lang="cs-CZ" cap="all" dirty="0"/>
              <a:t>	</a:t>
            </a:r>
            <a:r>
              <a:rPr lang="cs-CZ" dirty="0"/>
              <a:t/>
            </a:r>
            <a:br>
              <a:rPr lang="cs-CZ" dirty="0"/>
            </a:br>
            <a:endParaRPr lang="cs-CZ" dirty="0"/>
          </a:p>
        </p:txBody>
      </p:sp>
      <p:sp>
        <p:nvSpPr>
          <p:cNvPr id="5" name="Podnadpis 4"/>
          <p:cNvSpPr>
            <a:spLocks noGrp="1"/>
          </p:cNvSpPr>
          <p:nvPr>
            <p:ph type="subTitle" idx="1"/>
          </p:nvPr>
        </p:nvSpPr>
        <p:spPr/>
        <p:txBody>
          <a:bodyPr/>
          <a:lstStyle/>
          <a:p>
            <a:r>
              <a:rPr lang="cs-CZ" dirty="0" smtClean="0"/>
              <a:t>Zákonné normy v ČR</a:t>
            </a:r>
          </a:p>
          <a:p>
            <a:r>
              <a:rPr lang="cs-CZ" dirty="0" smtClean="0"/>
              <a:t>Vznik a zánik</a:t>
            </a:r>
          </a:p>
          <a:p>
            <a:r>
              <a:rPr lang="cs-CZ" dirty="0" smtClean="0"/>
              <a:t>Systém úhrad, zdravotní pojišťovny</a:t>
            </a:r>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965189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Situace v ČR</a:t>
            </a:r>
            <a:endParaRPr lang="cs-CZ" dirty="0"/>
          </a:p>
        </p:txBody>
      </p:sp>
      <p:sp>
        <p:nvSpPr>
          <p:cNvPr id="3" name="Zástupný symbol pro obsah 2"/>
          <p:cNvSpPr>
            <a:spLocks noGrp="1"/>
          </p:cNvSpPr>
          <p:nvPr>
            <p:ph idx="1"/>
          </p:nvPr>
        </p:nvSpPr>
        <p:spPr/>
        <p:txBody>
          <a:bodyPr/>
          <a:lstStyle/>
          <a:p>
            <a:r>
              <a:rPr lang="cs-CZ" b="1" dirty="0"/>
              <a:t>V České republice byl zaveden model veřejného </a:t>
            </a:r>
            <a:r>
              <a:rPr lang="cs-CZ" dirty="0"/>
              <a:t>pojištění. Vychází z</a:t>
            </a:r>
            <a:r>
              <a:rPr lang="cs-CZ" b="1" dirty="0"/>
              <a:t> </a:t>
            </a:r>
            <a:r>
              <a:rPr lang="cs-CZ" dirty="0"/>
              <a:t>principu </a:t>
            </a:r>
            <a:r>
              <a:rPr lang="cs-CZ" dirty="0" smtClean="0"/>
              <a:t>solidarity a </a:t>
            </a:r>
            <a:r>
              <a:rPr lang="cs-CZ" dirty="0"/>
              <a:t>dělení rizika. </a:t>
            </a:r>
            <a:endParaRPr lang="cs-CZ" dirty="0" smtClean="0"/>
          </a:p>
          <a:p>
            <a:r>
              <a:rPr lang="cs-CZ" dirty="0" smtClean="0"/>
              <a:t>Má </a:t>
            </a:r>
            <a:r>
              <a:rPr lang="cs-CZ" dirty="0"/>
              <a:t>podobu povinného pojištění pro všechny osoby s trvalým pobytem </a:t>
            </a:r>
            <a:r>
              <a:rPr lang="cs-CZ" dirty="0" smtClean="0"/>
              <a:t>na území </a:t>
            </a:r>
            <a:r>
              <a:rPr lang="cs-CZ" dirty="0"/>
              <a:t>ČR nebo pro osoby, které trvalý pobyt na území ČR nemají, ale jsou zaměstnány </a:t>
            </a:r>
            <a:r>
              <a:rPr lang="cs-CZ" dirty="0" smtClean="0"/>
              <a:t>u zaměstnavatele </a:t>
            </a:r>
            <a:r>
              <a:rPr lang="cs-CZ" dirty="0"/>
              <a:t>se sídlem na území ČR.</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9199754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95023" y="817583"/>
            <a:ext cx="6965245" cy="1099250"/>
          </a:xfrm>
        </p:spPr>
        <p:txBody>
          <a:bodyPr>
            <a:normAutofit fontScale="90000"/>
          </a:bodyPr>
          <a:lstStyle/>
          <a:p>
            <a:r>
              <a:rPr lang="cs-CZ" dirty="0"/>
              <a:t>Předpisy zdravotního </a:t>
            </a:r>
            <a:r>
              <a:rPr lang="cs-CZ" dirty="0" smtClean="0"/>
              <a:t>pojištění</a:t>
            </a:r>
            <a:endParaRPr lang="cs-CZ" dirty="0"/>
          </a:p>
        </p:txBody>
      </p:sp>
      <p:sp>
        <p:nvSpPr>
          <p:cNvPr id="3" name="Zástupný symbol pro obsah 2"/>
          <p:cNvSpPr>
            <a:spLocks noGrp="1"/>
          </p:cNvSpPr>
          <p:nvPr>
            <p:ph idx="1"/>
          </p:nvPr>
        </p:nvSpPr>
        <p:spPr>
          <a:xfrm>
            <a:off x="1463040" y="2119256"/>
            <a:ext cx="6196405" cy="3830023"/>
          </a:xfrm>
        </p:spPr>
        <p:txBody>
          <a:bodyPr>
            <a:normAutofit fontScale="70000" lnSpcReduction="20000"/>
          </a:bodyPr>
          <a:lstStyle/>
          <a:p>
            <a:pPr lvl="0"/>
            <a:r>
              <a:rPr lang="cs-CZ" b="1" dirty="0"/>
              <a:t>Listina základních práv a svobod - </a:t>
            </a:r>
            <a:r>
              <a:rPr lang="cs-CZ" dirty="0"/>
              <a:t>„každý má právo na ochranu zdraví“</a:t>
            </a:r>
          </a:p>
          <a:p>
            <a:pPr lvl="0"/>
            <a:r>
              <a:rPr lang="cs-CZ" b="1" dirty="0"/>
              <a:t>zákon č. 48/1997 Sb. ve znění pozdějších předpisů - o veřejném zdravotním pojištění - upravuje poskytování zdravotnické péče</a:t>
            </a:r>
            <a:endParaRPr lang="cs-CZ" dirty="0"/>
          </a:p>
          <a:p>
            <a:pPr lvl="1"/>
            <a:r>
              <a:rPr lang="cs-CZ" sz="2400" dirty="0"/>
              <a:t>věnuje se mimo jiné plátcům pojistného, zakotvuje jejich práva a povinnosti (platit pojistné, povinnost oznamovací), výši a způsob placení, smluvní pojištění a připojištění, pokuty a přirážky</a:t>
            </a:r>
          </a:p>
          <a:p>
            <a:pPr lvl="1"/>
            <a:r>
              <a:rPr lang="cs-CZ" sz="2400" dirty="0"/>
              <a:t>vymezuje stručně rozsah potřebné zdravotnické péče </a:t>
            </a:r>
          </a:p>
          <a:p>
            <a:pPr lvl="1"/>
            <a:r>
              <a:rPr lang="cs-CZ" sz="2400" dirty="0"/>
              <a:t>podmínky poskytování zdravotní péče a její úhrady (péče poskytovaná zdarma, regulační poplatky apod.)</a:t>
            </a:r>
          </a:p>
          <a:p>
            <a:pPr lvl="1"/>
            <a:r>
              <a:rPr lang="cs-CZ" sz="2400" dirty="0"/>
              <a:t>regulace cen a úhrad léčivých prostředků apod. </a:t>
            </a:r>
          </a:p>
          <a:p>
            <a:pPr lvl="0"/>
            <a:r>
              <a:rPr lang="cs-CZ" b="1" dirty="0"/>
              <a:t>zákon č. 592/1992 Sb. o pojistném na všeobecné (veřejné) zdravotní pojištění</a:t>
            </a:r>
            <a:endParaRPr lang="cs-CZ" dirty="0"/>
          </a:p>
          <a:p>
            <a:pPr lvl="0"/>
            <a:r>
              <a:rPr lang="cs-CZ" b="1" dirty="0"/>
              <a:t>zákon č. 261/2007 o stabilizaci veřejných </a:t>
            </a:r>
            <a:r>
              <a:rPr lang="cs-CZ" b="1" dirty="0" smtClean="0"/>
              <a:t>rozpočtů</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967446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a</a:t>
            </a:r>
            <a:r>
              <a:rPr lang="cs-CZ" dirty="0" smtClean="0"/>
              <a:t> dále</a:t>
            </a:r>
            <a:endParaRPr lang="cs-CZ" dirty="0"/>
          </a:p>
        </p:txBody>
      </p:sp>
      <p:sp>
        <p:nvSpPr>
          <p:cNvPr id="3" name="Zástupný symbol pro obsah 2"/>
          <p:cNvSpPr>
            <a:spLocks noGrp="1"/>
          </p:cNvSpPr>
          <p:nvPr>
            <p:ph idx="1"/>
          </p:nvPr>
        </p:nvSpPr>
        <p:spPr/>
        <p:txBody>
          <a:bodyPr>
            <a:normAutofit fontScale="92500" lnSpcReduction="10000"/>
          </a:bodyPr>
          <a:lstStyle/>
          <a:p>
            <a:pPr lvl="0"/>
            <a:r>
              <a:rPr lang="cs-CZ" b="1" dirty="0" smtClean="0"/>
              <a:t>zákon </a:t>
            </a:r>
            <a:r>
              <a:rPr lang="cs-CZ" b="1" dirty="0"/>
              <a:t>o péči o zdraví lidu</a:t>
            </a:r>
            <a:r>
              <a:rPr lang="cs-CZ" dirty="0"/>
              <a:t>, který se zabývá </a:t>
            </a:r>
          </a:p>
          <a:p>
            <a:pPr lvl="0"/>
            <a:r>
              <a:rPr lang="cs-CZ" dirty="0" smtClean="0"/>
              <a:t>zákon </a:t>
            </a:r>
            <a:r>
              <a:rPr lang="cs-CZ" dirty="0"/>
              <a:t>o </a:t>
            </a:r>
            <a:r>
              <a:rPr lang="cs-CZ" b="1" dirty="0"/>
              <a:t>Všeobecné zdravotní pojišťovně České republiky</a:t>
            </a:r>
            <a:endParaRPr lang="cs-CZ" dirty="0"/>
          </a:p>
          <a:p>
            <a:pPr lvl="0"/>
            <a:r>
              <a:rPr lang="cs-CZ" dirty="0" smtClean="0"/>
              <a:t>zákon </a:t>
            </a:r>
            <a:r>
              <a:rPr lang="cs-CZ" dirty="0"/>
              <a:t>o </a:t>
            </a:r>
            <a:r>
              <a:rPr lang="cs-CZ" b="1" dirty="0"/>
              <a:t>resortních, oborových, podnikových a dalších zdravotních pojišťovnách</a:t>
            </a:r>
            <a:endParaRPr lang="cs-CZ" dirty="0"/>
          </a:p>
          <a:p>
            <a:pPr lvl="0"/>
            <a:r>
              <a:rPr lang="cs-CZ" dirty="0" smtClean="0"/>
              <a:t>nařízení </a:t>
            </a:r>
            <a:r>
              <a:rPr lang="cs-CZ" dirty="0"/>
              <a:t>vlády, kterým se vydává </a:t>
            </a:r>
            <a:r>
              <a:rPr lang="cs-CZ" b="1" dirty="0"/>
              <a:t>Zdravotní řád</a:t>
            </a:r>
            <a:r>
              <a:rPr lang="cs-CZ" i="1" dirty="0"/>
              <a:t> </a:t>
            </a:r>
            <a:r>
              <a:rPr lang="cs-CZ" dirty="0"/>
              <a:t>a provádějí některá ustanovení o všeobecném zdravotní pojištění, tímto zákonem se podrobněji stanoví rozsah potřebné </a:t>
            </a:r>
            <a:r>
              <a:rPr lang="cs-CZ" dirty="0" smtClean="0"/>
              <a:t>zdravotní </a:t>
            </a:r>
            <a:r>
              <a:rPr lang="cs-CZ" dirty="0"/>
              <a:t>péče a podmínky jejího poskytování.</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161724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475656" y="1124744"/>
            <a:ext cx="6196405" cy="4382301"/>
          </a:xfrm>
        </p:spPr>
        <p:txBody>
          <a:bodyPr>
            <a:normAutofit fontScale="92500" lnSpcReduction="20000"/>
          </a:bodyPr>
          <a:lstStyle/>
          <a:p>
            <a:pPr fontAlgn="t"/>
            <a:r>
              <a:rPr lang="cs-CZ" dirty="0"/>
              <a:t>Poměr mezi veřejnými a soukromými výdaji je asi 85 : 15</a:t>
            </a:r>
          </a:p>
          <a:p>
            <a:pPr fontAlgn="t"/>
            <a:r>
              <a:rPr lang="cs-CZ" dirty="0"/>
              <a:t>Výběr a alokace prostředků jsou z podstatné části realizovány v rámci veřejného zdravotního pojištění, které je dominantním zdrojem financování zdravotní péče.</a:t>
            </a:r>
          </a:p>
          <a:p>
            <a:pPr fontAlgn="t"/>
            <a:r>
              <a:rPr lang="cs-CZ" dirty="0"/>
              <a:t>Soukromé výdaje zahrnují vedle přímých plateb občanů také dary zdravotnickým zařízením, soukromé pojištění a příspěvky zaměstnavatelů. </a:t>
            </a:r>
          </a:p>
          <a:p>
            <a:pPr fontAlgn="t"/>
            <a:r>
              <a:rPr lang="cs-CZ" dirty="0"/>
              <a:t>Od roku 2008 byly zavedeny tzv. regulační poplatky (podrobněji viz. </a:t>
            </a:r>
            <a:r>
              <a:rPr lang="cs-CZ" dirty="0" smtClean="0"/>
              <a:t>dále) </a:t>
            </a:r>
            <a:r>
              <a:rPr lang="cs-CZ" dirty="0"/>
              <a:t>placené pacienty při spotřebě zdravotní péče. Současně byl však zaveden ochranný limit. Konkrétní parametry těchto regulačních prvků se od jejich zavedení několikrát měnily.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073809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Plátci zdravotního pojištění</a:t>
            </a:r>
            <a:endParaRPr lang="cs-CZ" dirty="0"/>
          </a:p>
        </p:txBody>
      </p:sp>
      <p:sp>
        <p:nvSpPr>
          <p:cNvPr id="3" name="Zástupný symbol pro obsah 2"/>
          <p:cNvSpPr>
            <a:spLocks noGrp="1"/>
          </p:cNvSpPr>
          <p:nvPr>
            <p:ph idx="1"/>
          </p:nvPr>
        </p:nvSpPr>
        <p:spPr/>
        <p:txBody>
          <a:bodyPr/>
          <a:lstStyle/>
          <a:p>
            <a:pPr lvl="0" fontAlgn="t"/>
            <a:endParaRPr lang="cs-CZ" dirty="0" smtClean="0"/>
          </a:p>
          <a:p>
            <a:pPr lvl="0" fontAlgn="t"/>
            <a:r>
              <a:rPr lang="cs-CZ" dirty="0" smtClean="0"/>
              <a:t>zaměstnanec </a:t>
            </a:r>
            <a:r>
              <a:rPr lang="cs-CZ" dirty="0"/>
              <a:t>a zaměstnavatel</a:t>
            </a:r>
          </a:p>
          <a:p>
            <a:pPr lvl="0" fontAlgn="t"/>
            <a:r>
              <a:rPr lang="cs-CZ" dirty="0"/>
              <a:t>osoby samostatně výdělečně činné</a:t>
            </a:r>
          </a:p>
          <a:p>
            <a:pPr lvl="0" fontAlgn="t"/>
            <a:r>
              <a:rPr lang="cs-CZ" dirty="0"/>
              <a:t>osoby bez zdanitelných příjmů</a:t>
            </a:r>
          </a:p>
          <a:p>
            <a:pPr lvl="0" fontAlgn="t"/>
            <a:r>
              <a:rPr lang="cs-CZ" dirty="0"/>
              <a:t>stát</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8750682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Zdravotní pojištění vzniká:</a:t>
            </a:r>
            <a:endParaRPr lang="cs-CZ" dirty="0"/>
          </a:p>
        </p:txBody>
      </p:sp>
      <p:sp>
        <p:nvSpPr>
          <p:cNvPr id="3" name="Zástupný symbol pro obsah 2"/>
          <p:cNvSpPr>
            <a:spLocks noGrp="1"/>
          </p:cNvSpPr>
          <p:nvPr>
            <p:ph idx="1"/>
          </p:nvPr>
        </p:nvSpPr>
        <p:spPr/>
        <p:txBody>
          <a:bodyPr/>
          <a:lstStyle/>
          <a:p>
            <a:pPr lvl="0"/>
            <a:r>
              <a:rPr lang="cs-CZ" dirty="0"/>
              <a:t>narozením, jde-li o osobu s trvalým pobytem na území ČR;</a:t>
            </a:r>
          </a:p>
          <a:p>
            <a:pPr lvl="0"/>
            <a:r>
              <a:rPr lang="cs-CZ" dirty="0"/>
              <a:t>dnem nástupu do zaměstnání k zaměstnavateli, který má sídlo na území ČR;</a:t>
            </a:r>
          </a:p>
          <a:p>
            <a:pPr lvl="0"/>
            <a:r>
              <a:rPr lang="cs-CZ" dirty="0"/>
              <a:t>získáním trvalého pobytu na území ČR.</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9161166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Zdravotní pojištění zaniká</a:t>
            </a:r>
            <a:endParaRPr lang="cs-CZ" dirty="0"/>
          </a:p>
        </p:txBody>
      </p:sp>
      <p:sp>
        <p:nvSpPr>
          <p:cNvPr id="3" name="Zástupný symbol pro obsah 2"/>
          <p:cNvSpPr>
            <a:spLocks noGrp="1"/>
          </p:cNvSpPr>
          <p:nvPr>
            <p:ph idx="1"/>
          </p:nvPr>
        </p:nvSpPr>
        <p:spPr/>
        <p:txBody>
          <a:bodyPr/>
          <a:lstStyle/>
          <a:p>
            <a:pPr lvl="0"/>
            <a:endParaRPr lang="cs-CZ" dirty="0" smtClean="0"/>
          </a:p>
          <a:p>
            <a:pPr lvl="0"/>
            <a:r>
              <a:rPr lang="cs-CZ" dirty="0" smtClean="0"/>
              <a:t>úmrtím </a:t>
            </a:r>
            <a:r>
              <a:rPr lang="cs-CZ" dirty="0"/>
              <a:t>pojištěnce nebo jeho prohlášením za mrtvého;</a:t>
            </a:r>
          </a:p>
          <a:p>
            <a:pPr lvl="0"/>
            <a:r>
              <a:rPr lang="cs-CZ" dirty="0"/>
              <a:t>skončením zaměstnání na území ČR;</a:t>
            </a:r>
          </a:p>
          <a:p>
            <a:pPr lvl="0"/>
            <a:r>
              <a:rPr lang="cs-CZ" dirty="0"/>
              <a:t>ukončením trvalého pobytu na území ČR.</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9129865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Mechanismus financování</a:t>
            </a:r>
            <a:endParaRPr lang="cs-CZ" dirty="0"/>
          </a:p>
        </p:txBody>
      </p:sp>
      <p:sp>
        <p:nvSpPr>
          <p:cNvPr id="3" name="Zástupný symbol pro obsah 2"/>
          <p:cNvSpPr>
            <a:spLocks noGrp="1"/>
          </p:cNvSpPr>
          <p:nvPr>
            <p:ph idx="1"/>
          </p:nvPr>
        </p:nvSpPr>
        <p:spPr/>
        <p:txBody>
          <a:bodyPr>
            <a:normAutofit fontScale="85000" lnSpcReduction="10000"/>
          </a:bodyPr>
          <a:lstStyle/>
          <a:p>
            <a:pPr fontAlgn="t"/>
            <a:r>
              <a:rPr lang="cs-CZ" dirty="0"/>
              <a:t>Prostředky na financování zdravotnictví jsou odděleny od státního rozpočtu jako </a:t>
            </a:r>
            <a:r>
              <a:rPr lang="cs-CZ" dirty="0" smtClean="0"/>
              <a:t>fond všeobecného </a:t>
            </a:r>
            <a:r>
              <a:rPr lang="cs-CZ" dirty="0"/>
              <a:t>zdravotního pojištění, který je spravován </a:t>
            </a:r>
            <a:r>
              <a:rPr lang="cs-CZ" b="1" dirty="0"/>
              <a:t>všeobecnou </a:t>
            </a:r>
            <a:r>
              <a:rPr lang="cs-CZ" b="1" dirty="0" smtClean="0"/>
              <a:t>zdravotní pojišťovnou</a:t>
            </a:r>
            <a:r>
              <a:rPr lang="cs-CZ" b="1" dirty="0"/>
              <a:t>. </a:t>
            </a:r>
            <a:endParaRPr lang="cs-CZ" dirty="0"/>
          </a:p>
          <a:p>
            <a:pPr fontAlgn="t"/>
            <a:r>
              <a:rPr lang="cs-CZ" dirty="0"/>
              <a:t>Občan má právo na svobodnou volbu zdravotní pojišťovny, které bude platit pojistné. </a:t>
            </a:r>
          </a:p>
          <a:p>
            <a:pPr fontAlgn="t"/>
            <a:r>
              <a:rPr lang="cs-CZ" dirty="0"/>
              <a:t>S tímto je spjata nutnost přerozdělování pojistného, kdy je vybrané pojistné převáděno na společný účet spravovaný Všeobecnou zdravotní pojišťovnou, kde je přerozděleno podle struktury pojištěnců pojišťoven. Cílem je zamezit efektu „</a:t>
            </a:r>
            <a:r>
              <a:rPr lang="cs-CZ" dirty="0" err="1"/>
              <a:t>cram-skimmingu</a:t>
            </a:r>
            <a:r>
              <a:rPr lang="cs-CZ" dirty="0"/>
              <a:t>“, tedy selekci pojištěnců podle jejich bonity.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7579875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Rozdělování pojistného</a:t>
            </a:r>
            <a:endParaRPr lang="cs-CZ" dirty="0"/>
          </a:p>
        </p:txBody>
      </p:sp>
      <p:sp>
        <p:nvSpPr>
          <p:cNvPr id="3" name="Zástupný symbol pro obsah 2"/>
          <p:cNvSpPr>
            <a:spLocks noGrp="1"/>
          </p:cNvSpPr>
          <p:nvPr>
            <p:ph idx="1"/>
          </p:nvPr>
        </p:nvSpPr>
        <p:spPr/>
        <p:txBody>
          <a:bodyPr/>
          <a:lstStyle/>
          <a:p>
            <a:r>
              <a:rPr lang="cs-CZ" dirty="0"/>
              <a:t>Zvláštní účet spravuje VZP ČR a vede odděleně od svých účtů, které spravuje. Přerozděluje na základě počtu pojištěnců násobeného koeficientem věkové struktury pojištěnců stanoveným podle zvláštního předpisu. </a:t>
            </a:r>
            <a:endParaRPr lang="cs-CZ" dirty="0" smtClean="0"/>
          </a:p>
          <a:p>
            <a:r>
              <a:rPr lang="cs-CZ" dirty="0" smtClean="0"/>
              <a:t>Na </a:t>
            </a:r>
            <a:r>
              <a:rPr lang="cs-CZ" dirty="0"/>
              <a:t>dodržování pravidel hospodaření dohlíží dozorčí orgán ustavený k tomuto účelu.</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3170348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Zdravotní pojišťovny</a:t>
            </a:r>
            <a:endParaRPr lang="cs-CZ" dirty="0"/>
          </a:p>
        </p:txBody>
      </p:sp>
      <p:sp>
        <p:nvSpPr>
          <p:cNvPr id="3" name="Zástupný symbol pro obsah 2"/>
          <p:cNvSpPr>
            <a:spLocks noGrp="1"/>
          </p:cNvSpPr>
          <p:nvPr>
            <p:ph idx="1"/>
          </p:nvPr>
        </p:nvSpPr>
        <p:spPr/>
        <p:txBody>
          <a:bodyPr>
            <a:normAutofit fontScale="77500" lnSpcReduction="20000"/>
          </a:bodyPr>
          <a:lstStyle/>
          <a:p>
            <a:r>
              <a:rPr lang="cs-CZ" dirty="0"/>
              <a:t>Provádějí zdravotní pojištění. Dominantní postavení mezi nimi má </a:t>
            </a:r>
            <a:r>
              <a:rPr lang="cs-CZ" i="1" dirty="0"/>
              <a:t>VZP</a:t>
            </a:r>
            <a:r>
              <a:rPr lang="cs-CZ" dirty="0"/>
              <a:t> zřízená zákonem </a:t>
            </a:r>
            <a:r>
              <a:rPr lang="cs-CZ" dirty="0" smtClean="0"/>
              <a:t>o </a:t>
            </a:r>
            <a:r>
              <a:rPr lang="cs-CZ" dirty="0"/>
              <a:t>všeobecném zdravotním pojištění. Vedle ní existují ještě oborové, resortní a podnikové pojišťovny. </a:t>
            </a:r>
          </a:p>
          <a:p>
            <a:r>
              <a:rPr lang="cs-CZ" dirty="0"/>
              <a:t>Jsou povinny vydat bezplatně svým pojištěncům (popř. jejich zákonnému zástupci) průkaz pojištěnce nebo náhradní doklad. </a:t>
            </a:r>
          </a:p>
          <a:p>
            <a:r>
              <a:rPr lang="cs-CZ" dirty="0"/>
              <a:t>Hradí náklady péče plně nebo částečně na základě smluv uzavřených se </a:t>
            </a:r>
            <a:r>
              <a:rPr lang="cs-CZ" dirty="0" err="1"/>
              <a:t>zdr</a:t>
            </a:r>
            <a:r>
              <a:rPr lang="cs-CZ" dirty="0"/>
              <a:t>. zařízeními. </a:t>
            </a:r>
            <a:r>
              <a:rPr lang="cs-CZ" dirty="0" smtClean="0"/>
              <a:t>Hradí </a:t>
            </a:r>
            <a:r>
              <a:rPr lang="cs-CZ" dirty="0"/>
              <a:t>také seznam léčiv a prostředky zdravotnické techniky, stomatologické protetické náhrady a rehabilitační pomůcky, ortopedické aparáty, servisní zásady na poskytnuté prostředky </a:t>
            </a:r>
            <a:r>
              <a:rPr lang="cs-CZ" dirty="0" err="1"/>
              <a:t>zdr</a:t>
            </a:r>
            <a:r>
              <a:rPr lang="cs-CZ" dirty="0"/>
              <a:t>. techniky, zajišťují půjčování prostředků </a:t>
            </a:r>
            <a:r>
              <a:rPr lang="cs-CZ" dirty="0" err="1"/>
              <a:t>zdr</a:t>
            </a:r>
            <a:r>
              <a:rPr lang="cs-CZ" dirty="0"/>
              <a:t>. </a:t>
            </a:r>
            <a:r>
              <a:rPr lang="cs-CZ" dirty="0" smtClean="0"/>
              <a:t>Techniky apod..</a:t>
            </a: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2718420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Výše a úhrada pojistného</a:t>
            </a:r>
            <a:endParaRPr lang="cs-CZ" dirty="0"/>
          </a:p>
        </p:txBody>
      </p:sp>
      <p:sp>
        <p:nvSpPr>
          <p:cNvPr id="3" name="Zástupný symbol pro obsah 2"/>
          <p:cNvSpPr>
            <a:spLocks noGrp="1"/>
          </p:cNvSpPr>
          <p:nvPr>
            <p:ph idx="1"/>
          </p:nvPr>
        </p:nvSpPr>
        <p:spPr/>
        <p:txBody>
          <a:bodyPr>
            <a:normAutofit fontScale="92500" lnSpcReduction="10000"/>
          </a:bodyPr>
          <a:lstStyle/>
          <a:p>
            <a:r>
              <a:rPr lang="cs-CZ" dirty="0"/>
              <a:t>Všeobecné zdravotní pojištění je ze zákona povinné a skládá se z části hrazené</a:t>
            </a:r>
            <a:br>
              <a:rPr lang="cs-CZ" dirty="0"/>
            </a:br>
            <a:r>
              <a:rPr lang="cs-CZ" dirty="0"/>
              <a:t>zaměstnavateli (2/3) a zčásti hrazené pojištěnci (1/3) a z části hrazené státem. </a:t>
            </a:r>
          </a:p>
          <a:p>
            <a:r>
              <a:rPr lang="cs-CZ" dirty="0" smtClean="0"/>
              <a:t>Výše </a:t>
            </a:r>
            <a:r>
              <a:rPr lang="cs-CZ" dirty="0"/>
              <a:t>plateb je závislá na výši příjmů. Výše </a:t>
            </a:r>
            <a:r>
              <a:rPr lang="cs-CZ" b="1" dirty="0"/>
              <a:t>pojistného na všeobecné zdravotní pojištění činí 13,5% z vyměřovacího základu za rozhodné období pro všechny plátce. </a:t>
            </a:r>
            <a:endParaRPr lang="cs-CZ" dirty="0"/>
          </a:p>
          <a:p>
            <a:pPr fontAlgn="t"/>
            <a:r>
              <a:rPr lang="cs-CZ" dirty="0"/>
              <a:t>U osob bez zdanitelných příjmů je vyměřovacím základem částka odpovídající výši minimální mzdy.</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1095169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3200" dirty="0" smtClean="0"/>
              <a:t>Stát hradí zdravotní pojištění za:</a:t>
            </a:r>
            <a:endParaRPr lang="cs-CZ" sz="3200" dirty="0"/>
          </a:p>
        </p:txBody>
      </p:sp>
      <p:sp>
        <p:nvSpPr>
          <p:cNvPr id="3" name="Zástupný symbol pro obsah 2"/>
          <p:cNvSpPr>
            <a:spLocks noGrp="1"/>
          </p:cNvSpPr>
          <p:nvPr>
            <p:ph idx="1"/>
          </p:nvPr>
        </p:nvSpPr>
        <p:spPr>
          <a:xfrm>
            <a:off x="1463040" y="1916832"/>
            <a:ext cx="6196405" cy="4104456"/>
          </a:xfrm>
        </p:spPr>
        <p:txBody>
          <a:bodyPr>
            <a:normAutofit fontScale="47500" lnSpcReduction="20000"/>
          </a:bodyPr>
          <a:lstStyle/>
          <a:p>
            <a:pPr lvl="1"/>
            <a:r>
              <a:rPr lang="cs-CZ" sz="3800" dirty="0"/>
              <a:t>nezaopatřené děti</a:t>
            </a:r>
          </a:p>
          <a:p>
            <a:pPr lvl="1"/>
            <a:r>
              <a:rPr lang="cs-CZ" sz="3800" dirty="0"/>
              <a:t>poživatele důchodů</a:t>
            </a:r>
          </a:p>
          <a:p>
            <a:pPr lvl="1"/>
            <a:r>
              <a:rPr lang="cs-CZ" sz="3800" dirty="0"/>
              <a:t>ženy na mateřské dovolené a osoby pobírající peněžitou pomoc v mateřství podle předpisů o nemocenském pojištění</a:t>
            </a:r>
          </a:p>
          <a:p>
            <a:pPr lvl="1"/>
            <a:r>
              <a:rPr lang="cs-CZ" sz="3800" dirty="0"/>
              <a:t>příjemce rodičovského příspěvku</a:t>
            </a:r>
          </a:p>
          <a:p>
            <a:pPr lvl="1"/>
            <a:r>
              <a:rPr lang="cs-CZ" sz="3800" dirty="0"/>
              <a:t>uchazeče o zaměstnání</a:t>
            </a:r>
          </a:p>
          <a:p>
            <a:pPr lvl="1"/>
            <a:r>
              <a:rPr lang="cs-CZ" sz="3800" dirty="0"/>
              <a:t>osoby pobírající dávku pomoci v hmotné nouzi a osoby s nimi společně posuzované</a:t>
            </a:r>
          </a:p>
          <a:p>
            <a:pPr lvl="1"/>
            <a:r>
              <a:rPr lang="cs-CZ" sz="3800" dirty="0"/>
              <a:t>osoby ve vazbě nebo výkonu trestu odnětí svobody</a:t>
            </a:r>
          </a:p>
          <a:p>
            <a:pPr lvl="1"/>
            <a:r>
              <a:rPr lang="cs-CZ" sz="3800" dirty="0" smtClean="0"/>
              <a:t>osoby </a:t>
            </a:r>
            <a:r>
              <a:rPr lang="cs-CZ" sz="3800" dirty="0"/>
              <a:t>ve výkonu zabezpečovací detence nebo vazby nebo osoby ve výkonu trestu odnětí svobody</a:t>
            </a:r>
          </a:p>
          <a:p>
            <a:pPr lvl="1"/>
            <a:r>
              <a:rPr lang="cs-CZ" sz="3800" dirty="0" smtClean="0"/>
              <a:t>mladistvé </a:t>
            </a:r>
            <a:r>
              <a:rPr lang="cs-CZ" sz="3800" dirty="0"/>
              <a:t>umístěné ve školských zařízeních pro výkon ústavní výchovy a ochranné výchovy </a:t>
            </a:r>
          </a:p>
          <a:p>
            <a:pPr lvl="1"/>
            <a:r>
              <a:rPr lang="cs-CZ" sz="3800" dirty="0"/>
              <a:t>a další, dle zákona o veřejném zdravotním pojištění (§7)</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5636597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Zdravotnická péče</a:t>
            </a:r>
            <a:endParaRPr lang="cs-CZ" dirty="0"/>
          </a:p>
        </p:txBody>
      </p:sp>
      <p:sp>
        <p:nvSpPr>
          <p:cNvPr id="3" name="Zástupný symbol pro obsah 2"/>
          <p:cNvSpPr>
            <a:spLocks noGrp="1"/>
          </p:cNvSpPr>
          <p:nvPr>
            <p:ph idx="1"/>
          </p:nvPr>
        </p:nvSpPr>
        <p:spPr/>
        <p:txBody>
          <a:bodyPr>
            <a:normAutofit lnSpcReduction="10000"/>
          </a:bodyPr>
          <a:lstStyle/>
          <a:p>
            <a:r>
              <a:rPr lang="cs-CZ" dirty="0"/>
              <a:t>Zákon o veřejném zdravotním pojištění vyjmenovává druhy zdravotní péče hrazené pojišťovnami, zdravotní výkony, které pojišťovny nehradí (např. akupunktura) nebo hradí jen v určitých případech a léky rozděluje do skupin podle toho, na co jsou – v každé skupině je nějaký plně hrazený pojišťovnou, ostatní hradí jen částečně, nebo vůbec. A to, co nehradí pojišťovna si logicky platí pojištěnec sám, zvlášť.</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7693036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Zdravotnická péče</a:t>
            </a:r>
            <a:endParaRPr lang="cs-CZ" dirty="0"/>
          </a:p>
        </p:txBody>
      </p:sp>
      <p:sp>
        <p:nvSpPr>
          <p:cNvPr id="3" name="Zástupný symbol pro obsah 2"/>
          <p:cNvSpPr>
            <a:spLocks noGrp="1"/>
          </p:cNvSpPr>
          <p:nvPr>
            <p:ph idx="1"/>
          </p:nvPr>
        </p:nvSpPr>
        <p:spPr/>
        <p:txBody>
          <a:bodyPr>
            <a:normAutofit fontScale="92500" lnSpcReduction="10000"/>
          </a:bodyPr>
          <a:lstStyle/>
          <a:p>
            <a:r>
              <a:rPr lang="cs-CZ" dirty="0"/>
              <a:t>Tomu, že si na některou péči musí pojištěnci připlácet, se říká spoluúčast; největší spoluúčast se týká léků a zdravotnických prostředků (např. ortézy, obinadla apod.) I přes zavedené regulační poplatky patří Česká republika k evropským státům s menší spoluúčastí. Plně jsou pojišťovnou hrazena vyšetření a ošetření (kromě péče dentistů, kde pacient připlácí na lepší plomby, korunky atd.) Pojišťovna naopak nehradí kosmetickou chirurgii a tzv. nadstandardní péči.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9336854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Zdravotnická péče</a:t>
            </a:r>
            <a:endParaRPr lang="cs-CZ" dirty="0"/>
          </a:p>
        </p:txBody>
      </p:sp>
      <p:sp>
        <p:nvSpPr>
          <p:cNvPr id="3" name="Zástupný symbol pro obsah 2"/>
          <p:cNvSpPr>
            <a:spLocks noGrp="1"/>
          </p:cNvSpPr>
          <p:nvPr>
            <p:ph idx="1"/>
          </p:nvPr>
        </p:nvSpPr>
        <p:spPr/>
        <p:txBody>
          <a:bodyPr/>
          <a:lstStyle/>
          <a:p>
            <a:r>
              <a:rPr lang="cs-CZ" dirty="0"/>
              <a:t>Ze zdravotního pojištění se platí zdravotní péče poskytnutá na území ČR. Ze zdravotního pojištění se pojištěncům uhradí též částka, kterou vynaložili na nutné a neodkladné léčení, jehož potřeba nastala během jejich pobytu v cizině, a to do výše stanovené pro úhradu takové péče na území České republiky.</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0101655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Zdravotnická péče</a:t>
            </a:r>
            <a:endParaRPr lang="cs-CZ" dirty="0"/>
          </a:p>
        </p:txBody>
      </p:sp>
      <p:sp>
        <p:nvSpPr>
          <p:cNvPr id="3" name="Zástupný symbol pro obsah 2"/>
          <p:cNvSpPr>
            <a:spLocks noGrp="1"/>
          </p:cNvSpPr>
          <p:nvPr>
            <p:ph idx="1"/>
          </p:nvPr>
        </p:nvSpPr>
        <p:spPr/>
        <p:txBody>
          <a:bodyPr/>
          <a:lstStyle/>
          <a:p>
            <a:r>
              <a:rPr lang="cs-CZ" dirty="0"/>
              <a:t>Nehradí se vyšetření a jiné výkony provedené v osobním zájmu a na žádost fyzických nebo právnických osob, jejichž cílem není zachovat nebo zlepšit zdravotní stav pojištěnce.</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0248618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Hrazená zdravotnická péče zahrnuje např.</a:t>
            </a:r>
            <a:endParaRPr lang="cs-CZ" dirty="0"/>
          </a:p>
        </p:txBody>
      </p:sp>
      <p:sp>
        <p:nvSpPr>
          <p:cNvPr id="3" name="Zástupný symbol pro obsah 2"/>
          <p:cNvSpPr>
            <a:spLocks noGrp="1"/>
          </p:cNvSpPr>
          <p:nvPr>
            <p:ph idx="1"/>
          </p:nvPr>
        </p:nvSpPr>
        <p:spPr>
          <a:xfrm>
            <a:off x="1463040" y="2119256"/>
            <a:ext cx="6196405" cy="4046047"/>
          </a:xfrm>
        </p:spPr>
        <p:txBody>
          <a:bodyPr>
            <a:normAutofit fontScale="70000" lnSpcReduction="20000"/>
          </a:bodyPr>
          <a:lstStyle/>
          <a:p>
            <a:pPr lvl="0"/>
            <a:r>
              <a:rPr lang="cs-CZ" dirty="0"/>
              <a:t>léčebnou ambulantní a ústavní péči</a:t>
            </a:r>
          </a:p>
          <a:p>
            <a:pPr lvl="0"/>
            <a:r>
              <a:rPr lang="cs-CZ" dirty="0"/>
              <a:t>pohotovostní a záchrannou službu</a:t>
            </a:r>
          </a:p>
          <a:p>
            <a:pPr lvl="0"/>
            <a:r>
              <a:rPr lang="cs-CZ" dirty="0"/>
              <a:t>preventivní péči</a:t>
            </a:r>
          </a:p>
          <a:p>
            <a:pPr lvl="0"/>
            <a:r>
              <a:rPr lang="cs-CZ" dirty="0" smtClean="0"/>
              <a:t>odběr </a:t>
            </a:r>
            <a:r>
              <a:rPr lang="cs-CZ" dirty="0"/>
              <a:t>tkání nebo orgánů určených k transplantaci a nezbytné nakládání s nimi</a:t>
            </a:r>
          </a:p>
          <a:p>
            <a:pPr lvl="0"/>
            <a:r>
              <a:rPr lang="cs-CZ" dirty="0"/>
              <a:t>léky a prostředky zdravotnické techniky a </a:t>
            </a:r>
            <a:r>
              <a:rPr lang="cs-CZ" dirty="0" err="1"/>
              <a:t>stomatolog.výrobky</a:t>
            </a:r>
            <a:endParaRPr lang="cs-CZ" dirty="0"/>
          </a:p>
          <a:p>
            <a:pPr lvl="0"/>
            <a:r>
              <a:rPr lang="cs-CZ" dirty="0" smtClean="0"/>
              <a:t>lázeňskou </a:t>
            </a:r>
            <a:r>
              <a:rPr lang="cs-CZ" dirty="0"/>
              <a:t>péči a péči v dětských odborných léčebnách</a:t>
            </a:r>
          </a:p>
          <a:p>
            <a:pPr lvl="0"/>
            <a:r>
              <a:rPr lang="cs-CZ" dirty="0"/>
              <a:t>závodní preventivní péči</a:t>
            </a:r>
          </a:p>
          <a:p>
            <a:pPr lvl="0"/>
            <a:r>
              <a:rPr lang="cs-CZ" dirty="0"/>
              <a:t>dopravu nemocných a náhradu cestovních nákladů</a:t>
            </a:r>
          </a:p>
          <a:p>
            <a:pPr lvl="0"/>
            <a:r>
              <a:rPr lang="cs-CZ" dirty="0"/>
              <a:t>dopravu žijícího dárce do místa odběru a z tohoto místa, do místa poskytnutí zdravotní péče související s odběrem a z tohoto místa  náhradu cestovních nákladů</a:t>
            </a:r>
          </a:p>
          <a:p>
            <a:pPr lvl="0"/>
            <a:r>
              <a:rPr lang="cs-CZ" dirty="0"/>
              <a:t>dopravu zemřelého dárce do míst odběru a z tohoto místa</a:t>
            </a:r>
          </a:p>
          <a:p>
            <a:pPr lvl="0"/>
            <a:r>
              <a:rPr lang="cs-CZ" dirty="0" smtClean="0"/>
              <a:t>posudkovou </a:t>
            </a:r>
            <a:r>
              <a:rPr lang="cs-CZ" dirty="0"/>
              <a:t>činnost</a:t>
            </a:r>
          </a:p>
          <a:p>
            <a:pPr lvl="0"/>
            <a:r>
              <a:rPr lang="cs-CZ" dirty="0"/>
              <a:t>prohlídku zemřelého pojištěnce a pitvu včetně dopravy</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8738321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REGULAČNÍ POPLATKY</a:t>
            </a:r>
            <a:endParaRPr lang="cs-CZ" dirty="0"/>
          </a:p>
        </p:txBody>
      </p:sp>
      <p:sp>
        <p:nvSpPr>
          <p:cNvPr id="3" name="Zástupný symbol pro obsah 2"/>
          <p:cNvSpPr>
            <a:spLocks noGrp="1"/>
          </p:cNvSpPr>
          <p:nvPr>
            <p:ph idx="1"/>
          </p:nvPr>
        </p:nvSpPr>
        <p:spPr/>
        <p:txBody>
          <a:bodyPr>
            <a:normAutofit fontScale="77500" lnSpcReduction="20000"/>
          </a:bodyPr>
          <a:lstStyle/>
          <a:p>
            <a:r>
              <a:rPr lang="cs-CZ" dirty="0" smtClean="0"/>
              <a:t>byly </a:t>
            </a:r>
            <a:r>
              <a:rPr lang="cs-CZ" dirty="0"/>
              <a:t>zavedeny za účelem omezení plýtvání a zneužívání zdravotnických služeb. </a:t>
            </a:r>
          </a:p>
          <a:p>
            <a:r>
              <a:rPr lang="cs-CZ" dirty="0" smtClean="0"/>
              <a:t>platí </a:t>
            </a:r>
            <a:r>
              <a:rPr lang="cs-CZ" dirty="0"/>
              <a:t>pojištěnec, za dítě jeho zákonný zástupce. Způsob výběru záleží na zdravotnickém zařízení. </a:t>
            </a:r>
          </a:p>
          <a:p>
            <a:r>
              <a:rPr lang="cs-CZ" dirty="0"/>
              <a:t>Poplatky zůstávají tomu, kdo je vybírá, tedy lékaři, zdravotnickému zařízení či lékárně. Ti jsou povinni použít je na úhradu nákladů spojených s provozem a modernizaci, aby došlo ke zlepšení kvality zdravotnické péče. </a:t>
            </a:r>
          </a:p>
          <a:p>
            <a:r>
              <a:rPr lang="cs-CZ" dirty="0"/>
              <a:t>Pokud výše poplatků, které musí pojištěnec za daný rok uhradit, přesáhne takzvaný ochranný limit 5 000 Kč (u dětí do 18 let a osob starších 65 let 2 500 Kč), jeho pojišťovna mu částku navíc vrátí, a to do 60 dnů od uplynutí čtvrtletí, ve kterém k překročení limitu došlo. </a:t>
            </a:r>
          </a:p>
        </p:txBody>
      </p:sp>
      <p:pic>
        <p:nvPicPr>
          <p:cNvPr id="1026" name="Picture 2" descr="Poplatky ve zdravotnictví. Ilustrační foto.">
            <a:hlinkClick r:id="rId2" tooltip="&quot;Poplatky ve zdravotnictví. Ilustrační foto.&quo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4368" y="1553491"/>
            <a:ext cx="1143000" cy="8477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5" name="Obrázek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9923687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Regulační poplatky se platí za:</a:t>
            </a:r>
            <a:endParaRPr lang="cs-CZ" dirty="0"/>
          </a:p>
        </p:txBody>
      </p:sp>
      <p:sp>
        <p:nvSpPr>
          <p:cNvPr id="3" name="Zástupný symbol pro obsah 2"/>
          <p:cNvSpPr>
            <a:spLocks noGrp="1"/>
          </p:cNvSpPr>
          <p:nvPr>
            <p:ph idx="1"/>
          </p:nvPr>
        </p:nvSpPr>
        <p:spPr/>
        <p:txBody>
          <a:bodyPr/>
          <a:lstStyle/>
          <a:p>
            <a:pPr marL="0" indent="0">
              <a:buNone/>
            </a:pPr>
            <a:r>
              <a:rPr lang="cs-CZ" b="1" dirty="0"/>
              <a:t>a) 30 Kč</a:t>
            </a:r>
            <a:endParaRPr lang="cs-CZ" dirty="0"/>
          </a:p>
          <a:p>
            <a:pPr lvl="0"/>
            <a:r>
              <a:rPr lang="cs-CZ" dirty="0"/>
              <a:t>návštěvu lékaře, pokud je během ní provedeno klinické vyšetření (tj. vyšetření, které je provedeno před léčebným úkonem, nebo za účelem kontroly průběhu nebo výsledku léčby)</a:t>
            </a:r>
          </a:p>
          <a:p>
            <a:pPr lvl="0"/>
            <a:r>
              <a:rPr lang="cs-CZ" dirty="0"/>
              <a:t>stejná částka náleží praktickému lékaři, pokud navštíví pacienta doma</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5937040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403648" y="1196752"/>
            <a:ext cx="6196405" cy="4536504"/>
          </a:xfrm>
        </p:spPr>
        <p:txBody>
          <a:bodyPr>
            <a:normAutofit fontScale="85000" lnSpcReduction="10000"/>
          </a:bodyPr>
          <a:lstStyle/>
          <a:p>
            <a:r>
              <a:rPr lang="cs-CZ" dirty="0"/>
              <a:t>Tento poplatek se neplatí, jde-li o:</a:t>
            </a:r>
          </a:p>
          <a:p>
            <a:pPr lvl="1"/>
            <a:r>
              <a:rPr lang="cs-CZ" sz="2400" dirty="0"/>
              <a:t>preventivní prohlídku </a:t>
            </a:r>
          </a:p>
          <a:p>
            <a:pPr lvl="1"/>
            <a:r>
              <a:rPr lang="cs-CZ" sz="2400" dirty="0"/>
              <a:t>dispenzární péči </a:t>
            </a:r>
          </a:p>
          <a:p>
            <a:pPr lvl="2"/>
            <a:r>
              <a:rPr lang="cs-CZ" dirty="0"/>
              <a:t>dětem od jednoho roku věku, které jsou chronicky nemocné a ohrožené poruchami zdravotního stavu, </a:t>
            </a:r>
          </a:p>
          <a:p>
            <a:pPr lvl="2"/>
            <a:r>
              <a:rPr lang="cs-CZ" dirty="0"/>
              <a:t>těhotným ženám ode dne zjištění těhotenství, </a:t>
            </a:r>
          </a:p>
          <a:p>
            <a:pPr lvl="1"/>
            <a:r>
              <a:rPr lang="cs-CZ" sz="2400" dirty="0"/>
              <a:t>hemodialýzu</a:t>
            </a:r>
          </a:p>
          <a:p>
            <a:pPr lvl="1"/>
            <a:r>
              <a:rPr lang="cs-CZ" sz="2400" dirty="0"/>
              <a:t>laboratorní nebo diagnostické vyšetření vyžádané ošetřujícím lékařem, pokud není zároveň provedeno klinické vyšetření ((např. odběry krve, rentgen)</a:t>
            </a:r>
          </a:p>
          <a:p>
            <a:pPr lvl="1"/>
            <a:r>
              <a:rPr lang="cs-CZ" sz="2400" dirty="0"/>
              <a:t>vyšetření lékařem transfúzní služby při odběru krve, plazmy nebo kostní dřeně,</a:t>
            </a:r>
          </a:p>
          <a:p>
            <a:pPr lvl="1"/>
            <a:r>
              <a:rPr lang="cs-CZ" sz="2400" dirty="0"/>
              <a:t>děti do dovršení 18 let věku včetně tohoto dne.</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739812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Regulační poplatky se platí za:</a:t>
            </a:r>
          </a:p>
        </p:txBody>
      </p:sp>
      <p:sp>
        <p:nvSpPr>
          <p:cNvPr id="3" name="Zástupný symbol pro obsah 2"/>
          <p:cNvSpPr>
            <a:spLocks noGrp="1"/>
          </p:cNvSpPr>
          <p:nvPr>
            <p:ph idx="1"/>
          </p:nvPr>
        </p:nvSpPr>
        <p:spPr/>
        <p:txBody>
          <a:bodyPr>
            <a:normAutofit fontScale="77500" lnSpcReduction="20000"/>
          </a:bodyPr>
          <a:lstStyle/>
          <a:p>
            <a:pPr marL="0" indent="0">
              <a:buNone/>
            </a:pPr>
            <a:r>
              <a:rPr lang="cs-CZ" b="1" dirty="0"/>
              <a:t>b) 30 Kč</a:t>
            </a:r>
            <a:endParaRPr lang="cs-CZ" dirty="0"/>
          </a:p>
          <a:p>
            <a:pPr lvl="0"/>
            <a:r>
              <a:rPr lang="cs-CZ" dirty="0"/>
              <a:t>za návštěvu u klinického psychologa</a:t>
            </a:r>
          </a:p>
          <a:p>
            <a:pPr lvl="0"/>
            <a:r>
              <a:rPr lang="cs-CZ" dirty="0"/>
              <a:t>za návštěvu u klinického </a:t>
            </a:r>
            <a:r>
              <a:rPr lang="cs-CZ" dirty="0" smtClean="0"/>
              <a:t>logopeda</a:t>
            </a:r>
          </a:p>
          <a:p>
            <a:pPr marL="0" lvl="0" indent="0">
              <a:buNone/>
            </a:pPr>
            <a:r>
              <a:rPr lang="cs-CZ" dirty="0"/>
              <a:t> </a:t>
            </a:r>
          </a:p>
          <a:p>
            <a:pPr marL="0" indent="0">
              <a:buNone/>
            </a:pPr>
            <a:r>
              <a:rPr lang="cs-CZ" b="1" dirty="0"/>
              <a:t>c) 30 Kč</a:t>
            </a:r>
            <a:endParaRPr lang="cs-CZ" dirty="0"/>
          </a:p>
          <a:p>
            <a:pPr lvl="0"/>
            <a:r>
              <a:rPr lang="cs-CZ" dirty="0"/>
              <a:t>vydání léku na recept v lékárně, pokud se neplatí vyšší doplatek (pokud je doplatek léku vyšší, hradí se pouze doplatek léku, pokud je však lék bez doplatku nebo je doplatek nižší než 30 Kč, platí se regulační poplatek vždy 30 Kč)</a:t>
            </a:r>
          </a:p>
          <a:p>
            <a:pPr lvl="0"/>
            <a:r>
              <a:rPr lang="cs-CZ" dirty="0"/>
              <a:t>příklad: doplatek za lék je 9 Kč, platím regulační poplatek 30 Kč – neplatím navíc 9 Kč</a:t>
            </a:r>
          </a:p>
          <a:p>
            <a:pPr lvl="0"/>
            <a:r>
              <a:rPr lang="cs-CZ" dirty="0"/>
              <a:t>příklad: doplatek je 38 Kč, platím 38 Kč</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3742659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Regulační poplatky se platí za:</a:t>
            </a:r>
          </a:p>
        </p:txBody>
      </p:sp>
      <p:sp>
        <p:nvSpPr>
          <p:cNvPr id="3" name="Zástupný symbol pro obsah 2"/>
          <p:cNvSpPr>
            <a:spLocks noGrp="1"/>
          </p:cNvSpPr>
          <p:nvPr>
            <p:ph idx="1"/>
          </p:nvPr>
        </p:nvSpPr>
        <p:spPr/>
        <p:txBody>
          <a:bodyPr>
            <a:normAutofit fontScale="85000" lnSpcReduction="20000"/>
          </a:bodyPr>
          <a:lstStyle/>
          <a:p>
            <a:pPr marL="0" indent="0">
              <a:buNone/>
            </a:pPr>
            <a:r>
              <a:rPr lang="cs-CZ" b="1" dirty="0" smtClean="0"/>
              <a:t>d) 90 </a:t>
            </a:r>
            <a:r>
              <a:rPr lang="cs-CZ" b="1" dirty="0"/>
              <a:t>Kč</a:t>
            </a:r>
            <a:endParaRPr lang="cs-CZ" dirty="0"/>
          </a:p>
          <a:p>
            <a:pPr lvl="0"/>
            <a:r>
              <a:rPr lang="cs-CZ" dirty="0"/>
              <a:t>návštěvu pohotovosti </a:t>
            </a:r>
          </a:p>
          <a:p>
            <a:pPr marL="0" indent="0">
              <a:buNone/>
            </a:pPr>
            <a:endParaRPr lang="cs-CZ" dirty="0"/>
          </a:p>
          <a:p>
            <a:pPr marL="0" indent="0">
              <a:buNone/>
            </a:pPr>
            <a:r>
              <a:rPr lang="cs-CZ" b="1" dirty="0"/>
              <a:t>e) 60 Kč</a:t>
            </a:r>
            <a:endParaRPr lang="cs-CZ" dirty="0"/>
          </a:p>
          <a:p>
            <a:pPr lvl="0"/>
            <a:r>
              <a:rPr lang="cs-CZ" dirty="0"/>
              <a:t>jeden den v nemocnici, léčebně, lázních nebo ozdravovně, tento poplatek platí i doprovod dítěte.  </a:t>
            </a:r>
          </a:p>
          <a:p>
            <a:r>
              <a:rPr lang="cs-CZ" dirty="0"/>
              <a:t>Tento poplatek se neplatí:</a:t>
            </a:r>
          </a:p>
          <a:p>
            <a:pPr lvl="1"/>
            <a:r>
              <a:rPr lang="cs-CZ" dirty="0"/>
              <a:t>při ústavní péči o narozené dítě, a to ode dne porodu do dne propuštění ze zdravotnického zařízení ústavní péče, ve kterém k porodu došlo, nebo do dne propuštění z jiného zdravotnického zařízení ústavní péče, do kterého bylo dítě ze zdravotních důvodů bezprostředně po porodu převezeno.</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5972482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Autofit/>
          </a:bodyPr>
          <a:lstStyle/>
          <a:p>
            <a:r>
              <a:rPr lang="cs-CZ" sz="3200" dirty="0"/>
              <a:t>Od všech regulačních poplatků jsou osvobozeny tyto skupiny </a:t>
            </a:r>
            <a:r>
              <a:rPr lang="cs-CZ" sz="3200" dirty="0" smtClean="0"/>
              <a:t>lidí</a:t>
            </a:r>
            <a:endParaRPr lang="cs-CZ" sz="3200" dirty="0"/>
          </a:p>
        </p:txBody>
      </p:sp>
      <p:sp>
        <p:nvSpPr>
          <p:cNvPr id="3" name="Zástupný symbol pro obsah 2"/>
          <p:cNvSpPr>
            <a:spLocks noGrp="1"/>
          </p:cNvSpPr>
          <p:nvPr>
            <p:ph idx="1"/>
          </p:nvPr>
        </p:nvSpPr>
        <p:spPr/>
        <p:txBody>
          <a:bodyPr>
            <a:normAutofit fontScale="85000" lnSpcReduction="20000"/>
          </a:bodyPr>
          <a:lstStyle/>
          <a:p>
            <a:pPr lvl="0"/>
            <a:r>
              <a:rPr lang="cs-CZ" dirty="0"/>
              <a:t>děti v dětských domovech nebo školských zařízeních pro výkon ústavní nebo ochranné výchovy, </a:t>
            </a:r>
          </a:p>
          <a:p>
            <a:pPr lvl="0"/>
            <a:r>
              <a:rPr lang="cs-CZ" dirty="0"/>
              <a:t>děti umístěné na základě rozhodnutí soudu v zařízeních pro děti vyžadující okamžitou pomoc, </a:t>
            </a:r>
          </a:p>
          <a:p>
            <a:pPr lvl="0"/>
            <a:r>
              <a:rPr lang="cs-CZ" dirty="0"/>
              <a:t>děti v pěstounské péči, </a:t>
            </a:r>
          </a:p>
          <a:p>
            <a:pPr lvl="0"/>
            <a:r>
              <a:rPr lang="cs-CZ" dirty="0"/>
              <a:t>občané, kterým soud nařídil ochrannou léčbu, </a:t>
            </a:r>
          </a:p>
          <a:p>
            <a:pPr lvl="0"/>
            <a:r>
              <a:rPr lang="cs-CZ" dirty="0"/>
              <a:t>občané, kteří se musí podřídit zvláštním opatřením z důvodu ochrany veřejného zdraví (sem patří podrobení se léčení infekčního léčení, například v případě syfilis, tuberkulózy, cholery; nařízená izolace ve zdravotnickém zařízení a nařízená karanténní opatření), </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2608526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3200" dirty="0"/>
              <a:t>Od všech regulačních poplatků jsou osvobozeny tyto skupiny lidí</a:t>
            </a:r>
          </a:p>
        </p:txBody>
      </p:sp>
      <p:sp>
        <p:nvSpPr>
          <p:cNvPr id="3" name="Zástupný symbol pro obsah 2"/>
          <p:cNvSpPr>
            <a:spLocks noGrp="1"/>
          </p:cNvSpPr>
          <p:nvPr>
            <p:ph idx="1"/>
          </p:nvPr>
        </p:nvSpPr>
        <p:spPr/>
        <p:txBody>
          <a:bodyPr>
            <a:normAutofit fontScale="92500" lnSpcReduction="20000"/>
          </a:bodyPr>
          <a:lstStyle/>
          <a:p>
            <a:pPr lvl="0"/>
            <a:r>
              <a:rPr lang="cs-CZ" dirty="0"/>
              <a:t>osoby v hmotné nouzi (tedy takové, jejichž celkové sociální a majetkové poměry neumožňuj uspokojování jejich základních potřeb, aniž by se tak stalo jejich zaviněním), které se prokáží o tom vydaným dokladem ne starším než 30 dnů, </a:t>
            </a:r>
          </a:p>
          <a:p>
            <a:pPr lvl="0"/>
            <a:r>
              <a:rPr lang="cs-CZ" dirty="0"/>
              <a:t>osoby umístěné k výkonu ústavní výchovy v domovech pro osoby se zdravotním postižením, </a:t>
            </a:r>
          </a:p>
          <a:p>
            <a:pPr lvl="0"/>
            <a:r>
              <a:rPr lang="cs-CZ" dirty="0"/>
              <a:t>uživatelé na pobytových službách Domovů pro osoby se zdravotním postižením, Domovů pro seniory a Domovů se zvláštním režimem, kterým po uhrazení pobytu a stravy zůstane zákonné 15% kapesné méně než 800 korun měsíčně</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5572596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463040" y="980728"/>
            <a:ext cx="6196405" cy="4742341"/>
          </a:xfrm>
        </p:spPr>
        <p:txBody>
          <a:bodyPr>
            <a:normAutofit/>
          </a:bodyPr>
          <a:lstStyle/>
          <a:p>
            <a:r>
              <a:rPr lang="cs-CZ" dirty="0"/>
              <a:t>Regulační poplatek 60 Kč - se platí zdravotnickému zařízení </a:t>
            </a:r>
            <a:r>
              <a:rPr lang="cs-CZ" dirty="0" smtClean="0"/>
              <a:t>zpravidla nejdéle </a:t>
            </a:r>
            <a:r>
              <a:rPr lang="cs-CZ" dirty="0"/>
              <a:t>do 8 kalendářních dnů po propuštění z ústavní </a:t>
            </a:r>
            <a:r>
              <a:rPr lang="cs-CZ" dirty="0" smtClean="0"/>
              <a:t>péče</a:t>
            </a:r>
          </a:p>
          <a:p>
            <a:r>
              <a:rPr lang="cs-CZ" dirty="0" smtClean="0"/>
              <a:t>Zdravotnické </a:t>
            </a:r>
            <a:r>
              <a:rPr lang="cs-CZ" dirty="0"/>
              <a:t>zařízení je povinno vystavit pojištěnci nebo jeho zákonnému zástupci na jeho žádost doklad o zaplacení poplatku s uvedením čísla pojištěnce, výše regulačního poplatku, dne jeho zaplacení, otiskem razítka zdravotnického zařízení a podpisem osoby, která regulační poplatek </a:t>
            </a:r>
            <a:r>
              <a:rPr lang="cs-CZ" dirty="0" smtClean="0"/>
              <a:t>přijala</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1598582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475656" y="980728"/>
            <a:ext cx="6196405" cy="4454309"/>
          </a:xfrm>
        </p:spPr>
        <p:txBody>
          <a:bodyPr>
            <a:normAutofit/>
          </a:bodyPr>
          <a:lstStyle/>
          <a:p>
            <a:r>
              <a:rPr lang="cs-CZ" dirty="0"/>
              <a:t>Zdravotnické zařízení je povinno regulační poplatek od pojištěnce nebo jeho zákonného zástupce vybrat, pokud nejde o výjimku z placení regulačního poplatku. Při zjištění opakovaného a soustavného porušování této povinnosti je zdravotní pojišťovna oprávněna tomuto zdravotnickému zařízení uložit pokutu až do výše 50 000 Kč. Pokutu je možno uložit i opakovaně.</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71224702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lstStyle/>
          <a:p>
            <a:r>
              <a:rPr lang="cs-CZ" dirty="0" smtClean="0"/>
              <a:t>Péče o osoby se zdravotním postižením</a:t>
            </a:r>
            <a:endParaRPr lang="cs-CZ" dirty="0"/>
          </a:p>
        </p:txBody>
      </p:sp>
      <p:sp>
        <p:nvSpPr>
          <p:cNvPr id="5" name="Zástupný symbol pro text 4"/>
          <p:cNvSpPr>
            <a:spLocks noGrp="1"/>
          </p:cNvSpPr>
          <p:nvPr>
            <p:ph type="body" idx="1"/>
          </p:nvPr>
        </p:nvSpPr>
        <p:spPr/>
        <p:txBody>
          <a:bodyPr>
            <a:normAutofit fontScale="92500" lnSpcReduction="10000"/>
          </a:bodyPr>
          <a:lstStyle/>
          <a:p>
            <a:r>
              <a:rPr lang="cs-CZ" dirty="0" smtClean="0"/>
              <a:t>Kdo je to OZP?</a:t>
            </a:r>
          </a:p>
          <a:p>
            <a:r>
              <a:rPr lang="cs-CZ" dirty="0" smtClean="0"/>
              <a:t>Zdravotní x sociální péče</a:t>
            </a:r>
          </a:p>
          <a:p>
            <a:r>
              <a:rPr lang="cs-CZ" dirty="0" smtClean="0"/>
              <a:t>Sociální služby, </a:t>
            </a:r>
            <a:r>
              <a:rPr lang="cs-CZ" dirty="0" err="1" smtClean="0"/>
              <a:t>PnP</a:t>
            </a:r>
            <a:r>
              <a:rPr lang="cs-CZ" dirty="0" smtClean="0"/>
              <a:t>, dávky sociální péče, pomoc v hmotné nouzi, státní sociální podpora a systém sociálního pojištění</a:t>
            </a:r>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8167220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Kdo jsou to OZP?</a:t>
            </a:r>
            <a:endParaRPr lang="cs-CZ" dirty="0"/>
          </a:p>
        </p:txBody>
      </p:sp>
      <p:sp>
        <p:nvSpPr>
          <p:cNvPr id="3" name="Zástupný symbol pro obsah 2"/>
          <p:cNvSpPr>
            <a:spLocks noGrp="1"/>
          </p:cNvSpPr>
          <p:nvPr>
            <p:ph idx="1"/>
          </p:nvPr>
        </p:nvSpPr>
        <p:spPr/>
        <p:txBody>
          <a:bodyPr>
            <a:normAutofit fontScale="92500"/>
          </a:bodyPr>
          <a:lstStyle/>
          <a:p>
            <a:pPr lvl="0"/>
            <a:r>
              <a:rPr lang="cs-CZ" dirty="0"/>
              <a:t>osoby, které nejsou schopny pro svůj zdravotní stav zajistit si samy základní životní potřeby</a:t>
            </a:r>
          </a:p>
          <a:p>
            <a:pPr lvl="0"/>
            <a:r>
              <a:rPr lang="cs-CZ" dirty="0"/>
              <a:t>stavy postižení vedou k různému stupni narušení sociální situace klienta, a to jednak postižením jeho pracovní schopnosti, jednak větším nebo menším snížením schopnosti</a:t>
            </a:r>
            <a:br>
              <a:rPr lang="cs-CZ" dirty="0"/>
            </a:br>
            <a:r>
              <a:rPr lang="cs-CZ" dirty="0"/>
              <a:t>postiženého postarat se sám o sebe. </a:t>
            </a:r>
          </a:p>
          <a:p>
            <a:pPr lvl="0"/>
            <a:r>
              <a:rPr lang="cs-CZ" dirty="0"/>
              <a:t>řešení takových závažných důsledků onemocnění vyžaduje bezprostřední návaznost sociální péče na péči zdravotní.</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8036890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Zdravotní péče	</a:t>
            </a:r>
            <a:endParaRPr lang="cs-CZ" dirty="0"/>
          </a:p>
        </p:txBody>
      </p:sp>
      <p:sp>
        <p:nvSpPr>
          <p:cNvPr id="3" name="Zástupný symbol pro obsah 2"/>
          <p:cNvSpPr>
            <a:spLocks noGrp="1"/>
          </p:cNvSpPr>
          <p:nvPr>
            <p:ph idx="1"/>
          </p:nvPr>
        </p:nvSpPr>
        <p:spPr/>
        <p:txBody>
          <a:bodyPr/>
          <a:lstStyle/>
          <a:p>
            <a:r>
              <a:rPr lang="cs-CZ" dirty="0"/>
              <a:t>Je důležité </a:t>
            </a:r>
            <a:r>
              <a:rPr lang="cs-CZ" i="1" dirty="0"/>
              <a:t>určení správné diagnózy a od ní se odvozující léčba</a:t>
            </a:r>
            <a:r>
              <a:rPr lang="cs-CZ" dirty="0"/>
              <a:t>, která může vést k úplnému uzdravení nemocného. </a:t>
            </a:r>
            <a:endParaRPr lang="cs-CZ" dirty="0" smtClean="0"/>
          </a:p>
          <a:p>
            <a:r>
              <a:rPr lang="cs-CZ" dirty="0" smtClean="0"/>
              <a:t>Nemoc </a:t>
            </a:r>
            <a:r>
              <a:rPr lang="cs-CZ" dirty="0"/>
              <a:t>ale také může přejít do chronického stádia s určitým funkčním postižením nemocného nebo může dojít k vyléčení, ale s určitým stupněm trvalého postižení tělesného či duševního.</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33434837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463040" y="908720"/>
            <a:ext cx="6196405" cy="4814349"/>
          </a:xfrm>
        </p:spPr>
        <p:txBody>
          <a:bodyPr>
            <a:normAutofit fontScale="77500" lnSpcReduction="20000"/>
          </a:bodyPr>
          <a:lstStyle/>
          <a:p>
            <a:r>
              <a:rPr lang="cs-CZ" dirty="0"/>
              <a:t>Ve zdravotnických zařízeních je komplexnost služeb zajišťována </a:t>
            </a:r>
            <a:r>
              <a:rPr lang="cs-CZ" b="1" dirty="0"/>
              <a:t>sociálními pracovnicemi</a:t>
            </a:r>
            <a:r>
              <a:rPr lang="cs-CZ" dirty="0"/>
              <a:t>, sociálními sestrami, jejichž náplní práce je poradenství a zajišťování soc. péče. </a:t>
            </a:r>
          </a:p>
          <a:p>
            <a:pPr marL="0" indent="0">
              <a:buNone/>
            </a:pPr>
            <a:r>
              <a:rPr lang="cs-CZ" u="sng" dirty="0"/>
              <a:t>Obvykle zařizují</a:t>
            </a:r>
            <a:r>
              <a:rPr lang="cs-CZ" dirty="0"/>
              <a:t>:</a:t>
            </a:r>
          </a:p>
          <a:p>
            <a:pPr lvl="0"/>
            <a:r>
              <a:rPr lang="cs-CZ" dirty="0"/>
              <a:t>přemístění indikovaných nemocných ze zdravotnického zařízení do péče zařízení následné péče (LDN, Domovy pro seniory atd.);</a:t>
            </a:r>
          </a:p>
          <a:p>
            <a:pPr lvl="0"/>
            <a:r>
              <a:rPr lang="cs-CZ" dirty="0"/>
              <a:t>zajišťují potřebnou péči o pacienta v domácím prostředí;</a:t>
            </a:r>
          </a:p>
          <a:p>
            <a:pPr lvl="0"/>
            <a:r>
              <a:rPr lang="cs-CZ" dirty="0"/>
              <a:t>finanční zajištění (soc. a nemoc. dávky);</a:t>
            </a:r>
          </a:p>
          <a:p>
            <a:pPr lvl="0"/>
            <a:r>
              <a:rPr lang="cs-CZ" dirty="0"/>
              <a:t>pomoc při zajišťování vhodného bydlení a event. vhodné práce;</a:t>
            </a:r>
          </a:p>
          <a:p>
            <a:pPr lvl="0"/>
            <a:r>
              <a:rPr lang="cs-CZ" dirty="0"/>
              <a:t>psychoterapeutická pomoc postiženým a angažování příbuzných k aktivní spolupráci.</a:t>
            </a:r>
          </a:p>
          <a:p>
            <a:pPr marL="0" indent="0">
              <a:buNone/>
            </a:pPr>
            <a:endParaRPr lang="cs-CZ" dirty="0" smtClean="0"/>
          </a:p>
          <a:p>
            <a:pPr marL="0" indent="0">
              <a:buNone/>
            </a:pPr>
            <a:r>
              <a:rPr lang="cs-CZ" dirty="0" smtClean="0"/>
              <a:t>Postižený </a:t>
            </a:r>
            <a:r>
              <a:rPr lang="cs-CZ" dirty="0"/>
              <a:t>(pokud se nemůže obejít bez pomoci jiné osoby) může být propuštěn </a:t>
            </a:r>
            <a:r>
              <a:rPr lang="cs-CZ" dirty="0" smtClean="0"/>
              <a:t>ze </a:t>
            </a:r>
            <a:r>
              <a:rPr lang="cs-CZ" dirty="0"/>
              <a:t>zdravotnického zařízení jen po předchozím vyrozumění co bude následovat.</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93532677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Sociální péče</a:t>
            </a:r>
            <a:endParaRPr lang="cs-CZ" dirty="0"/>
          </a:p>
        </p:txBody>
      </p:sp>
      <p:sp>
        <p:nvSpPr>
          <p:cNvPr id="3" name="Zástupný symbol pro obsah 2"/>
          <p:cNvSpPr>
            <a:spLocks noGrp="1"/>
          </p:cNvSpPr>
          <p:nvPr>
            <p:ph idx="1"/>
          </p:nvPr>
        </p:nvSpPr>
        <p:spPr/>
        <p:txBody>
          <a:bodyPr>
            <a:normAutofit fontScale="92500" lnSpcReduction="10000"/>
          </a:bodyPr>
          <a:lstStyle/>
          <a:p>
            <a:pPr lvl="0"/>
            <a:r>
              <a:rPr lang="cs-CZ" dirty="0"/>
              <a:t>je stát povinen poskytovat pomoc při pracovním zařazení a začlenění zdravotně postižených do společenského a veřejného života a z toho vyplývající povinnost poskytování poradenské péče v této oblasti.</a:t>
            </a:r>
          </a:p>
          <a:p>
            <a:pPr lvl="0"/>
            <a:r>
              <a:rPr lang="cs-CZ" dirty="0"/>
              <a:t>jde (spíše než o poradny) o vyčleněné pracovníky sociálních odborů obecních úřadů s rozšířenou působností, kteří mají na starosti poskytování různých dávek soc. péče </a:t>
            </a:r>
          </a:p>
          <a:p>
            <a:pPr lvl="0"/>
            <a:r>
              <a:rPr lang="cs-CZ" dirty="0"/>
              <a:t>Ti současně poskytují informace a porady o nárocích občanů se zdravotním postižením </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51757020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Možnosti následné péče</a:t>
            </a:r>
            <a:endParaRPr lang="cs-CZ" dirty="0"/>
          </a:p>
        </p:txBody>
      </p:sp>
      <p:sp>
        <p:nvSpPr>
          <p:cNvPr id="3" name="Zástupný symbol pro obsah 2"/>
          <p:cNvSpPr>
            <a:spLocks noGrp="1"/>
          </p:cNvSpPr>
          <p:nvPr>
            <p:ph idx="1"/>
          </p:nvPr>
        </p:nvSpPr>
        <p:spPr>
          <a:xfrm>
            <a:off x="1463040" y="1916832"/>
            <a:ext cx="6196405" cy="4104456"/>
          </a:xfrm>
        </p:spPr>
        <p:txBody>
          <a:bodyPr>
            <a:normAutofit fontScale="70000" lnSpcReduction="20000"/>
          </a:bodyPr>
          <a:lstStyle/>
          <a:p>
            <a:pPr lvl="0"/>
            <a:r>
              <a:rPr lang="cs-CZ" b="1" dirty="0"/>
              <a:t>Zajištění péče v domácím prostředí - </a:t>
            </a:r>
            <a:r>
              <a:rPr lang="cs-CZ" i="1" dirty="0"/>
              <a:t>rodinnými příslušníky</a:t>
            </a:r>
            <a:r>
              <a:rPr lang="cs-CZ" dirty="0"/>
              <a:t> či s dopomocí, </a:t>
            </a:r>
            <a:r>
              <a:rPr lang="cs-CZ" i="1" dirty="0"/>
              <a:t>pečovatelské služby</a:t>
            </a:r>
            <a:r>
              <a:rPr lang="cs-CZ" dirty="0"/>
              <a:t> (finančně přispívá uživatel; je také provozována charitativními organizacemi, hlavně církevními). </a:t>
            </a:r>
          </a:p>
          <a:p>
            <a:pPr lvl="0"/>
            <a:r>
              <a:rPr lang="cs-CZ" dirty="0" smtClean="0"/>
              <a:t>Denní stacionáře </a:t>
            </a:r>
            <a:r>
              <a:rPr lang="cs-CZ" dirty="0"/>
              <a:t>pro seniory nebo zdravotně postižené občany. Podobné služby jsou poskytovány např. v </a:t>
            </a:r>
            <a:r>
              <a:rPr lang="cs-CZ" i="1" dirty="0"/>
              <a:t>domovech s pečovatelskou službou</a:t>
            </a:r>
            <a:r>
              <a:rPr lang="cs-CZ" dirty="0"/>
              <a:t> či </a:t>
            </a:r>
            <a:r>
              <a:rPr lang="cs-CZ" i="1" dirty="0"/>
              <a:t>pensionech pro seniory</a:t>
            </a:r>
            <a:r>
              <a:rPr lang="cs-CZ" dirty="0"/>
              <a:t>, ale jen v případech nevyžadujících komplexní </a:t>
            </a:r>
            <a:r>
              <a:rPr lang="cs-CZ" dirty="0" err="1"/>
              <a:t>zdr</a:t>
            </a:r>
            <a:r>
              <a:rPr lang="cs-CZ" dirty="0"/>
              <a:t>. péči (pečovatelská služba funguje většinou jen v pracovních dnech).</a:t>
            </a:r>
          </a:p>
          <a:p>
            <a:pPr lvl="0"/>
            <a:r>
              <a:rPr lang="cs-CZ" dirty="0"/>
              <a:t>ošetřovatelská lůžka, </a:t>
            </a:r>
            <a:r>
              <a:rPr lang="cs-CZ" b="1" dirty="0"/>
              <a:t>sociální lůžka</a:t>
            </a:r>
            <a:r>
              <a:rPr lang="cs-CZ" dirty="0"/>
              <a:t> (zřízena mimořádně ve </a:t>
            </a:r>
            <a:r>
              <a:rPr lang="cs-CZ" dirty="0" err="1"/>
              <a:t>zdr</a:t>
            </a:r>
            <a:r>
              <a:rPr lang="cs-CZ" dirty="0"/>
              <a:t>. zařízení – např. v Chrudimi v LDN).</a:t>
            </a:r>
          </a:p>
          <a:p>
            <a:pPr lvl="0"/>
            <a:r>
              <a:rPr lang="cs-CZ" b="1" dirty="0"/>
              <a:t>LDN či rehabilitační ústavy </a:t>
            </a:r>
            <a:endParaRPr lang="cs-CZ" dirty="0"/>
          </a:p>
          <a:p>
            <a:pPr lvl="0"/>
            <a:r>
              <a:rPr lang="cs-CZ" b="1" dirty="0"/>
              <a:t>Hospice</a:t>
            </a:r>
            <a:r>
              <a:rPr lang="cs-CZ" dirty="0"/>
              <a:t> - při předpokladu zhoršování zdravotního stavu, v Chrudimi hospic Smíření </a:t>
            </a:r>
          </a:p>
          <a:p>
            <a:pPr lvl="0"/>
            <a:r>
              <a:rPr lang="cs-CZ" b="1" dirty="0"/>
              <a:t>Domovy pro osoby se zdravotním postižením,</a:t>
            </a:r>
            <a:endParaRPr lang="cs-CZ" dirty="0"/>
          </a:p>
          <a:p>
            <a:pPr lvl="0"/>
            <a:r>
              <a:rPr lang="cs-CZ" b="1" dirty="0"/>
              <a:t>Domovy pro seniory</a:t>
            </a:r>
            <a:endParaRPr lang="cs-CZ" dirty="0"/>
          </a:p>
          <a:p>
            <a:pPr lvl="0"/>
            <a:r>
              <a:rPr lang="cs-CZ" b="1" dirty="0"/>
              <a:t>Domovy se zvláštním režimem</a:t>
            </a: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1301022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normAutofit fontScale="90000"/>
          </a:bodyPr>
          <a:lstStyle/>
          <a:p>
            <a:r>
              <a:rPr lang="cs-CZ" dirty="0"/>
              <a:t>Další možnosti pomoci </a:t>
            </a:r>
            <a:r>
              <a:rPr lang="cs-CZ" dirty="0" smtClean="0"/>
              <a:t/>
            </a:r>
            <a:br>
              <a:rPr lang="cs-CZ" dirty="0" smtClean="0"/>
            </a:br>
            <a:r>
              <a:rPr lang="cs-CZ" dirty="0" smtClean="0"/>
              <a:t>a </a:t>
            </a:r>
            <a:r>
              <a:rPr lang="cs-CZ" dirty="0"/>
              <a:t>podpory zdravotně postiženým </a:t>
            </a:r>
            <a:r>
              <a:rPr lang="cs-CZ" dirty="0" smtClean="0"/>
              <a:t>spoluobčanům</a:t>
            </a:r>
            <a:endParaRPr lang="cs-CZ" dirty="0"/>
          </a:p>
        </p:txBody>
      </p:sp>
      <p:pic>
        <p:nvPicPr>
          <p:cNvPr id="1026" name="Picture 2" descr="ilustrační fo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9912" y="3985245"/>
            <a:ext cx="1428750"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Obráze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9003418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lstStyle/>
          <a:p>
            <a:r>
              <a:rPr lang="cs-CZ" dirty="0" smtClean="0"/>
              <a:t>Sociální služby</a:t>
            </a:r>
            <a:endParaRPr lang="cs-CZ" dirty="0"/>
          </a:p>
        </p:txBody>
      </p:sp>
      <p:sp>
        <p:nvSpPr>
          <p:cNvPr id="5" name="Zástupný symbol pro obsah 4"/>
          <p:cNvSpPr>
            <a:spLocks noGrp="1"/>
          </p:cNvSpPr>
          <p:nvPr>
            <p:ph idx="1"/>
          </p:nvPr>
        </p:nvSpPr>
        <p:spPr/>
        <p:txBody>
          <a:bodyPr/>
          <a:lstStyle/>
          <a:p>
            <a:pPr marL="0" indent="0">
              <a:buNone/>
            </a:pPr>
            <a:r>
              <a:rPr lang="cs-CZ" b="1" dirty="0"/>
              <a:t>Co zajišťují sociální služby?</a:t>
            </a:r>
          </a:p>
          <a:p>
            <a:r>
              <a:rPr lang="cs-CZ" dirty="0"/>
              <a:t>Prostřednictvím sociálních služeb je zajišťována pomoc při péči o vlastní osobu, zajištění stravování, ubytování, pomoc při zajištění chodu domácnosti, ošetřování, pomoc s výchovou, poskytnutí informace, zprostředkování kontaktu se společenským prostředím, </a:t>
            </a:r>
            <a:r>
              <a:rPr lang="cs-CZ" dirty="0" smtClean="0"/>
              <a:t>psycho </a:t>
            </a:r>
            <a:r>
              <a:rPr lang="cs-CZ" dirty="0"/>
              <a:t>a socioterapie, pomoc při prosazování práv a zájmů.</a:t>
            </a:r>
          </a:p>
          <a:p>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35400944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a:xfrm>
            <a:off x="1095023" y="817583"/>
            <a:ext cx="6965245" cy="955234"/>
          </a:xfrm>
        </p:spPr>
        <p:txBody>
          <a:bodyPr/>
          <a:lstStyle/>
          <a:p>
            <a:r>
              <a:rPr lang="cs-CZ" dirty="0" smtClean="0"/>
              <a:t>Sociální služby</a:t>
            </a:r>
            <a:endParaRPr lang="cs-CZ" dirty="0"/>
          </a:p>
        </p:txBody>
      </p:sp>
      <p:sp>
        <p:nvSpPr>
          <p:cNvPr id="5" name="Zástupný symbol pro obsah 4"/>
          <p:cNvSpPr>
            <a:spLocks noGrp="1"/>
          </p:cNvSpPr>
          <p:nvPr>
            <p:ph idx="1"/>
          </p:nvPr>
        </p:nvSpPr>
        <p:spPr>
          <a:xfrm>
            <a:off x="1463040" y="1844824"/>
            <a:ext cx="6196405" cy="3878245"/>
          </a:xfrm>
        </p:spPr>
        <p:txBody>
          <a:bodyPr>
            <a:normAutofit fontScale="62500" lnSpcReduction="20000"/>
          </a:bodyPr>
          <a:lstStyle/>
          <a:p>
            <a:pPr marL="0" indent="0">
              <a:buNone/>
            </a:pPr>
            <a:r>
              <a:rPr lang="cs-CZ" b="1" dirty="0"/>
              <a:t>Jaké jsou formy sociálních služeb?</a:t>
            </a:r>
          </a:p>
          <a:p>
            <a:pPr lvl="0"/>
            <a:r>
              <a:rPr lang="cs-CZ" dirty="0"/>
              <a:t>Sociální poradenství</a:t>
            </a:r>
          </a:p>
          <a:p>
            <a:pPr lvl="0"/>
            <a:r>
              <a:rPr lang="cs-CZ" dirty="0"/>
              <a:t>Sociálně zdravotní služby</a:t>
            </a:r>
          </a:p>
          <a:p>
            <a:pPr lvl="0"/>
            <a:r>
              <a:rPr lang="cs-CZ" dirty="0"/>
              <a:t>Sociální rehabilitace</a:t>
            </a:r>
          </a:p>
          <a:p>
            <a:pPr lvl="0"/>
            <a:r>
              <a:rPr lang="cs-CZ" dirty="0"/>
              <a:t>Osobní asistence</a:t>
            </a:r>
          </a:p>
          <a:p>
            <a:pPr lvl="0"/>
            <a:r>
              <a:rPr lang="cs-CZ" dirty="0"/>
              <a:t>Pečovatelská služba</a:t>
            </a:r>
          </a:p>
          <a:p>
            <a:pPr lvl="0"/>
            <a:r>
              <a:rPr lang="cs-CZ" dirty="0"/>
              <a:t>Průvodcovská, předčitatelská a tlumočnická služba</a:t>
            </a:r>
          </a:p>
          <a:p>
            <a:pPr lvl="0"/>
            <a:r>
              <a:rPr lang="cs-CZ" dirty="0"/>
              <a:t>Služby rané péče</a:t>
            </a:r>
          </a:p>
          <a:p>
            <a:pPr lvl="0"/>
            <a:r>
              <a:rPr lang="cs-CZ" dirty="0"/>
              <a:t>Podporované bydlení</a:t>
            </a:r>
          </a:p>
          <a:p>
            <a:pPr lvl="0"/>
            <a:r>
              <a:rPr lang="cs-CZ" dirty="0"/>
              <a:t>Odlehčovací služby</a:t>
            </a:r>
          </a:p>
          <a:p>
            <a:pPr lvl="0"/>
            <a:r>
              <a:rPr lang="cs-CZ" dirty="0"/>
              <a:t>Centra denních služeb a stacionáře denní, týdenní</a:t>
            </a:r>
          </a:p>
          <a:p>
            <a:pPr lvl="0"/>
            <a:r>
              <a:rPr lang="cs-CZ" dirty="0"/>
              <a:t>Domovy pro osoby se zdravotním postižením, domovy pro seniory, azylové domy, domovy na půl cesty, chráněné bydlení, kontaktní centra, krizová pomoc, nízkoprahová denní centra, noclehárny, terénní programy a další (více </a:t>
            </a:r>
            <a:r>
              <a:rPr lang="cs-CZ" u="sng" dirty="0">
                <a:hlinkClick r:id="rId2" tooltip="Stránky Ministerstva práce a sociálních věcí, sekce Sociální služby - odkaz vede mimo tento web a otevře se v novém okně"/>
              </a:rPr>
              <a:t>na http://www.mpsv.cz/</a:t>
            </a:r>
            <a:r>
              <a:rPr lang="cs-CZ" u="sng" dirty="0" err="1">
                <a:hlinkClick r:id="rId2" tooltip="Stránky Ministerstva práce a sociálních věcí, sekce Sociální služby - odkaz vede mimo tento web a otevře se v novém okně"/>
              </a:rPr>
              <a:t>cs</a:t>
            </a:r>
            <a:r>
              <a:rPr lang="cs-CZ" u="sng" dirty="0">
                <a:hlinkClick r:id="rId2" tooltip="Stránky Ministerstva práce a sociálních věcí, sekce Sociální služby - odkaz vede mimo tento web a otevře se v novém okně"/>
              </a:rPr>
              <a:t>/9#sspd</a:t>
            </a:r>
            <a:r>
              <a:rPr lang="cs-CZ" dirty="0"/>
              <a:t>)</a:t>
            </a:r>
          </a:p>
          <a:p>
            <a:endParaRPr lang="cs-CZ" dirty="0"/>
          </a:p>
        </p:txBody>
      </p:sp>
      <p:pic>
        <p:nvPicPr>
          <p:cNvPr id="6" name="Obráze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69793735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lstStyle/>
          <a:p>
            <a:r>
              <a:rPr lang="cs-CZ" dirty="0" smtClean="0"/>
              <a:t>Sociální služby</a:t>
            </a:r>
            <a:endParaRPr lang="cs-CZ" dirty="0"/>
          </a:p>
        </p:txBody>
      </p:sp>
      <p:sp>
        <p:nvSpPr>
          <p:cNvPr id="5" name="Zástupný symbol pro obsah 4"/>
          <p:cNvSpPr>
            <a:spLocks noGrp="1"/>
          </p:cNvSpPr>
          <p:nvPr>
            <p:ph idx="1"/>
          </p:nvPr>
        </p:nvSpPr>
        <p:spPr/>
        <p:txBody>
          <a:bodyPr>
            <a:normAutofit fontScale="77500" lnSpcReduction="20000"/>
          </a:bodyPr>
          <a:lstStyle/>
          <a:p>
            <a:pPr marL="0" indent="0">
              <a:buNone/>
            </a:pPr>
            <a:r>
              <a:rPr lang="cs-CZ" b="1" dirty="0"/>
              <a:t>Kdo sociální služby poskytuje?</a:t>
            </a:r>
          </a:p>
          <a:p>
            <a:pPr lvl="0"/>
            <a:r>
              <a:rPr lang="cs-CZ" b="1" dirty="0"/>
              <a:t>obce a kraje</a:t>
            </a:r>
            <a:r>
              <a:rPr lang="cs-CZ" dirty="0"/>
              <a:t> dbají na vytváření vhodných podmínek pro rozvoj sociálních služeb, zejména zjišťováním skutečných potřeb lidí a zdrojů k jejich uspokojení; kromě toho sami zřizují organizace poskytující sociální služby</a:t>
            </a:r>
          </a:p>
          <a:p>
            <a:pPr lvl="0"/>
            <a:r>
              <a:rPr lang="cs-CZ" b="1" dirty="0"/>
              <a:t>nestátní neziskové organizace a fyzické osoby</a:t>
            </a:r>
            <a:r>
              <a:rPr lang="cs-CZ" dirty="0"/>
              <a:t>, které nabízejí široké spektrum služeb, jsou rovněž významnými poskytovateli sociálních služeb</a:t>
            </a:r>
          </a:p>
          <a:p>
            <a:pPr lvl="0"/>
            <a:r>
              <a:rPr lang="cs-CZ" b="1" dirty="0"/>
              <a:t>Ministerstvo práce a sociálních věcí</a:t>
            </a:r>
            <a:r>
              <a:rPr lang="cs-CZ" dirty="0"/>
              <a:t> je nyní zřizovatelem pěti specializovaných ústavů sociální péče</a:t>
            </a:r>
          </a:p>
          <a:p>
            <a:pPr lvl="0"/>
            <a:r>
              <a:rPr lang="cs-CZ" dirty="0"/>
              <a:t>bližší informace o poskytovatelích sociálních služeb najdete na - </a:t>
            </a:r>
            <a:r>
              <a:rPr lang="cs-CZ" u="sng" dirty="0">
                <a:hlinkClick r:id="rId2" tooltip="Integrovaný portál MPSV, sekce Informace pro poskytovatele sociálních služeb - odkaz vede mimo tento web a otevře se v novém okně"/>
              </a:rPr>
              <a:t>http://portal.mpsv.cz/soc/ssl/poskyt</a:t>
            </a:r>
            <a:endParaRPr lang="cs-CZ" dirty="0"/>
          </a:p>
          <a:p>
            <a:endParaRPr lang="cs-CZ" dirty="0"/>
          </a:p>
        </p:txBody>
      </p:sp>
      <p:pic>
        <p:nvPicPr>
          <p:cNvPr id="6" name="Obráze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1035669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Příspěvek na péči (</a:t>
            </a:r>
            <a:r>
              <a:rPr lang="cs-CZ" dirty="0" err="1" smtClean="0"/>
              <a:t>PnP</a:t>
            </a:r>
            <a:r>
              <a:rPr lang="cs-CZ" dirty="0" smtClean="0"/>
              <a:t>)</a:t>
            </a:r>
            <a:endParaRPr lang="cs-CZ" dirty="0"/>
          </a:p>
        </p:txBody>
      </p:sp>
      <p:sp>
        <p:nvSpPr>
          <p:cNvPr id="3" name="Zástupný symbol pro obsah 2"/>
          <p:cNvSpPr>
            <a:spLocks noGrp="1"/>
          </p:cNvSpPr>
          <p:nvPr>
            <p:ph idx="1"/>
          </p:nvPr>
        </p:nvSpPr>
        <p:spPr/>
        <p:txBody>
          <a:bodyPr/>
          <a:lstStyle/>
          <a:p>
            <a:r>
              <a:rPr lang="cs-CZ" dirty="0" err="1"/>
              <a:t>PnP</a:t>
            </a:r>
            <a:r>
              <a:rPr lang="cs-CZ" dirty="0"/>
              <a:t> je pravidelná opakující se dávka poskytovaná podle zákona o sociálních službách, která je určena na úhradu za potřebnou pomoc poskytovanou registrovanými poskytovateli sociálních služeb nebo osobami blízkými či jinými</a:t>
            </a:r>
            <a:r>
              <a:rPr lang="cs-CZ" dirty="0" smtClean="0"/>
              <a:t>.</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59101610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smtClean="0"/>
              <a:t>PnP</a:t>
            </a:r>
            <a:endParaRPr lang="cs-CZ" dirty="0"/>
          </a:p>
        </p:txBody>
      </p:sp>
      <p:sp>
        <p:nvSpPr>
          <p:cNvPr id="3" name="Zástupný symbol pro obsah 2"/>
          <p:cNvSpPr>
            <a:spLocks noGrp="1"/>
          </p:cNvSpPr>
          <p:nvPr>
            <p:ph idx="1"/>
          </p:nvPr>
        </p:nvSpPr>
        <p:spPr/>
        <p:txBody>
          <a:bodyPr/>
          <a:lstStyle/>
          <a:p>
            <a:pPr marL="0" indent="0">
              <a:buNone/>
            </a:pPr>
            <a:r>
              <a:rPr lang="cs-CZ" b="1" dirty="0"/>
              <a:t>Změny v roce 2011</a:t>
            </a:r>
          </a:p>
          <a:p>
            <a:pPr lvl="0"/>
            <a:r>
              <a:rPr lang="cs-CZ" dirty="0"/>
              <a:t>od 1. 1. 2011 se v souvislosti s přijetím vládních úsporných opatření </a:t>
            </a:r>
            <a:r>
              <a:rPr lang="cs-CZ" b="1" dirty="0"/>
              <a:t>snižuje výše příspěvku na péči ve stupni I</a:t>
            </a:r>
            <a:r>
              <a:rPr lang="cs-CZ" dirty="0"/>
              <a:t> (lehká závislost) </a:t>
            </a:r>
            <a:r>
              <a:rPr lang="cs-CZ" b="1" dirty="0"/>
              <a:t>u osob starších 18 let, a to z 2 000 Kč na 800 Kč</a:t>
            </a:r>
            <a:endParaRPr lang="cs-CZ" dirty="0"/>
          </a:p>
          <a:p>
            <a:pPr lvl="0"/>
            <a:r>
              <a:rPr lang="cs-CZ" b="1" dirty="0"/>
              <a:t>změna výše </a:t>
            </a:r>
            <a:r>
              <a:rPr lang="cs-CZ" b="1" dirty="0" err="1"/>
              <a:t>PnP</a:t>
            </a:r>
            <a:r>
              <a:rPr lang="cs-CZ" b="1" dirty="0"/>
              <a:t> ve stupni I</a:t>
            </a:r>
            <a:r>
              <a:rPr lang="cs-CZ" dirty="0"/>
              <a:t> se netýká osob mladších 18 let a zůstává ve výši 3 000 Kč</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16793062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95023" y="817583"/>
            <a:ext cx="6965245" cy="955234"/>
          </a:xfrm>
        </p:spPr>
        <p:txBody>
          <a:bodyPr/>
          <a:lstStyle/>
          <a:p>
            <a:r>
              <a:rPr lang="cs-CZ" dirty="0" err="1" smtClean="0"/>
              <a:t>PnP</a:t>
            </a:r>
            <a:endParaRPr lang="cs-CZ" dirty="0"/>
          </a:p>
        </p:txBody>
      </p:sp>
      <p:sp>
        <p:nvSpPr>
          <p:cNvPr id="3" name="Zástupný symbol pro obsah 2"/>
          <p:cNvSpPr>
            <a:spLocks noGrp="1"/>
          </p:cNvSpPr>
          <p:nvPr>
            <p:ph idx="1"/>
          </p:nvPr>
        </p:nvSpPr>
        <p:spPr>
          <a:xfrm>
            <a:off x="1463040" y="1772816"/>
            <a:ext cx="6196405" cy="4176464"/>
          </a:xfrm>
        </p:spPr>
        <p:txBody>
          <a:bodyPr>
            <a:normAutofit fontScale="70000" lnSpcReduction="20000"/>
          </a:bodyPr>
          <a:lstStyle/>
          <a:p>
            <a:pPr marL="0" indent="0">
              <a:buNone/>
            </a:pPr>
            <a:r>
              <a:rPr lang="cs-CZ" b="1" dirty="0"/>
              <a:t>Pro koho je určen příspěvek na péči?</a:t>
            </a:r>
          </a:p>
          <a:p>
            <a:pPr lvl="0"/>
            <a:r>
              <a:rPr lang="cs-CZ" dirty="0"/>
              <a:t>pro občany, kteří jsou z důvodu nepříznivého zdravotního stavu závislí na pomoci jiné osoby v oblasti péče o vlastní osobu a při soběstačnosti</a:t>
            </a:r>
          </a:p>
          <a:p>
            <a:pPr marL="0" indent="0">
              <a:buNone/>
            </a:pPr>
            <a:endParaRPr lang="cs-CZ" dirty="0"/>
          </a:p>
          <a:p>
            <a:pPr marL="0" indent="0">
              <a:buNone/>
            </a:pPr>
            <a:r>
              <a:rPr lang="cs-CZ" b="1" dirty="0"/>
              <a:t>Péčí o vlastní osobu se rozumí:</a:t>
            </a:r>
            <a:endParaRPr lang="cs-CZ" dirty="0"/>
          </a:p>
          <a:p>
            <a:pPr lvl="0"/>
            <a:r>
              <a:rPr lang="cs-CZ" dirty="0"/>
              <a:t>denní úkony spojené např. se zajištěním či </a:t>
            </a:r>
            <a:r>
              <a:rPr lang="cs-CZ" dirty="0" smtClean="0"/>
              <a:t>přijímáním </a:t>
            </a:r>
            <a:r>
              <a:rPr lang="cs-CZ" dirty="0"/>
              <a:t>stravy, osobní hygienou, oblékáním a pohybem, dodržením léčebného režimu apod.</a:t>
            </a:r>
          </a:p>
          <a:p>
            <a:pPr marL="0" indent="0">
              <a:buNone/>
            </a:pPr>
            <a:endParaRPr lang="cs-CZ" dirty="0"/>
          </a:p>
          <a:p>
            <a:pPr marL="0" indent="0">
              <a:buNone/>
            </a:pPr>
            <a:r>
              <a:rPr lang="cs-CZ" b="1" dirty="0"/>
              <a:t>Soběstačností se rozumí:</a:t>
            </a:r>
            <a:endParaRPr lang="cs-CZ" dirty="0"/>
          </a:p>
          <a:p>
            <a:pPr lvl="0"/>
            <a:r>
              <a:rPr lang="cs-CZ" dirty="0"/>
              <a:t>úkony, které umožňují účastnit se sociálního života (např. úkony spojené s chodem domácnosti, nakupováním, úklidem, přípravou jednoduchého jídla, schopností komunikace, nakládání s penězi apod.)</a:t>
            </a:r>
          </a:p>
          <a:p>
            <a:pPr lvl="0"/>
            <a:r>
              <a:rPr lang="cs-CZ" dirty="0"/>
              <a:t>příspěvek náleží osobě, o kterou má být pečováno, nikoliv osobě, která péči zajišťuje</a:t>
            </a:r>
          </a:p>
          <a:p>
            <a:pPr marL="0" indent="0">
              <a:buNone/>
            </a:pP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4814202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smtClean="0"/>
              <a:t>PnP</a:t>
            </a:r>
            <a:endParaRPr lang="cs-CZ" dirty="0"/>
          </a:p>
        </p:txBody>
      </p:sp>
      <p:sp>
        <p:nvSpPr>
          <p:cNvPr id="3" name="Zástupný symbol pro obsah 2"/>
          <p:cNvSpPr>
            <a:spLocks noGrp="1"/>
          </p:cNvSpPr>
          <p:nvPr>
            <p:ph idx="1"/>
          </p:nvPr>
        </p:nvSpPr>
        <p:spPr/>
        <p:txBody>
          <a:bodyPr>
            <a:normAutofit fontScale="85000" lnSpcReduction="10000"/>
          </a:bodyPr>
          <a:lstStyle/>
          <a:p>
            <a:pPr marL="0" indent="0">
              <a:buNone/>
            </a:pPr>
            <a:r>
              <a:rPr lang="cs-CZ" b="1" dirty="0"/>
              <a:t>Kdo o </a:t>
            </a:r>
            <a:r>
              <a:rPr lang="cs-CZ" b="1" dirty="0" err="1"/>
              <a:t>PnP</a:t>
            </a:r>
            <a:r>
              <a:rPr lang="cs-CZ" b="1" dirty="0"/>
              <a:t> rozhoduje a jaké tiskopisy jsou třeba?</a:t>
            </a:r>
          </a:p>
          <a:p>
            <a:pPr lvl="0"/>
            <a:r>
              <a:rPr lang="cs-CZ" dirty="0"/>
              <a:t>o </a:t>
            </a:r>
            <a:r>
              <a:rPr lang="cs-CZ" dirty="0" err="1"/>
              <a:t>PnP</a:t>
            </a:r>
            <a:r>
              <a:rPr lang="cs-CZ" dirty="0"/>
              <a:t> rozhodují sociální odbory obecních úřadů obcí s rozšířenou působností </a:t>
            </a:r>
          </a:p>
          <a:p>
            <a:pPr lvl="0"/>
            <a:r>
              <a:rPr lang="cs-CZ" dirty="0"/>
              <a:t>žadatel o </a:t>
            </a:r>
            <a:r>
              <a:rPr lang="cs-CZ" dirty="0" err="1"/>
              <a:t>PnP</a:t>
            </a:r>
            <a:r>
              <a:rPr lang="cs-CZ" dirty="0"/>
              <a:t> musí vyplnit potřebné formuláře – Žádost o přiznání příspěvku na péči a formulář – Oznámení o poskytovateli pomoci </a:t>
            </a:r>
          </a:p>
          <a:p>
            <a:pPr lvl="0"/>
            <a:r>
              <a:rPr lang="cs-CZ" dirty="0"/>
              <a:t>obecní úřad obce s rozšířenou působností vydává rozhodnutí na základě vypracovaného zdravotního posudku Lékařskou posudkovou službou ČSSZ, podkladem pro vypracování zdravotního posudku jsou aktuální lékařské zprávy a písemný záznam ze sociálního šetřené (nově od 1. 1. 2011)</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13700916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95023" y="817583"/>
            <a:ext cx="6965245" cy="739210"/>
          </a:xfrm>
        </p:spPr>
        <p:txBody>
          <a:bodyPr>
            <a:normAutofit fontScale="90000"/>
          </a:bodyPr>
          <a:lstStyle/>
          <a:p>
            <a:r>
              <a:rPr lang="cs-CZ" dirty="0" err="1" smtClean="0"/>
              <a:t>PnP</a:t>
            </a:r>
            <a:endParaRPr lang="cs-CZ" dirty="0"/>
          </a:p>
        </p:txBody>
      </p:sp>
      <p:sp>
        <p:nvSpPr>
          <p:cNvPr id="3" name="Zástupný symbol pro obsah 2"/>
          <p:cNvSpPr>
            <a:spLocks noGrp="1"/>
          </p:cNvSpPr>
          <p:nvPr>
            <p:ph idx="1"/>
          </p:nvPr>
        </p:nvSpPr>
        <p:spPr>
          <a:xfrm>
            <a:off x="1463040" y="1628800"/>
            <a:ext cx="6196405" cy="4094269"/>
          </a:xfrm>
        </p:spPr>
        <p:txBody>
          <a:bodyPr>
            <a:normAutofit fontScale="85000" lnSpcReduction="20000"/>
          </a:bodyPr>
          <a:lstStyle/>
          <a:p>
            <a:pPr marL="0" indent="0">
              <a:buNone/>
            </a:pPr>
            <a:r>
              <a:rPr lang="cs-CZ" b="1" dirty="0"/>
              <a:t>Jak posuzování ve vztahu k </a:t>
            </a:r>
            <a:r>
              <a:rPr lang="cs-CZ" b="1" dirty="0" err="1"/>
              <a:t>PnP</a:t>
            </a:r>
            <a:r>
              <a:rPr lang="cs-CZ" b="1" dirty="0"/>
              <a:t> probíhá v praxi?</a:t>
            </a:r>
          </a:p>
          <a:p>
            <a:pPr lvl="0"/>
            <a:r>
              <a:rPr lang="cs-CZ" dirty="0"/>
              <a:t>sociální pracovníci obecního úřadu obce s rozšířenou působností provádějí sociální šetření v přirozeném prostředí žadatele o </a:t>
            </a:r>
            <a:r>
              <a:rPr lang="cs-CZ" dirty="0" err="1"/>
              <a:t>PnP</a:t>
            </a:r>
            <a:endParaRPr lang="cs-CZ" dirty="0"/>
          </a:p>
          <a:p>
            <a:pPr lvl="0"/>
            <a:r>
              <a:rPr lang="cs-CZ" dirty="0"/>
              <a:t>sociální pracovník zkoumá do jaké míry je žadatel o </a:t>
            </a:r>
            <a:r>
              <a:rPr lang="cs-CZ" dirty="0" err="1"/>
              <a:t>PnP</a:t>
            </a:r>
            <a:r>
              <a:rPr lang="cs-CZ" dirty="0"/>
              <a:t> soběstačný a schopný samostatného života</a:t>
            </a:r>
          </a:p>
          <a:p>
            <a:pPr lvl="0"/>
            <a:r>
              <a:rPr lang="cs-CZ" dirty="0"/>
              <a:t>zdravotní stav žadatele o </a:t>
            </a:r>
            <a:r>
              <a:rPr lang="cs-CZ" dirty="0" err="1"/>
              <a:t>PnP</a:t>
            </a:r>
            <a:r>
              <a:rPr lang="cs-CZ" dirty="0"/>
              <a:t> posuzuje LPS ČSSZ na základě žádosti obce s rozšířenou působností</a:t>
            </a:r>
          </a:p>
          <a:p>
            <a:pPr lvl="0"/>
            <a:r>
              <a:rPr lang="cs-CZ" dirty="0"/>
              <a:t>při posuzování se bere v úvahu nepříznivý zdravotní stav žadatele a jeho funkční dopad na schopnost zvládat úkony péče o vlastní osobu a soběstačnosti</a:t>
            </a:r>
          </a:p>
          <a:p>
            <a:pPr lvl="0"/>
            <a:r>
              <a:rPr lang="cs-CZ" dirty="0"/>
              <a:t>na základě nálezů praktického i odborných lékařů, výsledku sociálního šetření, případně funkčního vyšetření, lékař LPS příslušné OSSZ podklady vyhodnotí a vypracuje zdravotní posudek</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13446606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smtClean="0"/>
              <a:t>PnP</a:t>
            </a:r>
            <a:r>
              <a:rPr lang="cs-CZ" dirty="0" smtClean="0"/>
              <a:t> a jeho výše</a:t>
            </a:r>
            <a:endParaRPr lang="cs-CZ" dirty="0"/>
          </a:p>
        </p:txBody>
      </p:sp>
      <p:sp>
        <p:nvSpPr>
          <p:cNvPr id="4" name="Zástupný symbol pro obsah 3"/>
          <p:cNvSpPr>
            <a:spLocks noGrp="1"/>
          </p:cNvSpPr>
          <p:nvPr>
            <p:ph sz="quarter" idx="13"/>
          </p:nvPr>
        </p:nvSpPr>
        <p:spPr/>
        <p:txBody>
          <a:bodyPr>
            <a:normAutofit fontScale="92500" lnSpcReduction="20000"/>
          </a:bodyPr>
          <a:lstStyle/>
          <a:p>
            <a:pPr marL="0" indent="0">
              <a:buNone/>
            </a:pPr>
            <a:r>
              <a:rPr lang="cs-CZ" b="1" dirty="0"/>
              <a:t>A) U osob do 18 let věku (v Kč/měsíc)</a:t>
            </a:r>
            <a:endParaRPr lang="cs-CZ" dirty="0"/>
          </a:p>
          <a:p>
            <a:pPr lvl="0"/>
            <a:r>
              <a:rPr lang="cs-CZ" b="1" dirty="0"/>
              <a:t>3 000</a:t>
            </a:r>
            <a:r>
              <a:rPr lang="cs-CZ" dirty="0"/>
              <a:t> (částka zůstává nezměněna) pro I. stupeň – lehká závislost</a:t>
            </a:r>
          </a:p>
          <a:p>
            <a:pPr lvl="0"/>
            <a:r>
              <a:rPr lang="cs-CZ" b="1" dirty="0"/>
              <a:t>5 000</a:t>
            </a:r>
            <a:r>
              <a:rPr lang="cs-CZ" dirty="0"/>
              <a:t> pro II. stupeň – středně těžká závislost</a:t>
            </a:r>
          </a:p>
          <a:p>
            <a:pPr lvl="0"/>
            <a:r>
              <a:rPr lang="cs-CZ" b="1" dirty="0"/>
              <a:t>9 000</a:t>
            </a:r>
            <a:r>
              <a:rPr lang="cs-CZ" dirty="0"/>
              <a:t> pro III. stupeň – těžká závislost</a:t>
            </a:r>
          </a:p>
          <a:p>
            <a:pPr lvl="0"/>
            <a:r>
              <a:rPr lang="cs-CZ" b="1" dirty="0"/>
              <a:t>12 000</a:t>
            </a:r>
            <a:r>
              <a:rPr lang="cs-CZ" dirty="0"/>
              <a:t> pro IV. stupeň – úplná závislost</a:t>
            </a:r>
          </a:p>
          <a:p>
            <a:endParaRPr lang="cs-CZ" dirty="0"/>
          </a:p>
        </p:txBody>
      </p:sp>
      <p:sp>
        <p:nvSpPr>
          <p:cNvPr id="5" name="Zástupný symbol pro obsah 4"/>
          <p:cNvSpPr>
            <a:spLocks noGrp="1"/>
          </p:cNvSpPr>
          <p:nvPr>
            <p:ph sz="quarter" idx="14"/>
          </p:nvPr>
        </p:nvSpPr>
        <p:spPr/>
        <p:txBody>
          <a:bodyPr>
            <a:normAutofit fontScale="92500" lnSpcReduction="20000"/>
          </a:bodyPr>
          <a:lstStyle/>
          <a:p>
            <a:pPr marL="0" indent="0">
              <a:buNone/>
            </a:pPr>
            <a:r>
              <a:rPr lang="cs-CZ" b="1" dirty="0"/>
              <a:t>B) U osob starší 18 let věku (v Kč/měsíc)</a:t>
            </a:r>
            <a:endParaRPr lang="cs-CZ" dirty="0"/>
          </a:p>
          <a:p>
            <a:pPr lvl="0"/>
            <a:r>
              <a:rPr lang="cs-CZ" b="1" dirty="0"/>
              <a:t>800</a:t>
            </a:r>
            <a:r>
              <a:rPr lang="cs-CZ" dirty="0"/>
              <a:t> (nově od 1. 1. 2011) pro I. stupeň – lehká závislost</a:t>
            </a:r>
          </a:p>
          <a:p>
            <a:pPr lvl="0"/>
            <a:r>
              <a:rPr lang="cs-CZ" b="1" dirty="0"/>
              <a:t>4 000</a:t>
            </a:r>
            <a:r>
              <a:rPr lang="cs-CZ" dirty="0"/>
              <a:t> pro II. stupeň – středně těžká závislost</a:t>
            </a:r>
          </a:p>
          <a:p>
            <a:pPr lvl="0"/>
            <a:r>
              <a:rPr lang="cs-CZ" b="1" dirty="0"/>
              <a:t>8 000</a:t>
            </a:r>
            <a:r>
              <a:rPr lang="cs-CZ" dirty="0"/>
              <a:t> pro III. stupeň – těžká závislost</a:t>
            </a:r>
          </a:p>
          <a:p>
            <a:pPr lvl="0"/>
            <a:r>
              <a:rPr lang="cs-CZ" b="1" dirty="0"/>
              <a:t>12 000</a:t>
            </a:r>
            <a:r>
              <a:rPr lang="cs-CZ" dirty="0"/>
              <a:t> pro IV. stupeň – úplná závislost</a:t>
            </a:r>
          </a:p>
          <a:p>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64796535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dpis 4"/>
          <p:cNvSpPr>
            <a:spLocks noGrp="1"/>
          </p:cNvSpPr>
          <p:nvPr>
            <p:ph type="title"/>
          </p:nvPr>
        </p:nvSpPr>
        <p:spPr/>
        <p:txBody>
          <a:bodyPr>
            <a:normAutofit/>
          </a:bodyPr>
          <a:lstStyle/>
          <a:p>
            <a:r>
              <a:rPr lang="cs-CZ" sz="3200" dirty="0" err="1" smtClean="0"/>
              <a:t>PnP</a:t>
            </a:r>
            <a:r>
              <a:rPr lang="cs-CZ" sz="3200" dirty="0" smtClean="0"/>
              <a:t> - </a:t>
            </a:r>
            <a:r>
              <a:rPr lang="cs-CZ" sz="3200" dirty="0"/>
              <a:t>Jak je to se stupni závislosti u osob do 18 let věku</a:t>
            </a:r>
            <a:r>
              <a:rPr lang="cs-CZ" sz="3200" dirty="0" smtClean="0"/>
              <a:t>?</a:t>
            </a:r>
            <a:endParaRPr lang="cs-CZ" sz="3200" dirty="0"/>
          </a:p>
        </p:txBody>
      </p:sp>
      <p:sp>
        <p:nvSpPr>
          <p:cNvPr id="6" name="Zástupný symbol pro obsah 5"/>
          <p:cNvSpPr>
            <a:spLocks noGrp="1"/>
          </p:cNvSpPr>
          <p:nvPr>
            <p:ph idx="1"/>
          </p:nvPr>
        </p:nvSpPr>
        <p:spPr/>
        <p:txBody>
          <a:bodyPr>
            <a:normAutofit fontScale="92500"/>
          </a:bodyPr>
          <a:lstStyle/>
          <a:p>
            <a:pPr lvl="0"/>
            <a:r>
              <a:rPr lang="cs-CZ" b="1" dirty="0"/>
              <a:t>I stupeň</a:t>
            </a:r>
            <a:r>
              <a:rPr lang="cs-CZ" dirty="0"/>
              <a:t> – lehká závislost (každodenní pomoc nebo dohled při </a:t>
            </a:r>
            <a:r>
              <a:rPr lang="cs-CZ" b="1" dirty="0"/>
              <a:t>více než 4 úkonech</a:t>
            </a:r>
            <a:r>
              <a:rPr lang="cs-CZ" dirty="0"/>
              <a:t> o vlastní osobu a soběstačnosti)</a:t>
            </a:r>
          </a:p>
          <a:p>
            <a:pPr lvl="0"/>
            <a:r>
              <a:rPr lang="cs-CZ" b="1" dirty="0"/>
              <a:t>II. stupeň</a:t>
            </a:r>
            <a:r>
              <a:rPr lang="cs-CZ" dirty="0"/>
              <a:t> – středně těžká závislost (každodenní pomoc nebo dohled při </a:t>
            </a:r>
            <a:r>
              <a:rPr lang="cs-CZ" b="1" dirty="0"/>
              <a:t>více než 10 úkonech</a:t>
            </a:r>
            <a:r>
              <a:rPr lang="cs-CZ" dirty="0"/>
              <a:t>)</a:t>
            </a:r>
          </a:p>
          <a:p>
            <a:pPr lvl="0"/>
            <a:r>
              <a:rPr lang="cs-CZ" b="1" dirty="0"/>
              <a:t>III. stupeň</a:t>
            </a:r>
            <a:r>
              <a:rPr lang="cs-CZ" dirty="0"/>
              <a:t> – těžká závislost (každodenní pomoc nebo dohled při </a:t>
            </a:r>
            <a:r>
              <a:rPr lang="cs-CZ" b="1" dirty="0"/>
              <a:t>více než 15 úkonech</a:t>
            </a:r>
            <a:r>
              <a:rPr lang="cs-CZ" dirty="0"/>
              <a:t>)</a:t>
            </a:r>
          </a:p>
          <a:p>
            <a:pPr lvl="0"/>
            <a:r>
              <a:rPr lang="cs-CZ" b="1" dirty="0"/>
              <a:t>IV. stupeň</a:t>
            </a:r>
            <a:r>
              <a:rPr lang="cs-CZ" dirty="0"/>
              <a:t> – úplná závislost (každodenní pomoc nebo dohled při </a:t>
            </a:r>
            <a:r>
              <a:rPr lang="cs-CZ" b="1" dirty="0"/>
              <a:t>více než 20 úkonech</a:t>
            </a:r>
            <a:r>
              <a:rPr lang="cs-CZ" dirty="0"/>
              <a:t>)</a:t>
            </a:r>
          </a:p>
          <a:p>
            <a:endParaRPr lang="cs-CZ" dirty="0"/>
          </a:p>
        </p:txBody>
      </p:sp>
      <p:pic>
        <p:nvPicPr>
          <p:cNvPr id="7" name="Obráze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89034896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Autofit/>
          </a:bodyPr>
          <a:lstStyle/>
          <a:p>
            <a:r>
              <a:rPr lang="cs-CZ" sz="3200" dirty="0" err="1" smtClean="0"/>
              <a:t>PnP</a:t>
            </a:r>
            <a:r>
              <a:rPr lang="cs-CZ" sz="3200" dirty="0" smtClean="0"/>
              <a:t> - </a:t>
            </a:r>
            <a:r>
              <a:rPr lang="cs-CZ" sz="3200" dirty="0"/>
              <a:t>Jak je to se stupni závislosti u osob starších 18 let věku</a:t>
            </a:r>
            <a:r>
              <a:rPr lang="cs-CZ" sz="3200" dirty="0" smtClean="0"/>
              <a:t>?</a:t>
            </a:r>
            <a:endParaRPr lang="cs-CZ" sz="3200" dirty="0"/>
          </a:p>
        </p:txBody>
      </p:sp>
      <p:sp>
        <p:nvSpPr>
          <p:cNvPr id="3" name="Zástupný symbol pro obsah 2"/>
          <p:cNvSpPr>
            <a:spLocks noGrp="1"/>
          </p:cNvSpPr>
          <p:nvPr>
            <p:ph idx="1"/>
          </p:nvPr>
        </p:nvSpPr>
        <p:spPr/>
        <p:txBody>
          <a:bodyPr>
            <a:normAutofit fontScale="92500"/>
          </a:bodyPr>
          <a:lstStyle/>
          <a:p>
            <a:pPr lvl="0"/>
            <a:r>
              <a:rPr lang="cs-CZ" b="1" dirty="0"/>
              <a:t>I. stupeň</a:t>
            </a:r>
            <a:r>
              <a:rPr lang="cs-CZ" dirty="0"/>
              <a:t> – lehká závislost (každodenní pomoc nebo dohled při </a:t>
            </a:r>
            <a:r>
              <a:rPr lang="cs-CZ" b="1" dirty="0"/>
              <a:t>více než 12 úkonech</a:t>
            </a:r>
            <a:r>
              <a:rPr lang="cs-CZ" dirty="0"/>
              <a:t> o vlastní osobu a soběstačnosti)</a:t>
            </a:r>
          </a:p>
          <a:p>
            <a:pPr lvl="0"/>
            <a:r>
              <a:rPr lang="cs-CZ" b="1" dirty="0"/>
              <a:t>II. stupeň</a:t>
            </a:r>
            <a:r>
              <a:rPr lang="cs-CZ" dirty="0"/>
              <a:t> – středně těžká závislost (každodenní pomoc nebo dohled při </a:t>
            </a:r>
            <a:r>
              <a:rPr lang="cs-CZ" b="1" dirty="0"/>
              <a:t>více než 18 úkonech</a:t>
            </a:r>
            <a:r>
              <a:rPr lang="cs-CZ" dirty="0"/>
              <a:t>)</a:t>
            </a:r>
          </a:p>
          <a:p>
            <a:pPr lvl="0"/>
            <a:r>
              <a:rPr lang="cs-CZ" b="1" dirty="0"/>
              <a:t>III. stupeň</a:t>
            </a:r>
            <a:r>
              <a:rPr lang="cs-CZ" dirty="0"/>
              <a:t> – těžká závislost (každodenní pomoc nebo dohled při </a:t>
            </a:r>
            <a:r>
              <a:rPr lang="cs-CZ" b="1" dirty="0"/>
              <a:t>více než 24 úkonech</a:t>
            </a:r>
            <a:r>
              <a:rPr lang="cs-CZ" dirty="0"/>
              <a:t>)</a:t>
            </a:r>
          </a:p>
          <a:p>
            <a:pPr lvl="0"/>
            <a:r>
              <a:rPr lang="cs-CZ" b="1" dirty="0"/>
              <a:t>IV. stupeň</a:t>
            </a:r>
            <a:r>
              <a:rPr lang="cs-CZ" dirty="0"/>
              <a:t> – úplná závislost (každodenní pomoci nebo dohled při </a:t>
            </a:r>
            <a:r>
              <a:rPr lang="cs-CZ" b="1" dirty="0"/>
              <a:t>více než 30 úkonech</a:t>
            </a:r>
            <a:r>
              <a:rPr lang="cs-CZ" dirty="0" smtClean="0"/>
              <a:t>)</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911381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Autofit/>
          </a:bodyPr>
          <a:lstStyle/>
          <a:p>
            <a:r>
              <a:rPr lang="cs-CZ" sz="2400" dirty="0" err="1" smtClean="0"/>
              <a:t>PnP</a:t>
            </a:r>
            <a:r>
              <a:rPr lang="cs-CZ" sz="2400" dirty="0" smtClean="0"/>
              <a:t> - </a:t>
            </a:r>
            <a:r>
              <a:rPr lang="cs-CZ" sz="2400" dirty="0"/>
              <a:t>Jaké úkony se posuzují při péči o vlastní osobu pro stanovení stupně závislosti</a:t>
            </a:r>
            <a:r>
              <a:rPr lang="cs-CZ" sz="2400" dirty="0" smtClean="0"/>
              <a:t>?</a:t>
            </a:r>
            <a:endParaRPr lang="cs-CZ" sz="2400" dirty="0"/>
          </a:p>
        </p:txBody>
      </p:sp>
      <p:sp>
        <p:nvSpPr>
          <p:cNvPr id="3" name="Zástupný symbol pro obsah 2"/>
          <p:cNvSpPr>
            <a:spLocks noGrp="1"/>
          </p:cNvSpPr>
          <p:nvPr>
            <p:ph idx="1"/>
          </p:nvPr>
        </p:nvSpPr>
        <p:spPr>
          <a:xfrm>
            <a:off x="1463040" y="1988840"/>
            <a:ext cx="6196405" cy="3960440"/>
          </a:xfrm>
        </p:spPr>
        <p:txBody>
          <a:bodyPr>
            <a:normAutofit fontScale="70000" lnSpcReduction="20000"/>
          </a:bodyPr>
          <a:lstStyle/>
          <a:p>
            <a:pPr lvl="0"/>
            <a:r>
              <a:rPr lang="cs-CZ" dirty="0"/>
              <a:t>příprava, podávání a porcování stravy</a:t>
            </a:r>
          </a:p>
          <a:p>
            <a:pPr lvl="0"/>
            <a:r>
              <a:rPr lang="cs-CZ" dirty="0"/>
              <a:t>přijímání stravy, dodržování pitného režimu</a:t>
            </a:r>
          </a:p>
          <a:p>
            <a:pPr lvl="0"/>
            <a:r>
              <a:rPr lang="cs-CZ" dirty="0"/>
              <a:t>mytí těla, koupání nebo sprchování</a:t>
            </a:r>
          </a:p>
          <a:p>
            <a:pPr lvl="0"/>
            <a:r>
              <a:rPr lang="cs-CZ" dirty="0"/>
              <a:t>péče o ústa, vlasy, nehty, holení</a:t>
            </a:r>
          </a:p>
          <a:p>
            <a:pPr lvl="0"/>
            <a:r>
              <a:rPr lang="cs-CZ" dirty="0"/>
              <a:t>výkon fyziologické potřeby včetně hygieny</a:t>
            </a:r>
          </a:p>
          <a:p>
            <a:pPr lvl="0"/>
            <a:r>
              <a:rPr lang="cs-CZ" dirty="0"/>
              <a:t>vstávání z lůžka, uléhání, změna poloh</a:t>
            </a:r>
          </a:p>
          <a:p>
            <a:pPr lvl="0"/>
            <a:r>
              <a:rPr lang="cs-CZ" dirty="0"/>
              <a:t>sezení, schopnost vydržet stát</a:t>
            </a:r>
          </a:p>
          <a:p>
            <a:pPr lvl="0"/>
            <a:r>
              <a:rPr lang="cs-CZ" dirty="0"/>
              <a:t>přemisťování předmětů denní potřeby</a:t>
            </a:r>
          </a:p>
          <a:p>
            <a:pPr lvl="0"/>
            <a:r>
              <a:rPr lang="cs-CZ" dirty="0"/>
              <a:t>chůze po rovině</a:t>
            </a:r>
          </a:p>
          <a:p>
            <a:pPr lvl="0"/>
            <a:r>
              <a:rPr lang="cs-CZ" dirty="0"/>
              <a:t>chůze po schodech nahoru a dolů</a:t>
            </a:r>
          </a:p>
          <a:p>
            <a:pPr lvl="0"/>
            <a:r>
              <a:rPr lang="cs-CZ" dirty="0"/>
              <a:t>výběr oblečení, rozpoznání jeho správného vrstvení</a:t>
            </a:r>
          </a:p>
          <a:p>
            <a:pPr lvl="0"/>
            <a:r>
              <a:rPr lang="cs-CZ" dirty="0"/>
              <a:t>oblékání, svlékání, obouvání a zouvání</a:t>
            </a:r>
          </a:p>
          <a:p>
            <a:pPr lvl="0"/>
            <a:r>
              <a:rPr lang="cs-CZ" dirty="0"/>
              <a:t>orientace v přirozeném prostředí</a:t>
            </a:r>
          </a:p>
          <a:p>
            <a:pPr lvl="0"/>
            <a:r>
              <a:rPr lang="cs-CZ" dirty="0"/>
              <a:t>dodržení léčebného režimu a provedení si jednoduchého </a:t>
            </a:r>
            <a:r>
              <a:rPr lang="cs-CZ" dirty="0" smtClean="0"/>
              <a:t>ošetření</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97676817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115616" y="764705"/>
            <a:ext cx="6965245" cy="1008112"/>
          </a:xfrm>
        </p:spPr>
        <p:txBody>
          <a:bodyPr>
            <a:noAutofit/>
          </a:bodyPr>
          <a:lstStyle/>
          <a:p>
            <a:r>
              <a:rPr lang="cs-CZ" sz="2800" dirty="0" err="1" smtClean="0"/>
              <a:t>PnP</a:t>
            </a:r>
            <a:r>
              <a:rPr lang="cs-CZ" sz="2800" dirty="0" smtClean="0"/>
              <a:t> - </a:t>
            </a:r>
            <a:r>
              <a:rPr lang="cs-CZ" sz="2800" dirty="0"/>
              <a:t>Jaké úkony se posuzují pro soběstačnost člověka pro účely stanovení stupně závislosti</a:t>
            </a:r>
            <a:r>
              <a:rPr lang="cs-CZ" sz="2800" dirty="0" smtClean="0"/>
              <a:t>?</a:t>
            </a:r>
            <a:endParaRPr lang="cs-CZ" sz="2800" dirty="0"/>
          </a:p>
        </p:txBody>
      </p:sp>
      <p:sp>
        <p:nvSpPr>
          <p:cNvPr id="3" name="Zástupný symbol pro obsah 2"/>
          <p:cNvSpPr>
            <a:spLocks noGrp="1"/>
          </p:cNvSpPr>
          <p:nvPr>
            <p:ph idx="1"/>
          </p:nvPr>
        </p:nvSpPr>
        <p:spPr>
          <a:xfrm>
            <a:off x="1475656" y="1988840"/>
            <a:ext cx="6196405" cy="3974040"/>
          </a:xfrm>
        </p:spPr>
        <p:txBody>
          <a:bodyPr>
            <a:normAutofit fontScale="62500" lnSpcReduction="20000"/>
          </a:bodyPr>
          <a:lstStyle/>
          <a:p>
            <a:pPr lvl="0"/>
            <a:r>
              <a:rPr lang="cs-CZ" dirty="0"/>
              <a:t>komunikace slovní, písemná, neverbální</a:t>
            </a:r>
          </a:p>
          <a:p>
            <a:pPr lvl="0"/>
            <a:r>
              <a:rPr lang="cs-CZ" dirty="0"/>
              <a:t>orientace vůči jiným fyzickým osobám, v čase a mimo přirozené prostředí</a:t>
            </a:r>
          </a:p>
          <a:p>
            <a:pPr lvl="0"/>
            <a:r>
              <a:rPr lang="cs-CZ" dirty="0"/>
              <a:t>nakládání s penězi nebo jinými cennostmi</a:t>
            </a:r>
          </a:p>
          <a:p>
            <a:pPr lvl="0"/>
            <a:r>
              <a:rPr lang="cs-CZ" dirty="0"/>
              <a:t>obstarávání osobních záležitostí</a:t>
            </a:r>
          </a:p>
          <a:p>
            <a:pPr lvl="0"/>
            <a:r>
              <a:rPr lang="cs-CZ" dirty="0"/>
              <a:t>uspořádání času, plánování života</a:t>
            </a:r>
          </a:p>
          <a:p>
            <a:pPr lvl="0"/>
            <a:r>
              <a:rPr lang="cs-CZ" dirty="0"/>
              <a:t>zapojení se do sociálních aktivit odpovídajících věku</a:t>
            </a:r>
          </a:p>
          <a:p>
            <a:pPr lvl="0"/>
            <a:r>
              <a:rPr lang="cs-CZ" dirty="0"/>
              <a:t>obstarávání si potravin a běžných předmětů (nakupování)</a:t>
            </a:r>
          </a:p>
          <a:p>
            <a:pPr lvl="0"/>
            <a:r>
              <a:rPr lang="cs-CZ" dirty="0"/>
              <a:t>vaření, ohřívání jednoduchého jídla</a:t>
            </a:r>
          </a:p>
          <a:p>
            <a:pPr lvl="0"/>
            <a:r>
              <a:rPr lang="cs-CZ" dirty="0"/>
              <a:t>mytí nádobí a běžný úklid domácnosti</a:t>
            </a:r>
          </a:p>
          <a:p>
            <a:pPr lvl="0"/>
            <a:r>
              <a:rPr lang="cs-CZ" dirty="0"/>
              <a:t>péče o prádlo a přepírání drobného prádla</a:t>
            </a:r>
          </a:p>
          <a:p>
            <a:pPr lvl="0"/>
            <a:r>
              <a:rPr lang="cs-CZ" dirty="0"/>
              <a:t>péče o lůžko</a:t>
            </a:r>
          </a:p>
          <a:p>
            <a:pPr lvl="0"/>
            <a:r>
              <a:rPr lang="cs-CZ" dirty="0"/>
              <a:t>obsluha běžných domácích spotřebičů</a:t>
            </a:r>
          </a:p>
          <a:p>
            <a:pPr lvl="0"/>
            <a:r>
              <a:rPr lang="cs-CZ" dirty="0"/>
              <a:t>manipulace s kohouty a vypínači</a:t>
            </a:r>
          </a:p>
          <a:p>
            <a:pPr lvl="0"/>
            <a:r>
              <a:rPr lang="cs-CZ" dirty="0"/>
              <a:t>manipulace se zámky, otevírání, zavírání oken a dveří</a:t>
            </a:r>
          </a:p>
          <a:p>
            <a:pPr lvl="0"/>
            <a:r>
              <a:rPr lang="cs-CZ" dirty="0"/>
              <a:t>udržování pořádku v domácnosti, nakládání s odpady</a:t>
            </a:r>
          </a:p>
          <a:p>
            <a:pPr lvl="0"/>
            <a:r>
              <a:rPr lang="cs-CZ" dirty="0"/>
              <a:t>další jednoduché úkony spojené s chodem a udržováním </a:t>
            </a:r>
            <a:r>
              <a:rPr lang="cs-CZ" dirty="0" smtClean="0"/>
              <a:t>domácnosti</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15080395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Dávky sociální péče</a:t>
            </a:r>
            <a:endParaRPr lang="cs-CZ" dirty="0"/>
          </a:p>
        </p:txBody>
      </p:sp>
      <p:sp>
        <p:nvSpPr>
          <p:cNvPr id="3" name="Zástupný symbol pro obsah 2"/>
          <p:cNvSpPr>
            <a:spLocks noGrp="1"/>
          </p:cNvSpPr>
          <p:nvPr>
            <p:ph idx="1"/>
          </p:nvPr>
        </p:nvSpPr>
        <p:spPr/>
        <p:txBody>
          <a:bodyPr/>
          <a:lstStyle/>
          <a:p>
            <a:pPr marL="0" indent="0">
              <a:buNone/>
            </a:pPr>
            <a:r>
              <a:rPr lang="cs-CZ" b="1" dirty="0"/>
              <a:t>Komu jsou dávky poskytovány?</a:t>
            </a:r>
          </a:p>
          <a:p>
            <a:pPr lvl="0"/>
            <a:r>
              <a:rPr lang="cs-CZ" dirty="0"/>
              <a:t>osobám s trvalým pobytem na území ČR,</a:t>
            </a:r>
          </a:p>
          <a:p>
            <a:pPr lvl="0"/>
            <a:r>
              <a:rPr lang="cs-CZ" dirty="0"/>
              <a:t>osobám, na které se vztahuje přímo použitelný předpis Evropských společenství (tj. migrujícím pracovníkům členských států EU a jejich rodinným příslušníkům),</a:t>
            </a:r>
          </a:p>
          <a:p>
            <a:pPr lvl="0"/>
            <a:r>
              <a:rPr lang="cs-CZ" dirty="0"/>
              <a:t>občanům členského státu EU a jejich rodinným příslušníkům, kteří jsou hlášeni na území ČR déle než tři měsíce</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02759712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Zástupný symbol pro obsah 3"/>
          <p:cNvGraphicFramePr>
            <a:graphicFrameLocks noGrp="1"/>
          </p:cNvGraphicFramePr>
          <p:nvPr>
            <p:ph idx="1"/>
            <p:extLst>
              <p:ext uri="{D42A27DB-BD31-4B8C-83A1-F6EECF244321}">
                <p14:modId xmlns:p14="http://schemas.microsoft.com/office/powerpoint/2010/main" val="2195131879"/>
              </p:ext>
            </p:extLst>
          </p:nvPr>
        </p:nvGraphicFramePr>
        <p:xfrm>
          <a:off x="683568" y="332656"/>
          <a:ext cx="8136904" cy="59046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Obrázek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76802522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Dávky sociální péče</a:t>
            </a:r>
            <a:endParaRPr lang="cs-CZ" dirty="0"/>
          </a:p>
        </p:txBody>
      </p:sp>
      <p:sp>
        <p:nvSpPr>
          <p:cNvPr id="3" name="Zástupný symbol pro obsah 2"/>
          <p:cNvSpPr>
            <a:spLocks noGrp="1"/>
          </p:cNvSpPr>
          <p:nvPr>
            <p:ph idx="1"/>
          </p:nvPr>
        </p:nvSpPr>
        <p:spPr/>
        <p:txBody>
          <a:bodyPr/>
          <a:lstStyle/>
          <a:p>
            <a:pPr marL="0" indent="0">
              <a:buNone/>
            </a:pPr>
            <a:r>
              <a:rPr lang="cs-CZ" b="1" dirty="0"/>
              <a:t>Kromě uvedených dávek se jedná také o:</a:t>
            </a:r>
            <a:endParaRPr lang="cs-CZ" dirty="0"/>
          </a:p>
          <a:p>
            <a:r>
              <a:rPr lang="cs-CZ" dirty="0"/>
              <a:t>mimořádné výhody (TP, ZTP, ZTP/P)</a:t>
            </a:r>
          </a:p>
          <a:p>
            <a:r>
              <a:rPr lang="cs-CZ" dirty="0"/>
              <a:t>bezúročné půjčky</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23677938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Mimořádné výhody zdravotně postiženým</a:t>
            </a:r>
            <a:endParaRPr lang="cs-CZ" dirty="0"/>
          </a:p>
        </p:txBody>
      </p:sp>
      <p:sp>
        <p:nvSpPr>
          <p:cNvPr id="3" name="Zástupný symbol pro obsah 2"/>
          <p:cNvSpPr>
            <a:spLocks noGrp="1"/>
          </p:cNvSpPr>
          <p:nvPr>
            <p:ph idx="1"/>
          </p:nvPr>
        </p:nvSpPr>
        <p:spPr/>
        <p:txBody>
          <a:bodyPr>
            <a:normAutofit lnSpcReduction="10000"/>
          </a:bodyPr>
          <a:lstStyle/>
          <a:p>
            <a:r>
              <a:rPr lang="cs-CZ" dirty="0"/>
              <a:t>Občanům starším jednoho roku s těžkým zdravotním postižením, které podstatně omezuje jejich pohybovou nebo orientační schopnost, se podle druhu a stupně postižení poskytují mimořádné výhody I. (průkaz TP), II. (průkaz ZTP) nebo III. stupně (průkaz ZTP/P).</a:t>
            </a:r>
          </a:p>
          <a:p>
            <a:r>
              <a:rPr lang="cs-CZ" dirty="0"/>
              <a:t>Zdravotní stav občana posuzuje lékař úřadu práce. O posouzení zdravotního stavu žádá úřad nikoli občan.</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246411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1. Mimořádné výhody I. stupně (průkaz TP</a:t>
            </a:r>
            <a:r>
              <a:rPr lang="cs-CZ" dirty="0" smtClean="0"/>
              <a:t>):</a:t>
            </a:r>
            <a:endParaRPr lang="cs-CZ" dirty="0"/>
          </a:p>
        </p:txBody>
      </p:sp>
      <p:sp>
        <p:nvSpPr>
          <p:cNvPr id="3" name="Zástupný symbol pro obsah 2"/>
          <p:cNvSpPr>
            <a:spLocks noGrp="1"/>
          </p:cNvSpPr>
          <p:nvPr>
            <p:ph idx="1"/>
          </p:nvPr>
        </p:nvSpPr>
        <p:spPr/>
        <p:txBody>
          <a:bodyPr>
            <a:normAutofit fontScale="92500" lnSpcReduction="10000"/>
          </a:bodyPr>
          <a:lstStyle/>
          <a:p>
            <a:pPr lvl="0"/>
            <a:r>
              <a:rPr lang="cs-CZ" dirty="0"/>
              <a:t>nárok na vyhrazené místo k sedění ve veřejných dopravních prostředcích pro pravidelnou hromadnou dopravu osob kromě autobusů a vlaků, v nichž je místo k sedění vázáno na zakoupení místenky, </a:t>
            </a:r>
          </a:p>
          <a:p>
            <a:pPr lvl="0"/>
            <a:r>
              <a:rPr lang="cs-CZ" dirty="0"/>
              <a:t>nárok na přednost při osobním projednávání jejich záležitostí, vyžaduje-li toto jednání delší čekání, zejména stání; za osobní projednávání záležitostí se nepovažuje nákup v obchodech ani obstarávání placených služeb ani ošetření a vyšetření ve zdravotnických zařízeních.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19711001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2. Mimořádné výhody II. stupně (průkaz ZTP</a:t>
            </a:r>
            <a:r>
              <a:rPr lang="cs-CZ" dirty="0" smtClean="0"/>
              <a:t>):</a:t>
            </a:r>
            <a:endParaRPr lang="cs-CZ" dirty="0"/>
          </a:p>
        </p:txBody>
      </p:sp>
      <p:sp>
        <p:nvSpPr>
          <p:cNvPr id="3" name="Zástupný symbol pro obsah 2"/>
          <p:cNvSpPr>
            <a:spLocks noGrp="1"/>
          </p:cNvSpPr>
          <p:nvPr>
            <p:ph idx="1"/>
          </p:nvPr>
        </p:nvSpPr>
        <p:spPr/>
        <p:txBody>
          <a:bodyPr/>
          <a:lstStyle/>
          <a:p>
            <a:pPr lvl="0"/>
            <a:r>
              <a:rPr lang="cs-CZ" dirty="0"/>
              <a:t>výhody uvedené v bodu 1, </a:t>
            </a:r>
          </a:p>
          <a:p>
            <a:pPr lvl="0"/>
            <a:r>
              <a:rPr lang="cs-CZ" dirty="0"/>
              <a:t>nárok na bezplatnou dopravu pravidelnými spoji místní veřejné hromadné dopravy osob (tramvajemi, trolejbusy, autobusy, metrem), </a:t>
            </a:r>
          </a:p>
          <a:p>
            <a:pPr lvl="0"/>
            <a:r>
              <a:rPr lang="cs-CZ" dirty="0"/>
              <a:t>sleva 75 % jízdného ve druhé vozové třídě osobního vlaku a rychlíku ve vnitrostátní přepravě a 75 % sleva v pravidelných vnitrostátních spojích autobusové dopravy.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51394436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3. Mimořádné výhody III. stupně (průkaz ZTP/P</a:t>
            </a:r>
            <a:r>
              <a:rPr lang="cs-CZ" dirty="0" smtClean="0"/>
              <a:t>):</a:t>
            </a:r>
            <a:endParaRPr lang="cs-CZ" dirty="0"/>
          </a:p>
        </p:txBody>
      </p:sp>
      <p:sp>
        <p:nvSpPr>
          <p:cNvPr id="3" name="Zástupný symbol pro obsah 2"/>
          <p:cNvSpPr>
            <a:spLocks noGrp="1"/>
          </p:cNvSpPr>
          <p:nvPr>
            <p:ph idx="1"/>
          </p:nvPr>
        </p:nvSpPr>
        <p:spPr/>
        <p:txBody>
          <a:bodyPr/>
          <a:lstStyle/>
          <a:p>
            <a:pPr lvl="0"/>
            <a:r>
              <a:rPr lang="cs-CZ" dirty="0"/>
              <a:t>výhody uvedené v bodech 1 a 2, </a:t>
            </a:r>
          </a:p>
          <a:p>
            <a:pPr lvl="0"/>
            <a:r>
              <a:rPr lang="cs-CZ" dirty="0"/>
              <a:t>nárok na bezplatnou dopravu průvodce veřejnými hromadnými dopravními prostředky v pravidelné vnitrostátní osobní hromadné dopravě </a:t>
            </a:r>
          </a:p>
          <a:p>
            <a:pPr lvl="0"/>
            <a:r>
              <a:rPr lang="cs-CZ" dirty="0"/>
              <a:t>u úplně nebo prakticky nevidomých nárok na bezplatnou přepravu vodícího psa, pokud je nedoprovází průvodce. </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13441547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Mimořádné výhody zdravotně postiženým</a:t>
            </a:r>
          </a:p>
        </p:txBody>
      </p:sp>
      <p:sp>
        <p:nvSpPr>
          <p:cNvPr id="3" name="Zástupný symbol pro obsah 2"/>
          <p:cNvSpPr>
            <a:spLocks noGrp="1"/>
          </p:cNvSpPr>
          <p:nvPr>
            <p:ph idx="1"/>
          </p:nvPr>
        </p:nvSpPr>
        <p:spPr/>
        <p:txBody>
          <a:bodyPr/>
          <a:lstStyle/>
          <a:p>
            <a:r>
              <a:rPr lang="cs-CZ" dirty="0"/>
              <a:t>Dále může být držitelům průkazů ZTP a ZTP/P poskytnuta sleva poloviny vstupného na divadelní a filmová představení, koncerty a jiné kulturní a sportovní podniky. Při poskytování slevy držitelům průkazu ZTP/P se poskytne sleva poloviny vstupného i jejich průvodci.</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6146142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Systém pomoci v hmotné nouzi</a:t>
            </a:r>
            <a:endParaRPr lang="cs-CZ" dirty="0"/>
          </a:p>
        </p:txBody>
      </p:sp>
      <p:sp>
        <p:nvSpPr>
          <p:cNvPr id="3" name="Zástupný symbol pro obsah 2"/>
          <p:cNvSpPr>
            <a:spLocks noGrp="1"/>
          </p:cNvSpPr>
          <p:nvPr>
            <p:ph idx="1"/>
          </p:nvPr>
        </p:nvSpPr>
        <p:spPr/>
        <p:txBody>
          <a:bodyPr>
            <a:normAutofit fontScale="92500" lnSpcReduction="10000"/>
          </a:bodyPr>
          <a:lstStyle/>
          <a:p>
            <a:pPr lvl="0"/>
            <a:r>
              <a:rPr lang="cs-CZ" dirty="0"/>
              <a:t>Upravuje zákon č. 111/2006 Sb., o pomoci v hmotné nouzi, ve znění pozdějších předpisů.</a:t>
            </a:r>
          </a:p>
          <a:p>
            <a:pPr lvl="0"/>
            <a:r>
              <a:rPr lang="cs-CZ" dirty="0"/>
              <a:t>Je moderní formou pomoci osobám s nedostatečnými příjmy, motivující tyto osoby k aktivní snaze zajistit si prostředky k uspokojení životních potřeb. Je jedním z opatření, kterými Česká republika bojuje proti sociálnímu vyloučení.</a:t>
            </a:r>
          </a:p>
          <a:p>
            <a:pPr lvl="0"/>
            <a:r>
              <a:rPr lang="cs-CZ" dirty="0"/>
              <a:t>Vychází z principu, že každá osoba, která pracuje, se musí mít lépe než ta, která nepracuje, popřípadě se práci vyhýbá</a:t>
            </a:r>
            <a:r>
              <a:rPr lang="cs-CZ" dirty="0" smtClean="0"/>
              <a:t>.</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90590864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Zákon o pomoci v hmotné nouzi</a:t>
            </a:r>
            <a:endParaRPr lang="cs-CZ" dirty="0"/>
          </a:p>
        </p:txBody>
      </p:sp>
      <p:sp>
        <p:nvSpPr>
          <p:cNvPr id="3" name="Zástupný symbol pro obsah 2"/>
          <p:cNvSpPr>
            <a:spLocks noGrp="1"/>
          </p:cNvSpPr>
          <p:nvPr>
            <p:ph idx="1"/>
          </p:nvPr>
        </p:nvSpPr>
        <p:spPr/>
        <p:txBody>
          <a:bodyPr>
            <a:normAutofit lnSpcReduction="10000"/>
          </a:bodyPr>
          <a:lstStyle/>
          <a:p>
            <a:pPr lvl="0"/>
            <a:r>
              <a:rPr lang="cs-CZ" dirty="0"/>
              <a:t>Vymezuje sedm situací spojených s nedostatečným zabezpečením základní obživy, bydlení a mimořádnými událostmi.</a:t>
            </a:r>
          </a:p>
          <a:p>
            <a:pPr lvl="0"/>
            <a:r>
              <a:rPr lang="cs-CZ" dirty="0"/>
              <a:t>Napomáhá řešení některých nárazových životních situací. Stanovuje, že každá osoba má nárok na poskytnutí základních informací, které vedou nejenom k řešení její současné situace, ale i k předcházení vzniku hmotné nouze. Nedílnou součástí pomoci v hmotné nouzi je sociální práce s klienty.</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12417440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Osoba v hmotné nouzi</a:t>
            </a:r>
            <a:endParaRPr lang="cs-CZ" dirty="0"/>
          </a:p>
        </p:txBody>
      </p:sp>
      <p:sp>
        <p:nvSpPr>
          <p:cNvPr id="3" name="Zástupný symbol pro obsah 2"/>
          <p:cNvSpPr>
            <a:spLocks noGrp="1"/>
          </p:cNvSpPr>
          <p:nvPr>
            <p:ph idx="1"/>
          </p:nvPr>
        </p:nvSpPr>
        <p:spPr/>
        <p:txBody>
          <a:bodyPr>
            <a:normAutofit lnSpcReduction="10000"/>
          </a:bodyPr>
          <a:lstStyle/>
          <a:p>
            <a:pPr lvl="0"/>
            <a:r>
              <a:rPr lang="cs-CZ" dirty="0"/>
              <a:t>Jde v zásadě o stav, kdy osoba či rodina nemá dostatečné příjmy a její celkové sociální a majetkové poměry neumožňují uspokojení základních životních potřeb na úrovni ještě přijatelné pro společnost. Současně si tyto příjmy nemůže z objektivních důvodů zvýšit (vlastní prací, uplatněním nároků a pohledávek, prodejem nebo využitím majetku) a vyřešit tak svoji nelehkou situaci vlastním přičiněním.</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65665510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95023" y="817583"/>
            <a:ext cx="6965245" cy="955234"/>
          </a:xfrm>
        </p:spPr>
        <p:txBody>
          <a:bodyPr/>
          <a:lstStyle/>
          <a:p>
            <a:r>
              <a:rPr lang="cs-CZ" dirty="0" smtClean="0"/>
              <a:t>V hmotné nouzi není osoba</a:t>
            </a:r>
            <a:endParaRPr lang="cs-CZ" dirty="0"/>
          </a:p>
        </p:txBody>
      </p:sp>
      <p:sp>
        <p:nvSpPr>
          <p:cNvPr id="3" name="Zástupný symbol pro obsah 2"/>
          <p:cNvSpPr>
            <a:spLocks noGrp="1"/>
          </p:cNvSpPr>
          <p:nvPr>
            <p:ph idx="1"/>
          </p:nvPr>
        </p:nvSpPr>
        <p:spPr>
          <a:xfrm>
            <a:off x="1463040" y="1700808"/>
            <a:ext cx="6196405" cy="4320480"/>
          </a:xfrm>
        </p:spPr>
        <p:txBody>
          <a:bodyPr>
            <a:normAutofit fontScale="62500" lnSpcReduction="20000"/>
          </a:bodyPr>
          <a:lstStyle/>
          <a:p>
            <a:pPr lvl="0"/>
            <a:r>
              <a:rPr lang="cs-CZ" dirty="0"/>
              <a:t>která prokazatelně neprojevuje snahu zvýšit si příjem vlastním přičiněním,</a:t>
            </a:r>
          </a:p>
          <a:p>
            <a:pPr lvl="0"/>
            <a:r>
              <a:rPr lang="cs-CZ" dirty="0"/>
              <a:t>která není v pracovním nebo obdobném vztahu, nevykonává samostatnou výdělečnou činnost a není vedena v evidenci uchazečů o zaměstnání,</a:t>
            </a:r>
          </a:p>
          <a:p>
            <a:pPr lvl="0"/>
            <a:r>
              <a:rPr lang="cs-CZ" dirty="0"/>
              <a:t>která je vedena v evidenci uchazečů o zaměstnání a bez vážných důvodů odmítla vykonávat krátkodobé zaměstnání nebo účastnit se v cíleném programu k řešení zaměstnání,</a:t>
            </a:r>
          </a:p>
          <a:p>
            <a:pPr lvl="0"/>
            <a:r>
              <a:rPr lang="cs-CZ" dirty="0"/>
              <a:t>které nevznikl nárok na nemocenské nebo jí náleží ve snížené výši, a to z důvodu, že si přivodila pracovní neschopnost úmyslně,</a:t>
            </a:r>
          </a:p>
          <a:p>
            <a:pPr lvl="0"/>
            <a:r>
              <a:rPr lang="cs-CZ" dirty="0"/>
              <a:t>která je osobou samostatně výdělečně činnou a její příjem po odečtení přiměřených nákladů na bydlení nedosahuje částky živobytí proto, že se nepřihlásila k nemocenskému pojištění,</a:t>
            </a:r>
          </a:p>
          <a:p>
            <a:pPr lvl="0"/>
            <a:r>
              <a:rPr lang="cs-CZ" dirty="0"/>
              <a:t>které za neplnění povinností zákonného zástupce dítěte spojených s řádným plněním povinné školní docházky byla uložena sankce,</a:t>
            </a:r>
          </a:p>
          <a:p>
            <a:pPr lvl="0"/>
            <a:r>
              <a:rPr lang="cs-CZ" dirty="0"/>
              <a:t>která nastoupila výkon zabezpečovací detence nebo trestu odnětí svobody nebo byla vzata do vazby (tato skutečnost trvala po celý kalendářní měsíc),</a:t>
            </a:r>
          </a:p>
          <a:p>
            <a:pPr lvl="0"/>
            <a:r>
              <a:rPr lang="cs-CZ" dirty="0"/>
              <a:t>které se poskytuje ústavní péče v psychiatrické léčebně nebo v léčebně pro dlouhodobě nemocné déle než 3 měsíce.</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59386060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Hmotná nouze – veřejná služba</a:t>
            </a:r>
            <a:endParaRPr lang="cs-CZ" dirty="0"/>
          </a:p>
        </p:txBody>
      </p:sp>
      <p:sp>
        <p:nvSpPr>
          <p:cNvPr id="3" name="Zástupný symbol pro obsah 2"/>
          <p:cNvSpPr>
            <a:spLocks noGrp="1"/>
          </p:cNvSpPr>
          <p:nvPr>
            <p:ph idx="1"/>
          </p:nvPr>
        </p:nvSpPr>
        <p:spPr/>
        <p:txBody>
          <a:bodyPr>
            <a:normAutofit fontScale="92500"/>
          </a:bodyPr>
          <a:lstStyle/>
          <a:p>
            <a:pPr lvl="0"/>
            <a:r>
              <a:rPr lang="cs-CZ" dirty="0"/>
              <a:t>Veřejná služba doplňuje vedle veřejně prospěšných prací, krátkodobého zaměstnání a dobrovolnické služby možnosti zachování pracovních dovedností u osob dlouhodobě setrvávajících ve stavu hmotné nouze. Veřejnou službu může zřizovat obec. Pokud obec veřejnou službu bude organizovat, lze na základě písemné smlouvy mezi obcí a osobou v hmotné nouzi zabezpečovat pomoc v záležitostech, které jsou konány ve prospěch obce a jejích občanů.</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96602052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Dávky a jejich výplata</a:t>
            </a:r>
            <a:endParaRPr lang="cs-CZ" dirty="0"/>
          </a:p>
        </p:txBody>
      </p:sp>
      <p:sp>
        <p:nvSpPr>
          <p:cNvPr id="3" name="Zástupný symbol pro obsah 2"/>
          <p:cNvSpPr>
            <a:spLocks noGrp="1"/>
          </p:cNvSpPr>
          <p:nvPr>
            <p:ph idx="1"/>
          </p:nvPr>
        </p:nvSpPr>
        <p:spPr/>
        <p:txBody>
          <a:bodyPr/>
          <a:lstStyle/>
          <a:p>
            <a:pPr lvl="0"/>
            <a:r>
              <a:rPr lang="cs-CZ" dirty="0"/>
              <a:t>Dávkami, kterými se řeší pomoc v hmotné nouzi, jsou: </a:t>
            </a:r>
          </a:p>
          <a:p>
            <a:pPr lvl="1"/>
            <a:r>
              <a:rPr lang="cs-CZ" sz="2400" dirty="0"/>
              <a:t>příspěvek na živobytí</a:t>
            </a:r>
          </a:p>
          <a:p>
            <a:pPr lvl="1"/>
            <a:r>
              <a:rPr lang="cs-CZ" sz="2400" dirty="0"/>
              <a:t>doplatek na bydlení</a:t>
            </a:r>
          </a:p>
          <a:p>
            <a:pPr lvl="1"/>
            <a:r>
              <a:rPr lang="cs-CZ" sz="2400" dirty="0"/>
              <a:t>mimořádná okamžitá pomoc</a:t>
            </a:r>
          </a:p>
          <a:p>
            <a:pPr lvl="0"/>
            <a:r>
              <a:rPr lang="cs-CZ" dirty="0"/>
              <a:t>O dávkách pomoci v hmotné nouzi rozhodují a vyplácejí je pověřené obecní úřady.</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48442784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Příspěvek na živobytí</a:t>
            </a:r>
            <a:endParaRPr lang="cs-CZ" dirty="0"/>
          </a:p>
        </p:txBody>
      </p:sp>
      <p:sp>
        <p:nvSpPr>
          <p:cNvPr id="3" name="Zástupný symbol pro obsah 2"/>
          <p:cNvSpPr>
            <a:spLocks noGrp="1"/>
          </p:cNvSpPr>
          <p:nvPr>
            <p:ph idx="1"/>
          </p:nvPr>
        </p:nvSpPr>
        <p:spPr/>
        <p:txBody>
          <a:bodyPr>
            <a:normAutofit fontScale="85000" lnSpcReduction="10000"/>
          </a:bodyPr>
          <a:lstStyle/>
          <a:p>
            <a:pPr lvl="0"/>
            <a:r>
              <a:rPr lang="cs-CZ" dirty="0"/>
              <a:t>Je základní dávkou pomoci v hmotné nouzi, která pomáhá osobě či rodině při nedostatečném příjmu.</a:t>
            </a:r>
          </a:p>
          <a:p>
            <a:pPr lvl="0"/>
            <a:r>
              <a:rPr lang="cs-CZ" dirty="0"/>
              <a:t>Nárok na příspěvek na živobytí vzniká osobě či rodině, pokud po odečtení přiměřených nákladů na bydlení nedosahuje příjem této osoby či rodiny částky živobytí.</a:t>
            </a:r>
          </a:p>
          <a:p>
            <a:pPr lvl="0"/>
            <a:r>
              <a:rPr lang="cs-CZ" dirty="0"/>
              <a:t>Částka živobytí je stanovena pro každou osobu individuálně, a to na základě hodnocení její snahy a možností. Pro stanovení živobytí rodiny se jednotlivé částky živobytí osob sčítají. Částka živobytí se odvíjí od částek životního a existenčního minima.</a:t>
            </a:r>
          </a:p>
          <a:p>
            <a:pPr marL="0" indent="0">
              <a:buNone/>
            </a:pP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61872976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Příspěvek na živobytí</a:t>
            </a:r>
            <a:endParaRPr lang="cs-CZ" dirty="0"/>
          </a:p>
        </p:txBody>
      </p:sp>
      <p:sp>
        <p:nvSpPr>
          <p:cNvPr id="3" name="Zástupný symbol pro obsah 2"/>
          <p:cNvSpPr>
            <a:spLocks noGrp="1"/>
          </p:cNvSpPr>
          <p:nvPr>
            <p:ph idx="1"/>
          </p:nvPr>
        </p:nvSpPr>
        <p:spPr/>
        <p:txBody>
          <a:bodyPr/>
          <a:lstStyle/>
          <a:p>
            <a:pPr lvl="0"/>
            <a:r>
              <a:rPr lang="cs-CZ" dirty="0"/>
              <a:t>Výše příspěvku na živobytí se stanovuje jako rozdíl mezi živobytím osoby či rodiny a jejich příjmem, od kterého se odečtou přiměřené náklady na bydlení. (Přiměřené náklady na bydlení jsou náklady na bydlení, maximálně však do výše 30 %, v Praze 35 %, příjmu osoby či rodiny).</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78008464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Doplatek na bydlení</a:t>
            </a:r>
            <a:endParaRPr lang="cs-CZ" dirty="0"/>
          </a:p>
        </p:txBody>
      </p:sp>
      <p:sp>
        <p:nvSpPr>
          <p:cNvPr id="3" name="Zástupný symbol pro obsah 2"/>
          <p:cNvSpPr>
            <a:spLocks noGrp="1"/>
          </p:cNvSpPr>
          <p:nvPr>
            <p:ph idx="1"/>
          </p:nvPr>
        </p:nvSpPr>
        <p:spPr/>
        <p:txBody>
          <a:bodyPr>
            <a:normAutofit fontScale="85000" lnSpcReduction="10000"/>
          </a:bodyPr>
          <a:lstStyle/>
          <a:p>
            <a:pPr lvl="0"/>
            <a:r>
              <a:rPr lang="cs-CZ" dirty="0"/>
              <a:t>řeší nedostatek příjmu k uhrazení nákladů na bydlení tam, kde nestačí vlastní příjmy osoby či rodiny včetně příspěvku na bydlení ze systému státní sociální podpory.</a:t>
            </a:r>
          </a:p>
          <a:p>
            <a:pPr lvl="0"/>
            <a:r>
              <a:rPr lang="cs-CZ" dirty="0"/>
              <a:t>Dávka je poskytována nájemci nebo vlastníku bytu, který má nárok na příspěvek na živobytí a na příspěvek na bydlení.</a:t>
            </a:r>
          </a:p>
          <a:p>
            <a:pPr lvl="0"/>
            <a:r>
              <a:rPr lang="cs-CZ" dirty="0"/>
              <a:t>Zákon umožňuje poskytnout doplatek na bydlení i ve výjimečných případech, kdy žadatel nemá nárok na příspěvek na živobytí, případně i žadateli, který nemá nárok na příspěvek na bydlení, protože využívá jinou než nájemní formu bydlení.</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03885978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Doplatek na bydlení</a:t>
            </a:r>
            <a:endParaRPr lang="cs-CZ" dirty="0"/>
          </a:p>
        </p:txBody>
      </p:sp>
      <p:sp>
        <p:nvSpPr>
          <p:cNvPr id="3" name="Zástupný symbol pro obsah 2"/>
          <p:cNvSpPr>
            <a:spLocks noGrp="1"/>
          </p:cNvSpPr>
          <p:nvPr>
            <p:ph idx="1"/>
          </p:nvPr>
        </p:nvSpPr>
        <p:spPr/>
        <p:txBody>
          <a:bodyPr/>
          <a:lstStyle/>
          <a:p>
            <a:pPr lvl="0"/>
            <a:r>
              <a:rPr lang="cs-CZ" dirty="0"/>
              <a:t>Výše doplatku na bydlení je stanovena tak, aby po zaplacení odůvodněných nákladů na bydlení (tj. nájmu, služeb s bydlením spojených a nákladů za dodávky energií) zůstala osobě či rodině částka živobytí.</a:t>
            </a:r>
          </a:p>
          <a:p>
            <a:pPr marL="0" indent="0">
              <a:buNone/>
            </a:pP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8606060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Mimořádná okamžitá pomoc</a:t>
            </a:r>
            <a:endParaRPr lang="cs-CZ" dirty="0"/>
          </a:p>
        </p:txBody>
      </p:sp>
      <p:sp>
        <p:nvSpPr>
          <p:cNvPr id="3" name="Zástupný symbol pro obsah 2"/>
          <p:cNvSpPr>
            <a:spLocks noGrp="1"/>
          </p:cNvSpPr>
          <p:nvPr>
            <p:ph idx="1"/>
          </p:nvPr>
        </p:nvSpPr>
        <p:spPr/>
        <p:txBody>
          <a:bodyPr>
            <a:normAutofit fontScale="85000" lnSpcReduction="20000"/>
          </a:bodyPr>
          <a:lstStyle/>
          <a:p>
            <a:pPr marL="0" indent="0">
              <a:buNone/>
            </a:pPr>
            <a:r>
              <a:rPr lang="cs-CZ" dirty="0"/>
              <a:t>Je poskytována osobám, které se ocitnou v situacích, které je nutno bezodkladně řešit. Zákon stanoví pět takových situací:</a:t>
            </a:r>
          </a:p>
          <a:p>
            <a:pPr lvl="0"/>
            <a:r>
              <a:rPr lang="cs-CZ" dirty="0"/>
              <a:t>Nejsou plněny podmínky hmotné nouze, ale v případě neposkytnutí pomoci osobě hrozí vážná újma na zdraví. Dávku lze poskytnout v částce, která doplní příjem osoby do výše existenčního minima (v případě nezaopatřeného dítěte do životního minima).</a:t>
            </a:r>
          </a:p>
          <a:p>
            <a:pPr lvl="0"/>
            <a:r>
              <a:rPr lang="cs-CZ" dirty="0"/>
              <a:t>Postižení vážnou mimořádnou událostí (živelní pohroma, větrná pohroma, ekologická havárie, požár apod.) Dávku lze poskytnout až do výše 15násobku částky životního minima jednotlivce, tj. až do výše 46 890 Kč.</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42302834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Mimořádná okamžitá pomoc</a:t>
            </a:r>
          </a:p>
        </p:txBody>
      </p:sp>
      <p:sp>
        <p:nvSpPr>
          <p:cNvPr id="3" name="Zástupný symbol pro obsah 2"/>
          <p:cNvSpPr>
            <a:spLocks noGrp="1"/>
          </p:cNvSpPr>
          <p:nvPr>
            <p:ph idx="1"/>
          </p:nvPr>
        </p:nvSpPr>
        <p:spPr/>
        <p:txBody>
          <a:bodyPr>
            <a:normAutofit fontScale="85000" lnSpcReduction="20000"/>
          </a:bodyPr>
          <a:lstStyle/>
          <a:p>
            <a:pPr lvl="0"/>
            <a:r>
              <a:rPr lang="cs-CZ" dirty="0"/>
              <a:t>Nedostatek prostředků k úhradě jednorázového výdaje spojeného např. se zaplacením poplatku za vystavení duplikátů osobních dokladů nebo v případě ztráty peněžních prostředků. Dávku lze poskytnout až do výše tohoto jednorázového výdaje.</a:t>
            </a:r>
          </a:p>
          <a:p>
            <a:pPr lvl="0"/>
            <a:r>
              <a:rPr lang="cs-CZ" dirty="0"/>
              <a:t>Nedostatek prostředků k nákupu nebo opravě předmětů dlouhodobé potřeby nebo k uhrazení odůvodněných nákladů vznikajících v souvislosti se vzděláním nebo se zájmovou činností nezaopatřených dětí. Dávku lze poskytnout až do výše těchto výdajů, maximálně však v průběhu kalendářního roku do výše 10násobku částky životního minima jednotlivce, tj. až do částky 31 260 Kč.</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671649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Mimořádná okamžitá pomoc</a:t>
            </a:r>
          </a:p>
        </p:txBody>
      </p:sp>
      <p:sp>
        <p:nvSpPr>
          <p:cNvPr id="3" name="Zástupný symbol pro obsah 2"/>
          <p:cNvSpPr>
            <a:spLocks noGrp="1"/>
          </p:cNvSpPr>
          <p:nvPr>
            <p:ph idx="1"/>
          </p:nvPr>
        </p:nvSpPr>
        <p:spPr/>
        <p:txBody>
          <a:bodyPr>
            <a:normAutofit lnSpcReduction="10000"/>
          </a:bodyPr>
          <a:lstStyle/>
          <a:p>
            <a:pPr lvl="0"/>
            <a:r>
              <a:rPr lang="cs-CZ" dirty="0"/>
              <a:t>Ohrožení sociálním vyloučením. Jde např. o situace osob vracejících se z vězení, z dětského domova a z pěstounské péče po dosažení zletilosti nebo po ukončení léčby chorobných závislostí. Dávku lze poskytnout až do výše 1000 Kč. V průběhu roku může být poskytnuta opakovaně, součet však nesmí překročit 4násobek částky životního minima jednotlivce, tj. maximálně částku 12 504 Kč.</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79484628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Řízení o přiznání dávky</a:t>
            </a:r>
            <a:endParaRPr lang="cs-CZ" dirty="0"/>
          </a:p>
        </p:txBody>
      </p:sp>
      <p:sp>
        <p:nvSpPr>
          <p:cNvPr id="3" name="Zástupný symbol pro obsah 2"/>
          <p:cNvSpPr>
            <a:spLocks noGrp="1"/>
          </p:cNvSpPr>
          <p:nvPr>
            <p:ph idx="1"/>
          </p:nvPr>
        </p:nvSpPr>
        <p:spPr/>
        <p:txBody>
          <a:bodyPr>
            <a:normAutofit fontScale="77500" lnSpcReduction="20000"/>
          </a:bodyPr>
          <a:lstStyle/>
          <a:p>
            <a:pPr lvl="0"/>
            <a:r>
              <a:rPr lang="cs-CZ" dirty="0"/>
              <a:t>Řízení o přiznání dávek je zahájeno na základě podání žádosti na předepsaném tiskopisu, který je k dispozici na pověřených obecních úřadech nebo ho lze nalézt na internetových stránkách </a:t>
            </a:r>
            <a:r>
              <a:rPr lang="cs-CZ" u="sng" dirty="0">
                <a:hlinkClick r:id="rId2" tooltip="Stránky Integrovaného portálu MPSV - odkaz vede mimo tento web a otevře se v novém okně"/>
              </a:rPr>
              <a:t>http://portal.mpsv.cz/</a:t>
            </a:r>
            <a:r>
              <a:rPr lang="cs-CZ" dirty="0"/>
              <a:t>.</a:t>
            </a:r>
          </a:p>
          <a:p>
            <a:pPr lvl="0"/>
            <a:r>
              <a:rPr lang="cs-CZ" dirty="0"/>
              <a:t>Žádosti o dávky pomoci v hmotné nouzi se podávají na sociálních odborech pověřených obecních úřadů podle místa trvalého pobytu občana.</a:t>
            </a:r>
          </a:p>
          <a:p>
            <a:pPr lvl="0"/>
            <a:r>
              <a:rPr lang="cs-CZ" dirty="0"/>
              <a:t>V rámci řízení se posuzuje, zda je osoba či rodina skutečně v hmotné nouzi a zda splňuje podmínky nároku na příslušnou dávku. V konečné fázi se pak stanovuje výše dávky. Jednotný postup na celém území České republiky zabezpečuje jednotný informační systém a aplikační program.</a:t>
            </a:r>
          </a:p>
          <a:p>
            <a:endParaRPr lang="cs-CZ" dirty="0"/>
          </a:p>
        </p:txBody>
      </p:sp>
      <p:pic>
        <p:nvPicPr>
          <p:cNvPr id="4" name="Obráze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1580842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Systém státní sociální podpory</a:t>
            </a:r>
            <a:endParaRPr lang="cs-CZ" dirty="0"/>
          </a:p>
        </p:txBody>
      </p:sp>
      <p:sp>
        <p:nvSpPr>
          <p:cNvPr id="3" name="Zástupný symbol pro obsah 2"/>
          <p:cNvSpPr>
            <a:spLocks noGrp="1"/>
          </p:cNvSpPr>
          <p:nvPr>
            <p:ph idx="1"/>
          </p:nvPr>
        </p:nvSpPr>
        <p:spPr/>
        <p:txBody>
          <a:bodyPr/>
          <a:lstStyle/>
          <a:p>
            <a:r>
              <a:rPr lang="cs-CZ" dirty="0"/>
              <a:t>V případě zdravotního postižení dítěte nebo rodiče se některé dávky státní sociální podpory poskytují za jiných podmínek, po delší dobu nebo ve vyšší částce. Dávkami, které zohledňují zdravotní stav dítěte nebo rodiče, jsou rodičovský příspěvek, sociální příplatek, příspěvek na úhradu potřeb dítěte a odměna pěstouna.</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66262146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Systém sociálního pojištění</a:t>
            </a:r>
            <a:endParaRPr lang="cs-CZ" dirty="0"/>
          </a:p>
        </p:txBody>
      </p:sp>
      <p:sp>
        <p:nvSpPr>
          <p:cNvPr id="3" name="Zástupný symbol pro obsah 2"/>
          <p:cNvSpPr>
            <a:spLocks noGrp="1"/>
          </p:cNvSpPr>
          <p:nvPr>
            <p:ph idx="1"/>
          </p:nvPr>
        </p:nvSpPr>
        <p:spPr/>
        <p:txBody>
          <a:bodyPr/>
          <a:lstStyle/>
          <a:p>
            <a:r>
              <a:rPr lang="cs-CZ" dirty="0"/>
              <a:t>Invalidita 1., 2. nebo 3. stupně – invalidní </a:t>
            </a:r>
            <a:r>
              <a:rPr lang="cs-CZ" dirty="0" smtClean="0"/>
              <a:t>důchody</a:t>
            </a: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63836980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Kontrolní otázky</a:t>
            </a:r>
            <a:endParaRPr lang="cs-CZ" dirty="0"/>
          </a:p>
        </p:txBody>
      </p:sp>
      <p:sp>
        <p:nvSpPr>
          <p:cNvPr id="3" name="Zástupný symbol pro obsah 2"/>
          <p:cNvSpPr>
            <a:spLocks noGrp="1"/>
          </p:cNvSpPr>
          <p:nvPr>
            <p:ph idx="1"/>
          </p:nvPr>
        </p:nvSpPr>
        <p:spPr/>
        <p:txBody>
          <a:bodyPr>
            <a:normAutofit fontScale="77500" lnSpcReduction="20000"/>
          </a:bodyPr>
          <a:lstStyle/>
          <a:p>
            <a:pPr lvl="0"/>
            <a:r>
              <a:rPr lang="cs-CZ" dirty="0"/>
              <a:t>Co je skryto pod obecným pojmem zdravotní politika? Jaké jsou její cíle a prostřednictvím koho jsou realizovány?</a:t>
            </a:r>
          </a:p>
          <a:p>
            <a:pPr lvl="0"/>
            <a:r>
              <a:rPr lang="cs-CZ" dirty="0"/>
              <a:t>Jaké jsou hlavní subjekty zdravotní politiky a jakou úlohu ve zdravotní politice má stát?</a:t>
            </a:r>
          </a:p>
          <a:p>
            <a:pPr lvl="0"/>
            <a:r>
              <a:rPr lang="cs-CZ" dirty="0"/>
              <a:t>Co je základním kritériem zdravotní politiky?</a:t>
            </a:r>
          </a:p>
          <a:p>
            <a:pPr lvl="0"/>
            <a:r>
              <a:rPr lang="cs-CZ" dirty="0"/>
              <a:t>Kdo vykonává státní správu k ochraně veřejného zdraví?</a:t>
            </a:r>
          </a:p>
          <a:p>
            <a:pPr lvl="0"/>
            <a:r>
              <a:rPr lang="cs-CZ" dirty="0"/>
              <a:t>Které z faktorů ovlivňují lidské zdraví?</a:t>
            </a:r>
          </a:p>
          <a:p>
            <a:pPr lvl="0"/>
            <a:r>
              <a:rPr lang="cs-CZ" dirty="0"/>
              <a:t>Jaké rozlišujeme nejčastější sociálněpolitické problémy veřejného zdraví?</a:t>
            </a:r>
          </a:p>
          <a:p>
            <a:pPr lvl="0"/>
            <a:r>
              <a:rPr lang="cs-CZ" dirty="0"/>
              <a:t>Jaký je rozdíl mezi pojmy prevence, terapie, rehabilitace a regenerace a reintegrace?</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834378304"/>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Kontrolní otázky</a:t>
            </a:r>
          </a:p>
        </p:txBody>
      </p:sp>
      <p:sp>
        <p:nvSpPr>
          <p:cNvPr id="3" name="Zástupný symbol pro obsah 2"/>
          <p:cNvSpPr>
            <a:spLocks noGrp="1"/>
          </p:cNvSpPr>
          <p:nvPr>
            <p:ph idx="1"/>
          </p:nvPr>
        </p:nvSpPr>
        <p:spPr/>
        <p:txBody>
          <a:bodyPr>
            <a:normAutofit fontScale="92500" lnSpcReduction="20000"/>
          </a:bodyPr>
          <a:lstStyle/>
          <a:p>
            <a:pPr lvl="0"/>
            <a:r>
              <a:rPr lang="cs-CZ" dirty="0"/>
              <a:t>Definujte pojem zdraví, nemoc, úraz a invalidita</a:t>
            </a:r>
          </a:p>
          <a:p>
            <a:pPr lvl="0"/>
            <a:r>
              <a:rPr lang="cs-CZ" dirty="0"/>
              <a:t>Která ze zdravotních rizik jsou nejzávažnější?</a:t>
            </a:r>
          </a:p>
          <a:p>
            <a:pPr lvl="0"/>
            <a:r>
              <a:rPr lang="cs-CZ" dirty="0"/>
              <a:t>Jaké jsou možné příčiny onemocnění?</a:t>
            </a:r>
          </a:p>
          <a:p>
            <a:pPr lvl="0"/>
            <a:r>
              <a:rPr lang="cs-CZ" dirty="0"/>
              <a:t>Rozlište pracovní schopnost a pracovní neschopnost</a:t>
            </a:r>
          </a:p>
          <a:p>
            <a:pPr lvl="0"/>
            <a:r>
              <a:rPr lang="cs-CZ" dirty="0"/>
              <a:t>Kterými právními předpisy je řešeno zdravotní pojištění v ČR?</a:t>
            </a:r>
          </a:p>
          <a:p>
            <a:pPr lvl="0"/>
            <a:r>
              <a:rPr lang="cs-CZ" dirty="0"/>
              <a:t>Kdo je plátcem zdravotního pojištění?</a:t>
            </a:r>
          </a:p>
          <a:p>
            <a:pPr lvl="0"/>
            <a:r>
              <a:rPr lang="cs-CZ" dirty="0"/>
              <a:t>Kdy zdravotní pojištění vzniká a kdy zaniká?</a:t>
            </a:r>
          </a:p>
          <a:p>
            <a:pPr lvl="0"/>
            <a:r>
              <a:rPr lang="cs-CZ" dirty="0"/>
              <a:t>Charakterizujte systém zdravotních pojišťoven v ČR</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605102699"/>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Kontrolní otázky</a:t>
            </a:r>
          </a:p>
        </p:txBody>
      </p:sp>
      <p:sp>
        <p:nvSpPr>
          <p:cNvPr id="3" name="Zástupný symbol pro obsah 2"/>
          <p:cNvSpPr>
            <a:spLocks noGrp="1"/>
          </p:cNvSpPr>
          <p:nvPr>
            <p:ph idx="1"/>
          </p:nvPr>
        </p:nvSpPr>
        <p:spPr/>
        <p:txBody>
          <a:bodyPr>
            <a:normAutofit fontScale="70000" lnSpcReduction="20000"/>
          </a:bodyPr>
          <a:lstStyle/>
          <a:p>
            <a:pPr lvl="0"/>
            <a:r>
              <a:rPr lang="cs-CZ" dirty="0"/>
              <a:t>Jaká je výše pojistného na všeobecné zdravotní pojištění pro všechny plátce?</a:t>
            </a:r>
          </a:p>
          <a:p>
            <a:pPr lvl="0"/>
            <a:r>
              <a:rPr lang="cs-CZ" dirty="0"/>
              <a:t>Je účast na českém zdravotním pojištění povinná?</a:t>
            </a:r>
          </a:p>
          <a:p>
            <a:pPr lvl="0"/>
            <a:r>
              <a:rPr lang="cs-CZ" dirty="0"/>
              <a:t>Existují skupiny obyvatel, za které zdravotní pojištění hradí stát? Pokud ano, uveďte příklad.</a:t>
            </a:r>
          </a:p>
          <a:p>
            <a:pPr lvl="0"/>
            <a:r>
              <a:rPr lang="cs-CZ" dirty="0"/>
              <a:t>Co to znamená, když se řekne hrazená zdravotnická péče, co zahrnuje?</a:t>
            </a:r>
          </a:p>
          <a:p>
            <a:pPr lvl="0"/>
            <a:r>
              <a:rPr lang="cs-CZ" dirty="0"/>
              <a:t>Jak vysoký by byl regulační poplatek, pokud byste museli s bolavým zubem na pohotovost?</a:t>
            </a:r>
          </a:p>
          <a:p>
            <a:pPr lvl="0"/>
            <a:r>
              <a:rPr lang="cs-CZ" dirty="0"/>
              <a:t>Jak vysoký by byl regulační poplatek, pokud byste museli být hospitalizováni např. se slepým střevem?</a:t>
            </a:r>
          </a:p>
          <a:p>
            <a:pPr lvl="0"/>
            <a:r>
              <a:rPr lang="cs-CZ" dirty="0"/>
              <a:t>Jak vysoký by byl regulační poplatek, pokud byste museli zajít s chřipkovým onemocněním ke svému ošetřujícímu lékaři?</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403770700"/>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Kontrolní otázky</a:t>
            </a:r>
          </a:p>
        </p:txBody>
      </p:sp>
      <p:sp>
        <p:nvSpPr>
          <p:cNvPr id="3" name="Zástupný symbol pro obsah 2"/>
          <p:cNvSpPr>
            <a:spLocks noGrp="1"/>
          </p:cNvSpPr>
          <p:nvPr>
            <p:ph idx="1"/>
          </p:nvPr>
        </p:nvSpPr>
        <p:spPr/>
        <p:txBody>
          <a:bodyPr>
            <a:normAutofit fontScale="70000" lnSpcReduction="20000"/>
          </a:bodyPr>
          <a:lstStyle/>
          <a:p>
            <a:pPr lvl="0"/>
            <a:r>
              <a:rPr lang="cs-CZ" dirty="0"/>
              <a:t>Jak vysoký by byl regulační poplatek, pokud by vám byla odebrána krev?</a:t>
            </a:r>
          </a:p>
          <a:p>
            <a:pPr lvl="0"/>
            <a:r>
              <a:rPr lang="cs-CZ" dirty="0"/>
              <a:t>Jaké jsou principy důchodového pojištění?</a:t>
            </a:r>
          </a:p>
          <a:p>
            <a:pPr lvl="0"/>
            <a:r>
              <a:rPr lang="cs-CZ" dirty="0"/>
              <a:t>Jaké jsou možnosti péče o zdravotně postižené občany?</a:t>
            </a:r>
          </a:p>
          <a:p>
            <a:pPr lvl="0"/>
            <a:r>
              <a:rPr lang="cs-CZ" dirty="0"/>
              <a:t>Rozlište zdravotní a sociální péči o zdravotně postižené</a:t>
            </a:r>
          </a:p>
          <a:p>
            <a:pPr lvl="0"/>
            <a:r>
              <a:rPr lang="cs-CZ" dirty="0"/>
              <a:t>Charakterizujte systém sociálních služeb</a:t>
            </a:r>
          </a:p>
          <a:p>
            <a:pPr lvl="0"/>
            <a:r>
              <a:rPr lang="cs-CZ" dirty="0"/>
              <a:t>Kolik je stupňů příspěvku na péči a v jaké výši je příspěvek na péči vyplácen?</a:t>
            </a:r>
          </a:p>
          <a:p>
            <a:pPr lvl="0"/>
            <a:r>
              <a:rPr lang="cs-CZ" dirty="0"/>
              <a:t>Komu je vyplácen příspěvek na péči?</a:t>
            </a:r>
          </a:p>
          <a:p>
            <a:pPr lvl="0"/>
            <a:r>
              <a:rPr lang="cs-CZ" dirty="0"/>
              <a:t>Jaké jsou jednotlivé dávky sociální péče?</a:t>
            </a:r>
          </a:p>
          <a:p>
            <a:pPr lvl="0"/>
            <a:r>
              <a:rPr lang="cs-CZ" dirty="0"/>
              <a:t>Vysvětlete  jaké jsou mimořádné výhody pro osoby se zdravotním postižením</a:t>
            </a:r>
          </a:p>
          <a:p>
            <a:pPr lvl="0"/>
            <a:r>
              <a:rPr lang="cs-CZ" dirty="0"/>
              <a:t>Kdo rozhoduje o dávkách pomoci v hmotné nouzi?</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585655752"/>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Použité zdroje k tématu </a:t>
            </a:r>
            <a:r>
              <a:rPr lang="cs-CZ" dirty="0" smtClean="0"/>
              <a:t>zdravotní </a:t>
            </a:r>
            <a:r>
              <a:rPr lang="cs-CZ" dirty="0"/>
              <a:t>politika</a:t>
            </a:r>
          </a:p>
        </p:txBody>
      </p:sp>
      <p:sp>
        <p:nvSpPr>
          <p:cNvPr id="3" name="Zástupný symbol pro obsah 2"/>
          <p:cNvSpPr>
            <a:spLocks noGrp="1"/>
          </p:cNvSpPr>
          <p:nvPr>
            <p:ph idx="1"/>
          </p:nvPr>
        </p:nvSpPr>
        <p:spPr/>
        <p:txBody>
          <a:bodyPr>
            <a:normAutofit fontScale="62500" lnSpcReduction="20000"/>
          </a:bodyPr>
          <a:lstStyle/>
          <a:p>
            <a:pPr lvl="0"/>
            <a:r>
              <a:rPr lang="cs-CZ" dirty="0" err="1"/>
              <a:t>Knausová</a:t>
            </a:r>
            <a:r>
              <a:rPr lang="cs-CZ" dirty="0"/>
              <a:t>, I. </a:t>
            </a:r>
            <a:r>
              <a:rPr lang="cs-CZ" i="1" dirty="0"/>
              <a:t>Vybrané kapitoly ze sociální politiky</a:t>
            </a:r>
            <a:r>
              <a:rPr lang="cs-CZ" dirty="0"/>
              <a:t>. Olomouc: UP 2007. ISBN 80-244-1021-4</a:t>
            </a:r>
          </a:p>
          <a:p>
            <a:pPr lvl="0"/>
            <a:r>
              <a:rPr lang="cs-CZ" dirty="0"/>
              <a:t>Krebs, V. a kol. </a:t>
            </a:r>
            <a:r>
              <a:rPr lang="cs-CZ" i="1" dirty="0"/>
              <a:t>Sociální politika</a:t>
            </a:r>
            <a:r>
              <a:rPr lang="cs-CZ" dirty="0"/>
              <a:t>. Praha: ASPI,  2007. 504s. ISBN 978-80-7357-276-1 </a:t>
            </a:r>
          </a:p>
          <a:p>
            <a:pPr lvl="0"/>
            <a:r>
              <a:rPr lang="cs-CZ" dirty="0"/>
              <a:t>Krebs, V. a kol. </a:t>
            </a:r>
            <a:r>
              <a:rPr lang="cs-CZ" i="1" dirty="0"/>
              <a:t>Sociální politika</a:t>
            </a:r>
            <a:r>
              <a:rPr lang="cs-CZ" dirty="0"/>
              <a:t>. 5., přepracované a aktualizované vydání. Praha : </a:t>
            </a:r>
            <a:r>
              <a:rPr lang="cs-CZ" dirty="0" err="1"/>
              <a:t>Walters</a:t>
            </a:r>
            <a:r>
              <a:rPr lang="cs-CZ" dirty="0"/>
              <a:t> </a:t>
            </a:r>
            <a:r>
              <a:rPr lang="cs-CZ" dirty="0" err="1"/>
              <a:t>Kluwer</a:t>
            </a:r>
            <a:r>
              <a:rPr lang="cs-CZ" dirty="0"/>
              <a:t> ČR,  2010. 544s. ISBN 978-80-7357-585-4 </a:t>
            </a:r>
          </a:p>
          <a:p>
            <a:pPr lvl="0"/>
            <a:r>
              <a:rPr lang="cs-CZ" dirty="0"/>
              <a:t>Tomeš, I. a kol. </a:t>
            </a:r>
            <a:r>
              <a:rPr lang="cs-CZ" i="1" dirty="0"/>
              <a:t>Sociální správa</a:t>
            </a:r>
            <a:r>
              <a:rPr lang="cs-CZ" dirty="0"/>
              <a:t>. Praha: Portál, 2009. 304s. ISBN 978-80-7367-483-0</a:t>
            </a:r>
          </a:p>
          <a:p>
            <a:pPr lvl="0"/>
            <a:r>
              <a:rPr lang="cs-CZ" dirty="0"/>
              <a:t>Tomeš, I. </a:t>
            </a:r>
            <a:r>
              <a:rPr lang="cs-CZ" i="1" dirty="0"/>
              <a:t>Úvod do teorie a metodologie sociální politiky</a:t>
            </a:r>
            <a:r>
              <a:rPr lang="cs-CZ" dirty="0"/>
              <a:t>. Praha: Portál, 2010. 440s. ISBN 978-80-7367-680-3</a:t>
            </a:r>
          </a:p>
          <a:p>
            <a:pPr lvl="0"/>
            <a:r>
              <a:rPr lang="cs-CZ" dirty="0"/>
              <a:t>Zákon o sociálních službách, č. 108/2006 Sb., v platném znění</a:t>
            </a:r>
          </a:p>
          <a:p>
            <a:pPr lvl="0"/>
            <a:r>
              <a:rPr lang="cs-CZ" dirty="0"/>
              <a:t>Vyhláška Ministerstva práce a sociálních věcí ČR č. 182/1991 Sb., kterou se provádí zákon o sociálním zabezpečení a zákon o působnosti orgánů ČR v sociálním zabezpečení, ve znění pozdějších předpisů </a:t>
            </a:r>
          </a:p>
        </p:txBody>
      </p:sp>
    </p:spTree>
    <p:extLst>
      <p:ext uri="{BB962C8B-B14F-4D97-AF65-F5344CB8AC3E}">
        <p14:creationId xmlns:p14="http://schemas.microsoft.com/office/powerpoint/2010/main" val="248542286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Další použité zdroje k tématu </a:t>
            </a:r>
            <a:r>
              <a:rPr lang="cs-CZ" dirty="0" smtClean="0"/>
              <a:t>zdravotní politika</a:t>
            </a:r>
            <a:endParaRPr lang="cs-CZ" dirty="0"/>
          </a:p>
        </p:txBody>
      </p:sp>
      <p:sp>
        <p:nvSpPr>
          <p:cNvPr id="3" name="Zástupný symbol pro obsah 2"/>
          <p:cNvSpPr>
            <a:spLocks noGrp="1"/>
          </p:cNvSpPr>
          <p:nvPr>
            <p:ph idx="1"/>
          </p:nvPr>
        </p:nvSpPr>
        <p:spPr/>
        <p:txBody>
          <a:bodyPr>
            <a:normAutofit fontScale="70000" lnSpcReduction="20000"/>
          </a:bodyPr>
          <a:lstStyle/>
          <a:p>
            <a:r>
              <a:rPr lang="cs-CZ" dirty="0"/>
              <a:t>zákon o veřejném zdravotním pojištění - </a:t>
            </a:r>
            <a:r>
              <a:rPr lang="cs-CZ" u="sng" dirty="0">
                <a:hlinkClick r:id="rId2"/>
              </a:rPr>
              <a:t>http://business.center.cz/business/pravo/zakony/vzp/</a:t>
            </a:r>
            <a:endParaRPr lang="cs-CZ" dirty="0"/>
          </a:p>
          <a:p>
            <a:r>
              <a:rPr lang="cs-CZ" dirty="0"/>
              <a:t>zákon o péči o zdraví lidu - </a:t>
            </a:r>
            <a:r>
              <a:rPr lang="cs-CZ" u="sng" dirty="0">
                <a:hlinkClick r:id="rId3"/>
              </a:rPr>
              <a:t>http://www.podnikatel.cz/zakony/zakon-c-20-1966-sb-o-peci-o-zdravi-lidu/cele-zneni/</a:t>
            </a:r>
            <a:endParaRPr lang="cs-CZ" dirty="0"/>
          </a:p>
          <a:p>
            <a:r>
              <a:rPr lang="cs-CZ" dirty="0"/>
              <a:t>zákon  o pojistném na všeobecné zdravotní pojištění - </a:t>
            </a:r>
            <a:r>
              <a:rPr lang="cs-CZ" u="sng" dirty="0">
                <a:hlinkClick r:id="rId4"/>
              </a:rPr>
              <a:t>http://business.center.cz/business/pravo/zakony/vzp-pojistne/cast1.aspx</a:t>
            </a:r>
            <a:endParaRPr lang="cs-CZ" dirty="0"/>
          </a:p>
          <a:p>
            <a:r>
              <a:rPr lang="cs-CZ" u="sng" dirty="0">
                <a:hlinkClick r:id="rId5"/>
              </a:rPr>
              <a:t>http://socialniporadce.mpsv.cz/cs/150</a:t>
            </a:r>
            <a:endParaRPr lang="cs-CZ" dirty="0"/>
          </a:p>
          <a:p>
            <a:pPr marL="0" indent="0">
              <a:buNone/>
            </a:pPr>
            <a:endParaRPr lang="cs-CZ" dirty="0"/>
          </a:p>
          <a:p>
            <a:r>
              <a:rPr lang="cs-CZ" dirty="0"/>
              <a:t>aktuality</a:t>
            </a:r>
          </a:p>
          <a:p>
            <a:r>
              <a:rPr lang="cs-CZ" u="sng" dirty="0">
                <a:hlinkClick r:id="rId6"/>
              </a:rPr>
              <a:t>http://aktualne.centrum.cz/domaci/politika/clanek.phtml?id=695043</a:t>
            </a:r>
            <a:endParaRPr lang="cs-CZ" dirty="0"/>
          </a:p>
          <a:p>
            <a:r>
              <a:rPr lang="cs-CZ" u="sng" dirty="0">
                <a:hlinkClick r:id="rId7"/>
              </a:rPr>
              <a:t>http://</a:t>
            </a:r>
            <a:r>
              <a:rPr lang="cs-CZ" u="sng" dirty="0" smtClean="0">
                <a:hlinkClick r:id="rId7"/>
              </a:rPr>
              <a:t>www.mpsv.cz/cs/10568</a:t>
            </a:r>
            <a:endParaRPr lang="cs-CZ" dirty="0"/>
          </a:p>
        </p:txBody>
      </p:sp>
    </p:spTree>
    <p:extLst>
      <p:ext uri="{BB962C8B-B14F-4D97-AF65-F5344CB8AC3E}">
        <p14:creationId xmlns:p14="http://schemas.microsoft.com/office/powerpoint/2010/main" val="236057544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Špendlík">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Špendlík">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Špendlík">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187</TotalTime>
  <Words>4168</Words>
  <Application>Microsoft Office PowerPoint</Application>
  <PresentationFormat>Předvádění na obrazovce (4:3)</PresentationFormat>
  <Paragraphs>672</Paragraphs>
  <Slides>120</Slides>
  <Notes>0</Notes>
  <HiddenSlides>0</HiddenSlides>
  <MMClips>0</MMClips>
  <ScaleCrop>false</ScaleCrop>
  <HeadingPairs>
    <vt:vector size="4" baseType="variant">
      <vt:variant>
        <vt:lpstr>Motiv</vt:lpstr>
      </vt:variant>
      <vt:variant>
        <vt:i4>1</vt:i4>
      </vt:variant>
      <vt:variant>
        <vt:lpstr>Nadpisy snímků</vt:lpstr>
      </vt:variant>
      <vt:variant>
        <vt:i4>120</vt:i4>
      </vt:variant>
    </vt:vector>
  </HeadingPairs>
  <TitlesOfParts>
    <vt:vector size="121" baseType="lpstr">
      <vt:lpstr>Špendlík</vt:lpstr>
      <vt:lpstr>ZDRAVOTNÍ POLITIKA</vt:lpstr>
      <vt:lpstr>Cíle kapitoly</vt:lpstr>
      <vt:lpstr>Pojmy k zapamatování</vt:lpstr>
      <vt:lpstr>Co je to zdravotní politika?</vt:lpstr>
      <vt:lpstr>Co je to zdravotní politika?</vt:lpstr>
      <vt:lpstr>2 druhy aktivit </vt:lpstr>
      <vt:lpstr>Prezentace aplikace PowerPoint</vt:lpstr>
      <vt:lpstr>Subjekty zdravotní politiky</vt:lpstr>
      <vt:lpstr>Úloha státu</vt:lpstr>
      <vt:lpstr>Úloha státu</vt:lpstr>
      <vt:lpstr> Stát si vyhrazuje právo vstoupit do vztahu tří základních subjektů, vztahu mezi poskytovateli, plátci a pacienty např. tím, že: </vt:lpstr>
      <vt:lpstr> Výkon státní správy k ochraně veřejného zdraví </vt:lpstr>
      <vt:lpstr>Cíle zdravotní politiky</vt:lpstr>
      <vt:lpstr>Faktory ovlivňující lidské zdraví</vt:lpstr>
      <vt:lpstr>Prezentace aplikace PowerPoint</vt:lpstr>
      <vt:lpstr>Základní pojmy – zdraví, nemoc, invalidita a další</vt:lpstr>
      <vt:lpstr>ZDRAVÍ</vt:lpstr>
      <vt:lpstr>ZDRAVÍ</vt:lpstr>
      <vt:lpstr>ZDRAVÍ</vt:lpstr>
      <vt:lpstr>ZDRAVÍ</vt:lpstr>
      <vt:lpstr>Prezentace aplikace PowerPoint</vt:lpstr>
      <vt:lpstr>Péče o zdraví</vt:lpstr>
      <vt:lpstr> Nejčastějšími sociálněpolitickými problémy veřejného zdraví, s nimiž se v jednotlivých státech setkáváme, jsou: </vt:lpstr>
      <vt:lpstr>Stát o zdraví pečuje organizováním:</vt:lpstr>
      <vt:lpstr>Právo na zdraví</vt:lpstr>
      <vt:lpstr>Prezentace aplikace PowerPoint</vt:lpstr>
      <vt:lpstr>Prezentace aplikace PowerPoint</vt:lpstr>
      <vt:lpstr>Prezentace aplikace PowerPoint</vt:lpstr>
      <vt:lpstr>S právem na vlastní zdraví souvisí řada problémů, např. při transplantaci lidských orgánů, interrupcích či eutanazii, které mají dimenze:</vt:lpstr>
      <vt:lpstr>Faktory ovlivňující lidské zdraví</vt:lpstr>
      <vt:lpstr>Prezentace aplikace PowerPoint</vt:lpstr>
      <vt:lpstr>Zdravotní rizika</vt:lpstr>
      <vt:lpstr>Prezentace aplikace PowerPoint</vt:lpstr>
      <vt:lpstr>NEMOC</vt:lpstr>
      <vt:lpstr>Nemoc jako sociální událost</vt:lpstr>
      <vt:lpstr>Příčiny onemocnění</vt:lpstr>
      <vt:lpstr>Pracovní schopnost</vt:lpstr>
      <vt:lpstr>Pracovní neschopnost</vt:lpstr>
      <vt:lpstr>Pracovní neschopnost může být:</vt:lpstr>
      <vt:lpstr>ÚRAZ</vt:lpstr>
      <vt:lpstr>INVALIDITA</vt:lpstr>
      <vt:lpstr>INVALIDITA</vt:lpstr>
      <vt:lpstr>INVALIDITA</vt:lpstr>
      <vt:lpstr>Zdravotní         pojištění  </vt:lpstr>
      <vt:lpstr>Situace v ČR</vt:lpstr>
      <vt:lpstr>Předpisy zdravotního pojištění</vt:lpstr>
      <vt:lpstr>a dále</vt:lpstr>
      <vt:lpstr>Prezentace aplikace PowerPoint</vt:lpstr>
      <vt:lpstr>Plátci zdravotního pojištění</vt:lpstr>
      <vt:lpstr>Zdravotní pojištění vzniká:</vt:lpstr>
      <vt:lpstr>Zdravotní pojištění zaniká</vt:lpstr>
      <vt:lpstr>Mechanismus financování</vt:lpstr>
      <vt:lpstr>Rozdělování pojistného</vt:lpstr>
      <vt:lpstr>Zdravotní pojišťovny</vt:lpstr>
      <vt:lpstr>Výše a úhrada pojistného</vt:lpstr>
      <vt:lpstr>Stát hradí zdravotní pojištění za:</vt:lpstr>
      <vt:lpstr>Zdravotnická péče</vt:lpstr>
      <vt:lpstr>Zdravotnická péče</vt:lpstr>
      <vt:lpstr>Zdravotnická péče</vt:lpstr>
      <vt:lpstr>Zdravotnická péče</vt:lpstr>
      <vt:lpstr>Hrazená zdravotnická péče zahrnuje např.</vt:lpstr>
      <vt:lpstr>REGULAČNÍ POPLATKY</vt:lpstr>
      <vt:lpstr>Regulační poplatky se platí za:</vt:lpstr>
      <vt:lpstr>Prezentace aplikace PowerPoint</vt:lpstr>
      <vt:lpstr>Regulační poplatky se platí za:</vt:lpstr>
      <vt:lpstr>Regulační poplatky se platí za:</vt:lpstr>
      <vt:lpstr>Od všech regulačních poplatků jsou osvobozeny tyto skupiny lidí</vt:lpstr>
      <vt:lpstr>Od všech regulačních poplatků jsou osvobozeny tyto skupiny lidí</vt:lpstr>
      <vt:lpstr>Prezentace aplikace PowerPoint</vt:lpstr>
      <vt:lpstr>Prezentace aplikace PowerPoint</vt:lpstr>
      <vt:lpstr>Péče o osoby se zdravotním postižením</vt:lpstr>
      <vt:lpstr>Kdo jsou to OZP?</vt:lpstr>
      <vt:lpstr>Zdravotní péče </vt:lpstr>
      <vt:lpstr>Prezentace aplikace PowerPoint</vt:lpstr>
      <vt:lpstr>Sociální péče</vt:lpstr>
      <vt:lpstr>Možnosti následné péče</vt:lpstr>
      <vt:lpstr>Další možnosti pomoci  a podpory zdravotně postiženým spoluobčanům</vt:lpstr>
      <vt:lpstr>Sociální služby</vt:lpstr>
      <vt:lpstr>Sociální služby</vt:lpstr>
      <vt:lpstr>Sociální služby</vt:lpstr>
      <vt:lpstr>Příspěvek na péči (PnP)</vt:lpstr>
      <vt:lpstr>PnP</vt:lpstr>
      <vt:lpstr>PnP</vt:lpstr>
      <vt:lpstr>PnP</vt:lpstr>
      <vt:lpstr>PnP</vt:lpstr>
      <vt:lpstr>PnP a jeho výše</vt:lpstr>
      <vt:lpstr>PnP - Jak je to se stupni závislosti u osob do 18 let věku?</vt:lpstr>
      <vt:lpstr>PnP - Jak je to se stupni závislosti u osob starších 18 let věku?</vt:lpstr>
      <vt:lpstr>PnP - Jaké úkony se posuzují při péči o vlastní osobu pro stanovení stupně závislosti?</vt:lpstr>
      <vt:lpstr>PnP - Jaké úkony se posuzují pro soběstačnost člověka pro účely stanovení stupně závislosti?</vt:lpstr>
      <vt:lpstr>Dávky sociální péče</vt:lpstr>
      <vt:lpstr>Prezentace aplikace PowerPoint</vt:lpstr>
      <vt:lpstr>Dávky sociální péče</vt:lpstr>
      <vt:lpstr>Mimořádné výhody zdravotně postiženým</vt:lpstr>
      <vt:lpstr>1. Mimořádné výhody I. stupně (průkaz TP):</vt:lpstr>
      <vt:lpstr>2. Mimořádné výhody II. stupně (průkaz ZTP):</vt:lpstr>
      <vt:lpstr>3. Mimořádné výhody III. stupně (průkaz ZTP/P):</vt:lpstr>
      <vt:lpstr>Mimořádné výhody zdravotně postiženým</vt:lpstr>
      <vt:lpstr>Systém pomoci v hmotné nouzi</vt:lpstr>
      <vt:lpstr>Zákon o pomoci v hmotné nouzi</vt:lpstr>
      <vt:lpstr>Osoba v hmotné nouzi</vt:lpstr>
      <vt:lpstr>V hmotné nouzi není osoba</vt:lpstr>
      <vt:lpstr>Hmotná nouze – veřejná služba</vt:lpstr>
      <vt:lpstr>Dávky a jejich výplata</vt:lpstr>
      <vt:lpstr>Příspěvek na živobytí</vt:lpstr>
      <vt:lpstr>Příspěvek na živobytí</vt:lpstr>
      <vt:lpstr>Doplatek na bydlení</vt:lpstr>
      <vt:lpstr>Doplatek na bydlení</vt:lpstr>
      <vt:lpstr>Mimořádná okamžitá pomoc</vt:lpstr>
      <vt:lpstr>Mimořádná okamžitá pomoc</vt:lpstr>
      <vt:lpstr>Mimořádná okamžitá pomoc</vt:lpstr>
      <vt:lpstr>Řízení o přiznání dávky</vt:lpstr>
      <vt:lpstr>Systém státní sociální podpory</vt:lpstr>
      <vt:lpstr>Systém sociálního pojištění</vt:lpstr>
      <vt:lpstr>Kontrolní otázky</vt:lpstr>
      <vt:lpstr>Kontrolní otázky</vt:lpstr>
      <vt:lpstr>Kontrolní otázky</vt:lpstr>
      <vt:lpstr>Kontrolní otázky</vt:lpstr>
      <vt:lpstr>Použité zdroje k tématu zdravotní politika</vt:lpstr>
      <vt:lpstr>Další použité zdroje k tématu zdravotní politika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ZDRAVOTNÍ POLITIKA</dc:title>
  <dc:creator>Kovarikova</dc:creator>
  <cp:lastModifiedBy>Kovarikova</cp:lastModifiedBy>
  <cp:revision>22</cp:revision>
  <dcterms:created xsi:type="dcterms:W3CDTF">2011-05-19T10:17:38Z</dcterms:created>
  <dcterms:modified xsi:type="dcterms:W3CDTF">2011-06-12T19:41:11Z</dcterms:modified>
</cp:coreProperties>
</file>