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9D7C2-0D19-4735-A80C-0325D31E358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648E-1342-4F72-AB58-31955C1A43E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676419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9D7C2-0D19-4735-A80C-0325D31E358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648E-1342-4F72-AB58-31955C1A43E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506397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9D7C2-0D19-4735-A80C-0325D31E358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648E-1342-4F72-AB58-31955C1A43E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572087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9D7C2-0D19-4735-A80C-0325D31E358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648E-1342-4F72-AB58-31955C1A43E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240620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9D7C2-0D19-4735-A80C-0325D31E358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648E-1342-4F72-AB58-31955C1A43E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614259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9D7C2-0D19-4735-A80C-0325D31E358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648E-1342-4F72-AB58-31955C1A43E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191480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9D7C2-0D19-4735-A80C-0325D31E358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648E-1342-4F72-AB58-31955C1A43E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111602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9D7C2-0D19-4735-A80C-0325D31E358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648E-1342-4F72-AB58-31955C1A43E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126612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9D7C2-0D19-4735-A80C-0325D31E358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648E-1342-4F72-AB58-31955C1A43E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695768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9D7C2-0D19-4735-A80C-0325D31E358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648E-1342-4F72-AB58-31955C1A43E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706241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9D7C2-0D19-4735-A80C-0325D31E358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3648E-1342-4F72-AB58-31955C1A43E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23479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9D7C2-0D19-4735-A80C-0325D31E358C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3648E-1342-4F72-AB58-31955C1A43E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935171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urta.cz/index.php?cmd=page&amp;id=132" TargetMode="External"/><Relationship Id="rId2" Type="http://schemas.openxmlformats.org/officeDocument/2006/relationships/hyperlink" Target="http://www.uspostrava.cz/poskytovanesluzby/sluzbysocialnipece/podporasamostatnehobydlen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Podpora samostatného bydlení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7897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Podpora samostatného bydlení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terénní služba poskytovaná osobám, které mají sníženou soběstačnost z důvodu zdravotního postižení nebo chronického onemocnění, včetně duševního onemocnění, jejichž situace vyžaduje pomoc jiné fyzické osoby.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6773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Podpora samostatného bydlení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napomáhá </a:t>
            </a:r>
            <a:r>
              <a:rPr lang="cs-CZ" dirty="0"/>
              <a:t>zabránit sociálnímu vyloučení. Jejím cílem je umožnit lidem s mentálním (či jiným) postižením žít běžným způsobem života jako ostatní </a:t>
            </a:r>
            <a:r>
              <a:rPr lang="cs-CZ" dirty="0" smtClean="0"/>
              <a:t>vrstevníci.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4475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podpory samostatného bydlení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a) pomoc při zajištění chodu domácnosti,</a:t>
            </a:r>
          </a:p>
          <a:p>
            <a:pPr>
              <a:buNone/>
            </a:pPr>
            <a:r>
              <a:rPr lang="cs-CZ" dirty="0" smtClean="0"/>
              <a:t>b) výchovné, vzdělávací a aktivizační činnosti,</a:t>
            </a:r>
          </a:p>
          <a:p>
            <a:pPr>
              <a:buNone/>
            </a:pPr>
            <a:r>
              <a:rPr lang="nb-NO" dirty="0" smtClean="0"/>
              <a:t>c)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d) sociálně terapeutické činnosti,</a:t>
            </a:r>
          </a:p>
          <a:p>
            <a:pPr>
              <a:buNone/>
            </a:pPr>
            <a:r>
              <a:rPr lang="cs-CZ" dirty="0" smtClean="0"/>
              <a:t>e) pomoc při uplatňování práv, oprávněných zájmů a při obstarávání osobních záležitostí.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žít </a:t>
            </a:r>
            <a:r>
              <a:rPr lang="cs-CZ" dirty="0"/>
              <a:t>téměř běžným způsobem </a:t>
            </a:r>
            <a:r>
              <a:rPr lang="cs-CZ" dirty="0" smtClean="0"/>
              <a:t>života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upevňování </a:t>
            </a:r>
            <a:r>
              <a:rPr lang="cs-CZ" dirty="0"/>
              <a:t>pocitu </a:t>
            </a:r>
            <a:r>
              <a:rPr lang="cs-CZ" dirty="0" smtClean="0"/>
              <a:t>sounáležitosti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rozvoj </a:t>
            </a:r>
            <a:r>
              <a:rPr lang="cs-CZ" dirty="0"/>
              <a:t>sociálních schopností a praktických dovedností </a:t>
            </a:r>
            <a:r>
              <a:rPr lang="cs-CZ" dirty="0" smtClean="0"/>
              <a:t>uživatelů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posilování </a:t>
            </a:r>
            <a:r>
              <a:rPr lang="cs-CZ" dirty="0"/>
              <a:t>nezávislosti, zodpovědnosti a schopnosti </a:t>
            </a:r>
            <a:r>
              <a:rPr lang="cs-CZ" dirty="0" smtClean="0"/>
              <a:t>rozhodování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6619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Osoby s lehkým a středně těžkým mentálním postižením i v kombinaci s lehkou smyslovou vadou </a:t>
            </a:r>
            <a:r>
              <a:rPr lang="cs-CZ" dirty="0" smtClean="0"/>
              <a:t>(od </a:t>
            </a:r>
            <a:r>
              <a:rPr lang="cs-CZ" dirty="0"/>
              <a:t>dovršení </a:t>
            </a:r>
            <a:r>
              <a:rPr lang="cs-CZ" dirty="0" smtClean="0"/>
              <a:t>plnoletosti)</a:t>
            </a:r>
            <a:endParaRPr lang="cs-CZ" b="1" dirty="0"/>
          </a:p>
          <a:p>
            <a:r>
              <a:rPr lang="cs-CZ" dirty="0"/>
              <a:t>Osoby s chronickým </a:t>
            </a:r>
            <a:r>
              <a:rPr lang="cs-CZ" dirty="0" smtClean="0"/>
              <a:t>onemocněním</a:t>
            </a:r>
          </a:p>
          <a:p>
            <a:r>
              <a:rPr lang="cs-CZ" dirty="0" smtClean="0"/>
              <a:t>Osoby se zdravotním postižením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vyžadující pravidelnou nebo občasnou pomoc jiné fyzické osoby</a:t>
            </a:r>
            <a:endParaRPr lang="cs-CZ" b="1" dirty="0" smtClean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7391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Podpora samostatného bydlení je hrazena </a:t>
            </a:r>
            <a:r>
              <a:rPr lang="cs-CZ" dirty="0" smtClean="0"/>
              <a:t>uživatelem.</a:t>
            </a:r>
          </a:p>
          <a:p>
            <a:r>
              <a:rPr lang="cs-CZ" dirty="0" smtClean="0"/>
              <a:t>Maximální </a:t>
            </a:r>
            <a:r>
              <a:rPr lang="cs-CZ" dirty="0"/>
              <a:t>výše úhrady za poskytování podpory samostatného bydlení činí </a:t>
            </a:r>
            <a:r>
              <a:rPr lang="cs-CZ" b="1" dirty="0" smtClean="0"/>
              <a:t>120 </a:t>
            </a:r>
            <a:r>
              <a:rPr lang="cs-CZ" b="1" dirty="0"/>
              <a:t>Kč za hodinu</a:t>
            </a:r>
            <a:r>
              <a:rPr lang="cs-CZ" dirty="0"/>
              <a:t>, podle skutečně spotřebovaného času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0070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Příklad služby podporovaného bydlení </a:t>
            </a:r>
            <a:r>
              <a:rPr lang="cs-CZ" dirty="0" smtClean="0"/>
              <a:t> </a:t>
            </a:r>
            <a:r>
              <a:rPr lang="cs-CZ" dirty="0"/>
              <a:t>občanské sdružení Jurta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Osoby s </a:t>
            </a:r>
            <a:r>
              <a:rPr lang="cs-CZ" dirty="0" err="1" smtClean="0"/>
              <a:t>zdr</a:t>
            </a:r>
            <a:r>
              <a:rPr lang="cs-CZ" dirty="0" smtClean="0"/>
              <a:t>. handicapem bydlící</a:t>
            </a:r>
            <a:r>
              <a:rPr lang="cs-CZ" dirty="0"/>
              <a:t> v nájemním, či </a:t>
            </a:r>
            <a:r>
              <a:rPr lang="cs-CZ" dirty="0" smtClean="0"/>
              <a:t>v bytě</a:t>
            </a:r>
            <a:r>
              <a:rPr lang="cs-CZ" dirty="0"/>
              <a:t> v běžné bytové zástavbě, s </a:t>
            </a:r>
            <a:r>
              <a:rPr lang="cs-CZ" dirty="0" smtClean="0"/>
              <a:t>min.</a:t>
            </a:r>
            <a:r>
              <a:rPr lang="cs-CZ" dirty="0"/>
              <a:t> podporou opatrovníka či služby osobní </a:t>
            </a:r>
            <a:r>
              <a:rPr lang="cs-CZ" dirty="0" smtClean="0"/>
              <a:t>asistence</a:t>
            </a:r>
          </a:p>
          <a:p>
            <a:r>
              <a:rPr lang="cs-CZ" dirty="0"/>
              <a:t>Podmínkou pro zařazení do služby je mít placenou práci nebo si práci aktivně </a:t>
            </a:r>
            <a:r>
              <a:rPr lang="cs-CZ" dirty="0" smtClean="0"/>
              <a:t>hledat</a:t>
            </a:r>
            <a:endParaRPr lang="cs-CZ" dirty="0"/>
          </a:p>
          <a:p>
            <a:r>
              <a:rPr lang="cs-CZ" dirty="0" smtClean="0"/>
              <a:t>Uživatel </a:t>
            </a:r>
            <a:r>
              <a:rPr lang="cs-CZ" dirty="0"/>
              <a:t>po dobu jednoho až dvou let trénuje dovednosti potřebné pro samostatné bydlení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3" y="5855782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2696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Služba v </a:t>
            </a:r>
            <a:r>
              <a:rPr lang="cs-CZ" dirty="0"/>
              <a:t>C</a:t>
            </a:r>
            <a:r>
              <a:rPr lang="cs-CZ" dirty="0" smtClean="0"/>
              <a:t>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Péče o duševní zdraví, středisko Chrudim, U Parku 274 – poskytují trénink dovedností k samostatnému bydlení a vedení domácnosti (poskytováno zdarma</a:t>
            </a:r>
            <a:r>
              <a:rPr lang="cs-CZ" dirty="0" smtClean="0"/>
              <a:t>)</a:t>
            </a:r>
          </a:p>
          <a:p>
            <a:r>
              <a:rPr lang="cs-CZ" dirty="0" smtClean="0"/>
              <a:t>Podpora samostatného bydlení zde poskytována není.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7568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 smtClean="0"/>
              <a:t>Zákon č. 108/2006 Sb. O sociálních službách (§ 43), vyhláška č. 505/2006, § 9</a:t>
            </a:r>
          </a:p>
          <a:p>
            <a:pPr lvl="0"/>
            <a:r>
              <a:rPr lang="cs-CZ" u="sng" dirty="0" smtClean="0">
                <a:hlinkClick r:id="rId2"/>
              </a:rPr>
              <a:t>http://www.</a:t>
            </a:r>
            <a:r>
              <a:rPr lang="cs-CZ" u="sng" dirty="0" err="1" smtClean="0">
                <a:hlinkClick r:id="rId2"/>
              </a:rPr>
              <a:t>uspostrava.cz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poskytovanesluzby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sluzbysocialnipece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podporasamostatnehobydleni</a:t>
            </a:r>
            <a:endParaRPr lang="cs-CZ" dirty="0" smtClean="0"/>
          </a:p>
          <a:p>
            <a:pPr lvl="0"/>
            <a:r>
              <a:rPr lang="cs-CZ" u="sng" dirty="0" smtClean="0">
                <a:hlinkClick r:id="rId3"/>
              </a:rPr>
              <a:t>http://www.jurta.</a:t>
            </a:r>
            <a:r>
              <a:rPr lang="cs-CZ" u="sng" dirty="0" err="1" smtClean="0">
                <a:hlinkClick r:id="rId3"/>
              </a:rPr>
              <a:t>cz</a:t>
            </a:r>
            <a:r>
              <a:rPr lang="cs-CZ" u="sng" dirty="0" smtClean="0">
                <a:hlinkClick r:id="rId3"/>
              </a:rPr>
              <a:t>/index.</a:t>
            </a:r>
            <a:r>
              <a:rPr lang="cs-CZ" u="sng" dirty="0" err="1" smtClean="0">
                <a:hlinkClick r:id="rId3"/>
              </a:rPr>
              <a:t>php</a:t>
            </a:r>
            <a:r>
              <a:rPr lang="cs-CZ" u="sng" dirty="0" smtClean="0">
                <a:hlinkClick r:id="rId3"/>
              </a:rPr>
              <a:t>?</a:t>
            </a:r>
            <a:r>
              <a:rPr lang="cs-CZ" u="sng" dirty="0" err="1" smtClean="0">
                <a:hlinkClick r:id="rId3"/>
              </a:rPr>
              <a:t>cmd</a:t>
            </a:r>
            <a:r>
              <a:rPr lang="cs-CZ" u="sng" dirty="0" smtClean="0">
                <a:hlinkClick r:id="rId3"/>
              </a:rPr>
              <a:t>=</a:t>
            </a:r>
            <a:r>
              <a:rPr lang="cs-CZ" u="sng" dirty="0" err="1" smtClean="0">
                <a:hlinkClick r:id="rId3"/>
              </a:rPr>
              <a:t>page</a:t>
            </a:r>
            <a:r>
              <a:rPr lang="cs-CZ" u="sng" dirty="0" smtClean="0">
                <a:hlinkClick r:id="rId3"/>
              </a:rPr>
              <a:t>&amp;id=132</a:t>
            </a:r>
            <a:endParaRPr lang="cs-CZ" dirty="0" smtClean="0"/>
          </a:p>
          <a:p>
            <a:pPr lvl="0"/>
            <a:r>
              <a:rPr lang="cs-CZ" smtClean="0"/>
              <a:t>Katalog </a:t>
            </a:r>
            <a:r>
              <a:rPr lang="cs-CZ" dirty="0" smtClean="0"/>
              <a:t>vybraných sociálních organizací působící v sociální oblasti ve městě Chrudim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258</Words>
  <Application>Microsoft Office PowerPoint</Application>
  <PresentationFormat>Předvádění na obrazovce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Motiv systému Office</vt:lpstr>
      <vt:lpstr>Podpora samostatného bydlení</vt:lpstr>
      <vt:lpstr>Podpora samostatného bydlení</vt:lpstr>
      <vt:lpstr>Podpora samostatného bydlení II.</vt:lpstr>
      <vt:lpstr>Základní úkony podpory samostatného bydlení</vt:lpstr>
      <vt:lpstr>Cíl služby</vt:lpstr>
      <vt:lpstr>Cílová skupina uživatelů</vt:lpstr>
      <vt:lpstr>Úhrada služby</vt:lpstr>
      <vt:lpstr>Příklad služby podporovaného bydlení  občanské sdružení Jurta</vt:lpstr>
      <vt:lpstr>Služba v Chrudimi a okolí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Podpora samostatného bydlení</dc:title>
  <dc:creator>Pleskotova V</dc:creator>
  <cp:lastModifiedBy>Vilma</cp:lastModifiedBy>
  <cp:revision>5</cp:revision>
  <dcterms:created xsi:type="dcterms:W3CDTF">2011-06-20T19:21:15Z</dcterms:created>
  <dcterms:modified xsi:type="dcterms:W3CDTF">2011-12-30T13:21:50Z</dcterms:modified>
</cp:coreProperties>
</file>