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 id="278" r:id="rId23"/>
    <p:sldId id="277" r:id="rId24"/>
    <p:sldId id="279" r:id="rId25"/>
    <p:sldId id="280" r:id="rId26"/>
    <p:sldId id="281" r:id="rId27"/>
    <p:sldId id="282" r:id="rId28"/>
    <p:sldId id="283" r:id="rId29"/>
    <p:sldId id="284" r:id="rId30"/>
    <p:sldId id="291" r:id="rId31"/>
    <p:sldId id="287" r:id="rId32"/>
    <p:sldId id="288" r:id="rId33"/>
    <p:sldId id="289" r:id="rId34"/>
    <p:sldId id="285" r:id="rId35"/>
    <p:sldId id="292" r:id="rId36"/>
    <p:sldId id="293" r:id="rId37"/>
    <p:sldId id="294" r:id="rId38"/>
    <p:sldId id="295" r:id="rId39"/>
    <p:sldId id="307" r:id="rId40"/>
    <p:sldId id="296" r:id="rId41"/>
    <p:sldId id="297" r:id="rId42"/>
    <p:sldId id="298" r:id="rId43"/>
    <p:sldId id="299" r:id="rId44"/>
    <p:sldId id="300" r:id="rId45"/>
    <p:sldId id="301" r:id="rId46"/>
    <p:sldId id="302" r:id="rId47"/>
    <p:sldId id="303" r:id="rId48"/>
    <p:sldId id="304" r:id="rId49"/>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355441E6-EDC2-40CC-BB92-78019EC9412E}" type="datetimeFigureOut">
              <a:rPr lang="cs-CZ" smtClean="0"/>
              <a:t>7.8.2011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3384063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355441E6-EDC2-40CC-BB92-78019EC9412E}" type="datetimeFigureOut">
              <a:rPr lang="cs-CZ" smtClean="0"/>
              <a:t>7.8.2011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1107187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355441E6-EDC2-40CC-BB92-78019EC9412E}" type="datetimeFigureOut">
              <a:rPr lang="cs-CZ" smtClean="0"/>
              <a:t>7.8.2011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1412226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355441E6-EDC2-40CC-BB92-78019EC9412E}" type="datetimeFigureOut">
              <a:rPr lang="cs-CZ" smtClean="0"/>
              <a:t>7.8.2011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784919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355441E6-EDC2-40CC-BB92-78019EC9412E}" type="datetimeFigureOut">
              <a:rPr lang="cs-CZ" smtClean="0"/>
              <a:t>7.8.2011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582804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355441E6-EDC2-40CC-BB92-78019EC9412E}" type="datetimeFigureOut">
              <a:rPr lang="cs-CZ" smtClean="0"/>
              <a:t>7.8.2011</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3554476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355441E6-EDC2-40CC-BB92-78019EC9412E}" type="datetimeFigureOut">
              <a:rPr lang="cs-CZ" smtClean="0"/>
              <a:t>7.8.2011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96475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355441E6-EDC2-40CC-BB92-78019EC9412E}" type="datetimeFigureOut">
              <a:rPr lang="cs-CZ" smtClean="0"/>
              <a:t>7.8.2011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2254057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355441E6-EDC2-40CC-BB92-78019EC9412E}" type="datetimeFigureOut">
              <a:rPr lang="cs-CZ" smtClean="0"/>
              <a:t>7.8.2011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1564967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355441E6-EDC2-40CC-BB92-78019EC9412E}" type="datetimeFigureOut">
              <a:rPr lang="cs-CZ" smtClean="0"/>
              <a:t>7.8.2011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2989048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355441E6-EDC2-40CC-BB92-78019EC9412E}" type="datetimeFigureOut">
              <a:rPr lang="cs-CZ" smtClean="0"/>
              <a:t>7.8.2011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5916E618-33A0-470C-B1C5-115E20F8D84D}" type="slidenum">
              <a:rPr lang="cs-CZ" smtClean="0"/>
              <a:t>‹#›</a:t>
            </a:fld>
            <a:endParaRPr lang="cs-CZ"/>
          </a:p>
        </p:txBody>
      </p:sp>
    </p:spTree>
    <p:extLst>
      <p:ext uri="{BB962C8B-B14F-4D97-AF65-F5344CB8AC3E}">
        <p14:creationId xmlns:p14="http://schemas.microsoft.com/office/powerpoint/2010/main" val="80350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5441E6-EDC2-40CC-BB92-78019EC9412E}" type="datetimeFigureOut">
              <a:rPr lang="cs-CZ" smtClean="0"/>
              <a:t>7.8.2011</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16E618-33A0-470C-B1C5-115E20F8D84D}" type="slidenum">
              <a:rPr lang="cs-CZ" smtClean="0"/>
              <a:t>‹#›</a:t>
            </a:fld>
            <a:endParaRPr lang="cs-CZ"/>
          </a:p>
        </p:txBody>
      </p:sp>
    </p:spTree>
    <p:extLst>
      <p:ext uri="{BB962C8B-B14F-4D97-AF65-F5344CB8AC3E}">
        <p14:creationId xmlns:p14="http://schemas.microsoft.com/office/powerpoint/2010/main" val="3498024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poradna.finance.cz/bydleni/"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finance.cz/socialni-podpora/informace/zdravotni-postizeni/"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forint.cz/portal/co-je-to-socialni-exkluze/" TargetMode="External"/><Relationship Id="rId7" Type="http://schemas.openxmlformats.org/officeDocument/2006/relationships/image" Target="../media/image1.jpg"/><Relationship Id="rId2" Type="http://schemas.openxmlformats.org/officeDocument/2006/relationships/hyperlink" Target="http://praha.vupsv.cz/Fulltext/kotlan.pdf" TargetMode="External"/><Relationship Id="rId1" Type="http://schemas.openxmlformats.org/officeDocument/2006/relationships/slideLayout" Target="../slideLayouts/slideLayout2.xml"/><Relationship Id="rId6" Type="http://schemas.openxmlformats.org/officeDocument/2006/relationships/hyperlink" Target="http://www.czechkid.cz/" TargetMode="External"/><Relationship Id="rId5" Type="http://schemas.openxmlformats.org/officeDocument/2006/relationships/hyperlink" Target="http://www.integracniprogramy.cz/" TargetMode="External"/><Relationship Id="rId4" Type="http://schemas.openxmlformats.org/officeDocument/2006/relationships/hyperlink" Target="http://www.clovekvtisni.c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solidFill>
            <a:schemeClr val="accent4">
              <a:lumMod val="75000"/>
            </a:schemeClr>
          </a:solidFill>
        </p:spPr>
        <p:txBody>
          <a:bodyPr/>
          <a:lstStyle/>
          <a:p>
            <a:r>
              <a:rPr lang="cs-CZ" dirty="0" smtClean="0"/>
              <a:t>Problematika sociálního vyloučení </a:t>
            </a:r>
            <a:endParaRPr lang="cs-CZ" dirty="0"/>
          </a:p>
        </p:txBody>
      </p:sp>
      <p:sp>
        <p:nvSpPr>
          <p:cNvPr id="3" name="Podnadpis 2"/>
          <p:cNvSpPr>
            <a:spLocks noGrp="1"/>
          </p:cNvSpPr>
          <p:nvPr>
            <p:ph type="subTitle" idx="1"/>
          </p:nvPr>
        </p:nvSpPr>
        <p:spPr/>
        <p:txBody>
          <a:bodyPr/>
          <a:lstStyle/>
          <a:p>
            <a:endParaRPr lang="cs-CZ"/>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253773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Sociální vyloučení – pojmy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77500" lnSpcReduction="20000"/>
          </a:bodyPr>
          <a:lstStyle/>
          <a:p>
            <a:r>
              <a:rPr lang="cs-CZ" b="1" dirty="0"/>
              <a:t>Sociální marginalizace</a:t>
            </a:r>
            <a:r>
              <a:rPr lang="cs-CZ" dirty="0"/>
              <a:t> – odsunutí na okraj společnosti.</a:t>
            </a:r>
          </a:p>
          <a:p>
            <a:r>
              <a:rPr lang="cs-CZ" b="1" dirty="0"/>
              <a:t>Diskriminace</a:t>
            </a:r>
            <a:r>
              <a:rPr lang="cs-CZ" dirty="0"/>
              <a:t> – méně příznivé zacházení s jednotlivcem nebo skupinou osob z důvodu jeho rasy, etnického původu, národnosti, pohlaví, sexuální orientace, věku, zdravotního postižení, náboženského vyznání, víry či světového názoru. Za diskriminaci se považuje i obtěžování, sexuální obtěžování, pronásledování, pokyn k diskriminaci a navádění k diskriminaci. Zákazem diskriminace stát zajišťuje právo na rovné zacházení všem svým obyvatelům. Ochrany před diskriminací je možné se vůči veřejným i soukromým právnickým nebo fyzickým osobám domáhat soudně. Významným posunem k zajištění práv diskriminovaných osob bylo přijetí antidiskriminačního zákona.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503364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755576" y="692696"/>
            <a:ext cx="8229600" cy="5462067"/>
          </a:xfrm>
          <a:solidFill>
            <a:schemeClr val="accent4">
              <a:lumMod val="40000"/>
              <a:lumOff val="60000"/>
            </a:schemeClr>
          </a:solidFill>
        </p:spPr>
        <p:txBody>
          <a:bodyPr>
            <a:normAutofit fontScale="92500" lnSpcReduction="20000"/>
          </a:bodyPr>
          <a:lstStyle/>
          <a:p>
            <a:r>
              <a:rPr lang="cs-CZ" b="1" dirty="0"/>
              <a:t>Přímá diskriminace</a:t>
            </a:r>
            <a:r>
              <a:rPr lang="cs-CZ" dirty="0"/>
              <a:t> – s osobou je zacházeno méně příznivě než s jinou osobou ve stejné situaci.</a:t>
            </a:r>
          </a:p>
          <a:p>
            <a:r>
              <a:rPr lang="cs-CZ" b="1" dirty="0"/>
              <a:t>Nepřímá diskriminace</a:t>
            </a:r>
            <a:r>
              <a:rPr lang="cs-CZ" dirty="0"/>
              <a:t> – navenek neutrální opatření znevýhodňuje některé osoby (např. na pozici pomocné síly nechtějí ženu, protože nemají dámské šatny, oproti tomu požadavek na zaměstnance muže pro předvádění pánského prádla není diskriminace).</a:t>
            </a:r>
          </a:p>
          <a:p>
            <a:r>
              <a:rPr lang="cs-CZ" b="1" dirty="0"/>
              <a:t>Pozitivní diskriminace</a:t>
            </a:r>
            <a:r>
              <a:rPr lang="cs-CZ" dirty="0"/>
              <a:t> – zvýhodnění diskriminované skupiny (např. kvóty pro počet žen v politice, pro počet studentů z řad menšin, pro počet zaměstnaných OZP).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935491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Definice sociálního vyloučení</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lnSpcReduction="10000"/>
          </a:bodyPr>
          <a:lstStyle/>
          <a:p>
            <a:pPr lvl="0"/>
            <a:r>
              <a:rPr lang="cs-CZ" dirty="0"/>
              <a:t>proces, kterým jsou jednotlivci i celé skupiny osob zbavováni přístupu ke zdrojům nezbytným pro zapojení se do sociálních, ekonomických a politických aktivit společnosti jako celku. </a:t>
            </a:r>
          </a:p>
          <a:p>
            <a:pPr lvl="0"/>
            <a:r>
              <a:rPr lang="cs-CZ" dirty="0"/>
              <a:t>ztížení přístupu k institucím a službám (tedy k institucionální pomoci), vyloučení ze společenských sítí a nedostatek vertikálních kontaktů mimo sociálně vyloučenou lokalitu.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6617681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683568" y="620688"/>
            <a:ext cx="7546032" cy="5505475"/>
          </a:xfrm>
          <a:solidFill>
            <a:schemeClr val="accent4">
              <a:lumMod val="40000"/>
              <a:lumOff val="60000"/>
            </a:schemeClr>
          </a:solidFill>
        </p:spPr>
        <p:txBody>
          <a:bodyPr>
            <a:normAutofit fontScale="92500" lnSpcReduction="10000"/>
          </a:bodyPr>
          <a:lstStyle/>
          <a:p>
            <a:pPr lvl="0"/>
            <a:r>
              <a:rPr lang="cs-CZ" dirty="0"/>
              <a:t>„proces, jímž jsou někteří jedinci vytlačování na okraj společnosti a je jim znemožněno na životě společnosti plně participovat, a to v důsledku chudoby nebo nedostatku základních dovedností a příležitostí k celoživotnímu vzdělávání nebo v důsledku diskriminace. To je vzdaluje od práce, příjmu a možností vzdělání a také od společenských sítí a aktivit. Mají malý přístup k moci a rozhodovacím orgánům, a tak se často cítí bezmocní a neschopni kontrolovat rozhodnutí, která ovlivňují jejich každodenní život.“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004318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dirty="0" smtClean="0"/>
              <a:t>Sociální vyloučení a nerovný přístup</a:t>
            </a:r>
            <a:endParaRPr lang="cs-CZ" dirty="0"/>
          </a:p>
        </p:txBody>
      </p:sp>
      <p:sp>
        <p:nvSpPr>
          <p:cNvPr id="3" name="Zástupný symbol pro obsah 2"/>
          <p:cNvSpPr>
            <a:spLocks noGrp="1"/>
          </p:cNvSpPr>
          <p:nvPr>
            <p:ph idx="1"/>
          </p:nvPr>
        </p:nvSpPr>
        <p:spPr>
          <a:xfrm>
            <a:off x="457200" y="1412776"/>
            <a:ext cx="8229600" cy="4713387"/>
          </a:xfrm>
          <a:solidFill>
            <a:schemeClr val="accent4">
              <a:lumMod val="40000"/>
              <a:lumOff val="60000"/>
            </a:schemeClr>
          </a:solidFill>
        </p:spPr>
        <p:txBody>
          <a:bodyPr/>
          <a:lstStyle/>
          <a:p>
            <a:r>
              <a:rPr lang="cs-CZ" b="1" dirty="0"/>
              <a:t>Sociální vyloučení je spojeno s nerovným přístupem k 5 základním zdrojům společnosti: </a:t>
            </a:r>
            <a:endParaRPr lang="cs-CZ" b="1" dirty="0" smtClean="0"/>
          </a:p>
          <a:p>
            <a:r>
              <a:rPr lang="cs-CZ" dirty="0"/>
              <a:t>z</a:t>
            </a:r>
            <a:r>
              <a:rPr lang="cs-CZ" dirty="0" smtClean="0"/>
              <a:t>aměstnání</a:t>
            </a:r>
          </a:p>
          <a:p>
            <a:r>
              <a:rPr lang="cs-CZ" dirty="0" smtClean="0"/>
              <a:t> bydlení</a:t>
            </a:r>
          </a:p>
          <a:p>
            <a:r>
              <a:rPr lang="cs-CZ" dirty="0" smtClean="0"/>
              <a:t> </a:t>
            </a:r>
            <a:r>
              <a:rPr lang="cs-CZ" dirty="0"/>
              <a:t>sociální </a:t>
            </a:r>
            <a:r>
              <a:rPr lang="cs-CZ" dirty="0" smtClean="0"/>
              <a:t>ochrana</a:t>
            </a:r>
          </a:p>
          <a:p>
            <a:r>
              <a:rPr lang="cs-CZ" dirty="0" smtClean="0"/>
              <a:t> </a:t>
            </a:r>
            <a:r>
              <a:rPr lang="cs-CZ" dirty="0"/>
              <a:t>zdravotní </a:t>
            </a:r>
            <a:r>
              <a:rPr lang="cs-CZ" dirty="0" smtClean="0"/>
              <a:t>péče</a:t>
            </a:r>
          </a:p>
          <a:p>
            <a:r>
              <a:rPr lang="cs-CZ" dirty="0" smtClean="0"/>
              <a:t> vzdělání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162849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b="1" dirty="0"/>
              <a:t>Sociální vyloučení se nejvíce projevuje v těchto oblastech života:</a:t>
            </a:r>
            <a:r>
              <a:rPr lang="cs-CZ" dirty="0"/>
              <a:t> </a:t>
            </a:r>
          </a:p>
        </p:txBody>
      </p:sp>
      <p:sp>
        <p:nvSpPr>
          <p:cNvPr id="3" name="Zástupný symbol pro obsah 2"/>
          <p:cNvSpPr>
            <a:spLocks noGrp="1"/>
          </p:cNvSpPr>
          <p:nvPr>
            <p:ph idx="1"/>
          </p:nvPr>
        </p:nvSpPr>
        <p:spPr>
          <a:solidFill>
            <a:schemeClr val="accent4">
              <a:lumMod val="40000"/>
              <a:lumOff val="60000"/>
            </a:schemeClr>
          </a:solidFill>
        </p:spPr>
        <p:txBody>
          <a:bodyPr/>
          <a:lstStyle/>
          <a:p>
            <a:r>
              <a:rPr lang="cs-CZ" dirty="0" smtClean="0"/>
              <a:t>omezený </a:t>
            </a:r>
            <a:r>
              <a:rPr lang="cs-CZ" dirty="0"/>
              <a:t>přístup na trh práce; </a:t>
            </a:r>
          </a:p>
          <a:p>
            <a:r>
              <a:rPr lang="cs-CZ" dirty="0" smtClean="0"/>
              <a:t>chudoba </a:t>
            </a:r>
            <a:r>
              <a:rPr lang="cs-CZ" dirty="0"/>
              <a:t>a nízký příjem; </a:t>
            </a:r>
          </a:p>
          <a:p>
            <a:r>
              <a:rPr lang="cs-CZ" dirty="0" smtClean="0"/>
              <a:t>nízká </a:t>
            </a:r>
            <a:r>
              <a:rPr lang="cs-CZ" dirty="0"/>
              <a:t>míra sociální podpory, řídké nebo neexistující sociální sítě; </a:t>
            </a:r>
          </a:p>
          <a:p>
            <a:r>
              <a:rPr lang="cs-CZ" dirty="0" smtClean="0"/>
              <a:t>bydlení </a:t>
            </a:r>
            <a:r>
              <a:rPr lang="cs-CZ" dirty="0"/>
              <a:t>a život v kontextu lokality; </a:t>
            </a:r>
          </a:p>
          <a:p>
            <a:r>
              <a:rPr lang="cs-CZ" dirty="0" smtClean="0"/>
              <a:t>vyloučení </a:t>
            </a:r>
            <a:r>
              <a:rPr lang="cs-CZ" dirty="0"/>
              <a:t>ze služeb</a:t>
            </a:r>
            <a:r>
              <a:rPr lang="cs-CZ" dirty="0" smtClean="0"/>
              <a: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7169910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a:bodyPr>
          <a:lstStyle/>
          <a:p>
            <a:r>
              <a:rPr lang="cs-CZ" b="1" dirty="0"/>
              <a:t>Příčiny sociálního vyloučení</a:t>
            </a:r>
            <a:r>
              <a:rPr lang="cs-CZ" b="1" dirty="0" smtClean="0"/>
              <a:t>:</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endParaRPr lang="cs-CZ" dirty="0" smtClean="0"/>
          </a:p>
          <a:p>
            <a:r>
              <a:rPr lang="cs-CZ" dirty="0" smtClean="0"/>
              <a:t>Vnitřní</a:t>
            </a:r>
          </a:p>
          <a:p>
            <a:endParaRPr lang="cs-CZ" dirty="0"/>
          </a:p>
          <a:p>
            <a:r>
              <a:rPr lang="cs-CZ" dirty="0" smtClean="0"/>
              <a:t>Vnější </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540835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Vnitřní příčiny sociálního vyloučení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77500" lnSpcReduction="20000"/>
          </a:bodyPr>
          <a:lstStyle/>
          <a:p>
            <a:r>
              <a:rPr lang="cs-CZ" dirty="0" smtClean="0"/>
              <a:t>Jsou </a:t>
            </a:r>
            <a:r>
              <a:rPr lang="cs-CZ" dirty="0"/>
              <a:t>důsledkem jednání konkrétních lidí, jichž se sociální vyloučení týká. Ti mohou svým jednáním vlastní situaci přímo způsobovat či ji posilovat. I když jde o příčiny individuální, jsou důsledkem příčin vnějších</a:t>
            </a:r>
            <a:r>
              <a:rPr lang="cs-CZ" dirty="0" smtClean="0"/>
              <a:t>. Např.: </a:t>
            </a:r>
            <a:endParaRPr lang="cs-CZ" dirty="0"/>
          </a:p>
          <a:p>
            <a:pPr lvl="1"/>
            <a:r>
              <a:rPr lang="cs-CZ" dirty="0" smtClean="0"/>
              <a:t>ztráta </a:t>
            </a:r>
            <a:r>
              <a:rPr lang="cs-CZ" dirty="0"/>
              <a:t>pracovních návyků při dlouhodobé </a:t>
            </a:r>
            <a:r>
              <a:rPr lang="cs-CZ" dirty="0" smtClean="0"/>
              <a:t>nezaměstnanosti</a:t>
            </a:r>
            <a:endParaRPr lang="cs-CZ" dirty="0"/>
          </a:p>
          <a:p>
            <a:pPr lvl="1"/>
            <a:r>
              <a:rPr lang="cs-CZ" dirty="0" smtClean="0"/>
              <a:t> dlouhodobá </a:t>
            </a:r>
            <a:r>
              <a:rPr lang="cs-CZ" dirty="0"/>
              <a:t>neschopnost hospodařit s penězi a dostát svým finančním </a:t>
            </a:r>
            <a:r>
              <a:rPr lang="cs-CZ" dirty="0" smtClean="0"/>
              <a:t>závazkům</a:t>
            </a:r>
            <a:endParaRPr lang="cs-CZ" dirty="0"/>
          </a:p>
          <a:p>
            <a:pPr lvl="1"/>
            <a:r>
              <a:rPr lang="cs-CZ" dirty="0" smtClean="0"/>
              <a:t> orientace </a:t>
            </a:r>
            <a:r>
              <a:rPr lang="cs-CZ" dirty="0"/>
              <a:t>na okamžité uspokojení potřeb vyplývající z dlouhodobé </a:t>
            </a:r>
            <a:r>
              <a:rPr lang="cs-CZ" dirty="0" smtClean="0"/>
              <a:t>frustrace</a:t>
            </a:r>
            <a:endParaRPr lang="cs-CZ" dirty="0"/>
          </a:p>
          <a:p>
            <a:pPr lvl="1"/>
            <a:r>
              <a:rPr lang="cs-CZ" dirty="0" smtClean="0"/>
              <a:t>apatie </a:t>
            </a:r>
            <a:r>
              <a:rPr lang="cs-CZ" dirty="0"/>
              <a:t>a nízká motivace k řešení vlastních problémů </a:t>
            </a:r>
          </a:p>
          <a:p>
            <a:pPr lvl="1"/>
            <a:r>
              <a:rPr lang="cs-CZ" dirty="0"/>
              <a:t>absence či narušení rodinných vazeb</a:t>
            </a:r>
          </a:p>
          <a:p>
            <a:pPr lvl="1"/>
            <a:r>
              <a:rPr lang="cs-CZ" dirty="0"/>
              <a:t>chybějící okruh sociálně začleněných přátel</a:t>
            </a:r>
          </a:p>
          <a:p>
            <a:pPr lvl="1"/>
            <a:r>
              <a:rPr lang="cs-CZ" dirty="0"/>
              <a:t>problémy se </a:t>
            </a:r>
            <a:r>
              <a:rPr lang="cs-CZ" dirty="0" smtClean="0"/>
              <a:t>závislostí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483470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Vnější příčiny sociálního vyloučení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92500" lnSpcReduction="20000"/>
          </a:bodyPr>
          <a:lstStyle/>
          <a:p>
            <a:r>
              <a:rPr lang="cs-CZ" i="1" dirty="0" smtClean="0"/>
              <a:t>tyto </a:t>
            </a:r>
            <a:r>
              <a:rPr lang="cs-CZ" i="1" dirty="0"/>
              <a:t>příčiny nemohou sociálně vyloučení lidé ovlivnit vlastním jednáním či tak mohou činit jen obtížně. Jsou dány širšími společenskými podmínkami nebo vyplývají z jednání lidí, kteří se nacházejí vně vyloučení.</a:t>
            </a:r>
            <a:endParaRPr lang="cs-CZ" dirty="0"/>
          </a:p>
          <a:p>
            <a:r>
              <a:rPr lang="cs-CZ" b="1" i="1" u="sng" dirty="0"/>
              <a:t>Do této oblasti </a:t>
            </a:r>
            <a:r>
              <a:rPr lang="cs-CZ" b="1" i="1" u="sng" dirty="0" smtClean="0"/>
              <a:t>patří:</a:t>
            </a:r>
            <a:endParaRPr lang="cs-CZ" i="1" u="sng" dirty="0" smtClean="0"/>
          </a:p>
          <a:p>
            <a:pPr lvl="1"/>
            <a:r>
              <a:rPr lang="cs-CZ" i="1" dirty="0" smtClean="0"/>
              <a:t>trh </a:t>
            </a:r>
            <a:r>
              <a:rPr lang="cs-CZ" i="1" dirty="0"/>
              <a:t>práce a jeho </a:t>
            </a:r>
            <a:r>
              <a:rPr lang="cs-CZ" i="1" dirty="0" smtClean="0"/>
              <a:t>charakter</a:t>
            </a:r>
          </a:p>
          <a:p>
            <a:pPr lvl="1"/>
            <a:r>
              <a:rPr lang="cs-CZ" i="1" dirty="0" smtClean="0"/>
              <a:t>bytová </a:t>
            </a:r>
            <a:r>
              <a:rPr lang="cs-CZ" i="1" dirty="0"/>
              <a:t>politika státní správy a místní </a:t>
            </a:r>
            <a:r>
              <a:rPr lang="cs-CZ" i="1" dirty="0" smtClean="0"/>
              <a:t>samosprávy</a:t>
            </a:r>
          </a:p>
          <a:p>
            <a:pPr lvl="1"/>
            <a:r>
              <a:rPr lang="cs-CZ" i="1" dirty="0" smtClean="0"/>
              <a:t>sociální </a:t>
            </a:r>
            <a:r>
              <a:rPr lang="cs-CZ" i="1" dirty="0"/>
              <a:t>politika </a:t>
            </a:r>
            <a:r>
              <a:rPr lang="cs-CZ" i="1" dirty="0" smtClean="0"/>
              <a:t>státu</a:t>
            </a:r>
          </a:p>
          <a:p>
            <a:pPr lvl="1"/>
            <a:r>
              <a:rPr lang="cs-CZ" i="1" dirty="0" smtClean="0"/>
              <a:t>praxe </a:t>
            </a:r>
            <a:r>
              <a:rPr lang="cs-CZ" i="1" dirty="0"/>
              <a:t>místních samospráv ve vztahu k sociální </a:t>
            </a:r>
            <a:r>
              <a:rPr lang="cs-CZ" i="1" dirty="0" smtClean="0"/>
              <a:t>oblastí</a:t>
            </a:r>
          </a:p>
          <a:p>
            <a:pPr lvl="1"/>
            <a:r>
              <a:rPr lang="cs-CZ" i="1" dirty="0" smtClean="0"/>
              <a:t> </a:t>
            </a:r>
            <a:r>
              <a:rPr lang="cs-CZ" i="1" dirty="0"/>
              <a:t>diskriminace</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9566123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539552" y="476672"/>
            <a:ext cx="7690048" cy="5832648"/>
          </a:xfrm>
          <a:solidFill>
            <a:schemeClr val="accent4">
              <a:lumMod val="40000"/>
              <a:lumOff val="60000"/>
            </a:schemeClr>
          </a:solidFill>
        </p:spPr>
        <p:txBody>
          <a:bodyPr>
            <a:normAutofit lnSpcReduction="10000"/>
          </a:bodyPr>
          <a:lstStyle/>
          <a:p>
            <a:pPr marL="0" indent="0">
              <a:buNone/>
            </a:pPr>
            <a:r>
              <a:rPr lang="cs-CZ" dirty="0" smtClean="0"/>
              <a:t>!!!!!!!!!!!!!!!!!!!!!!!!!!!!!!!!!!!!!!!!!!!!!!!!!!!!!!</a:t>
            </a:r>
          </a:p>
          <a:p>
            <a:pPr marL="0" indent="0">
              <a:buNone/>
            </a:pPr>
            <a:r>
              <a:rPr lang="cs-CZ" dirty="0" smtClean="0"/>
              <a:t>Základní </a:t>
            </a:r>
            <a:r>
              <a:rPr lang="cs-CZ" dirty="0"/>
              <a:t>charakteristikou propadu na sociální dno je nahromadění důvodů, které vedou k životní krizi (ztráta zaměstnání, platební neschopnost, problémy s bydlením, problémy dětí ve škole, nemoc atd.). Sociálně vyloučení lidé obvykle nestojí před jedním problémem, ale před jejich komplexem, přičemž mnohý z nich by i jednotlivě ohrožoval normální fungování člověka ve společnosti. </a:t>
            </a:r>
          </a:p>
          <a:p>
            <a:r>
              <a:rPr lang="cs-CZ" dirty="0" smtClean="0"/>
              <a:t>!!!!!!!!!!!!!!!!!!!!!!!!!!!!!!!!!!!!!!!!!!!!!!!!!!!!</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390745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a:bodyPr>
          <a:lstStyle/>
          <a:p>
            <a:r>
              <a:rPr lang="cs-CZ" b="1" dirty="0"/>
              <a:t>Dimenze sociálního vyloučení: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lnSpcReduction="10000"/>
          </a:bodyPr>
          <a:lstStyle/>
          <a:p>
            <a:r>
              <a:rPr lang="cs-CZ" dirty="0" smtClean="0"/>
              <a:t>Prostorové vyloučení</a:t>
            </a:r>
          </a:p>
          <a:p>
            <a:r>
              <a:rPr lang="cs-CZ" dirty="0" smtClean="0"/>
              <a:t>Ekonomické vyloučení </a:t>
            </a:r>
          </a:p>
          <a:p>
            <a:r>
              <a:rPr lang="cs-CZ" dirty="0" smtClean="0"/>
              <a:t>Kulturní vyloučení</a:t>
            </a:r>
          </a:p>
          <a:p>
            <a:r>
              <a:rPr lang="cs-CZ" dirty="0" smtClean="0"/>
              <a:t> Sociální vyloučení v užším smyslu</a:t>
            </a:r>
          </a:p>
          <a:p>
            <a:r>
              <a:rPr lang="cs-CZ" dirty="0" smtClean="0"/>
              <a:t>Symbolické vyloučení</a:t>
            </a:r>
          </a:p>
          <a:p>
            <a:r>
              <a:rPr lang="cs-CZ" dirty="0" smtClean="0"/>
              <a:t>Politické vyloučení</a:t>
            </a:r>
          </a:p>
          <a:p>
            <a:r>
              <a:rPr lang="cs-CZ" dirty="0" smtClean="0"/>
              <a:t>Vyloučení z bezpečí </a:t>
            </a:r>
          </a:p>
          <a:p>
            <a:r>
              <a:rPr lang="cs-CZ" dirty="0" smtClean="0"/>
              <a:t> Vyloučení z mobility </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4667689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Prostorové vyloučení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92500" lnSpcReduction="20000"/>
          </a:bodyPr>
          <a:lstStyle/>
          <a:p>
            <a:r>
              <a:rPr lang="cs-CZ" dirty="0" smtClean="0"/>
              <a:t>sociálně </a:t>
            </a:r>
            <a:r>
              <a:rPr lang="cs-CZ" dirty="0"/>
              <a:t>vyloučené osoby mnohdy žijí v oblastech, které jsou </a:t>
            </a:r>
            <a:r>
              <a:rPr lang="cs-CZ" dirty="0" smtClean="0"/>
              <a:t>značně </a:t>
            </a:r>
            <a:r>
              <a:rPr lang="cs-CZ" dirty="0"/>
              <a:t>zanedbány a vyznačují se celkově nízkou životní úrovní. </a:t>
            </a:r>
          </a:p>
          <a:p>
            <a:r>
              <a:rPr lang="cs-CZ" dirty="0"/>
              <a:t>V této souvislosti bychom si měli objasnit pojem </a:t>
            </a:r>
            <a:r>
              <a:rPr lang="cs-CZ" b="1" dirty="0"/>
              <a:t>ghetto</a:t>
            </a:r>
            <a:r>
              <a:rPr lang="cs-CZ" dirty="0"/>
              <a:t> – část města, kde žijí lidé stejné rasy, náboženství, národnosti. Dnes se používá hlavně pro oblast, kde žijí komunity ohrožené sociálním vyloučením či sociálně vyloučené. Další používané výrazy: </a:t>
            </a:r>
            <a:r>
              <a:rPr lang="cs-CZ" b="1" dirty="0"/>
              <a:t>sociálně vyloučená lokalita /enkláva</a:t>
            </a:r>
            <a:r>
              <a:rPr lang="cs-CZ" dirty="0"/>
              <a:t> (enkláva = ohraničená oblast uvnitř jiné oblasti), </a:t>
            </a:r>
            <a:r>
              <a:rPr lang="cs-CZ" b="1" dirty="0"/>
              <a:t>slum</a:t>
            </a:r>
            <a:r>
              <a:rPr lang="cs-CZ" dirty="0"/>
              <a:t>.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885123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611560" y="692696"/>
            <a:ext cx="7618040" cy="5433467"/>
          </a:xfrm>
          <a:solidFill>
            <a:schemeClr val="accent4">
              <a:lumMod val="40000"/>
              <a:lumOff val="60000"/>
            </a:schemeClr>
          </a:solidFill>
        </p:spPr>
        <p:txBody>
          <a:bodyPr>
            <a:normAutofit fontScale="85000" lnSpcReduction="10000"/>
          </a:bodyPr>
          <a:lstStyle/>
          <a:p>
            <a:r>
              <a:rPr lang="cs-CZ" dirty="0" smtClean="0"/>
              <a:t>Bydlení ve vyloučené lokalitě je na první pohled nejviditelnějším projevem sociálního vyloučení. </a:t>
            </a:r>
          </a:p>
          <a:p>
            <a:r>
              <a:rPr lang="cs-CZ" dirty="0" smtClean="0"/>
              <a:t>Sociálně vyloučené lokality jsou většinou charakterizovány:</a:t>
            </a:r>
          </a:p>
          <a:p>
            <a:pPr lvl="1"/>
            <a:r>
              <a:rPr lang="cs-CZ" dirty="0" smtClean="0"/>
              <a:t> prostorovou segregací, </a:t>
            </a:r>
          </a:p>
          <a:p>
            <a:pPr lvl="1"/>
            <a:r>
              <a:rPr lang="cs-CZ" dirty="0"/>
              <a:t>z</a:t>
            </a:r>
            <a:r>
              <a:rPr lang="cs-CZ" dirty="0" smtClean="0"/>
              <a:t>devastovanými domy a byty,</a:t>
            </a:r>
          </a:p>
          <a:p>
            <a:pPr lvl="1"/>
            <a:r>
              <a:rPr lang="cs-CZ" dirty="0" smtClean="0"/>
              <a:t> nevyhovujícími hygienickými podmínkami,</a:t>
            </a:r>
          </a:p>
          <a:p>
            <a:pPr lvl="1"/>
            <a:r>
              <a:rPr lang="cs-CZ" dirty="0" smtClean="0"/>
              <a:t>špatnou vybaveností domů, bytů i veřejných prostranství nebo narušeným životním prostředím.</a:t>
            </a:r>
          </a:p>
          <a:p>
            <a:pPr lvl="1"/>
            <a:r>
              <a:rPr lang="cs-CZ" dirty="0" smtClean="0"/>
              <a:t>koncentrace sociálních problémů, jako jsou kriminalita, vandalismus, sousedské konflikty, nevzdělanost, nezaměstnanost, nekvalitní bydlení, špatná dostupnost a kvalita služeb.</a:t>
            </a:r>
          </a:p>
          <a:p>
            <a:endParaRPr lang="cs-CZ" dirty="0" smtClean="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7012628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Ekonomické vyloučení</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70000" lnSpcReduction="20000"/>
          </a:bodyPr>
          <a:lstStyle/>
          <a:p>
            <a:r>
              <a:rPr lang="cs-CZ" dirty="0"/>
              <a:t>J</a:t>
            </a:r>
            <a:r>
              <a:rPr lang="cs-CZ" dirty="0" smtClean="0"/>
              <a:t>e </a:t>
            </a:r>
            <a:r>
              <a:rPr lang="cs-CZ" dirty="0"/>
              <a:t>spojeno s uzavřením přístupu na trh práce </a:t>
            </a:r>
          </a:p>
          <a:p>
            <a:pPr marL="0" indent="0">
              <a:buNone/>
            </a:pPr>
            <a:r>
              <a:rPr lang="cs-CZ" dirty="0"/>
              <a:t>a chudobou (dojde tak ke ztíženému nebo nemožnému přístupu k finančním </a:t>
            </a:r>
          </a:p>
          <a:p>
            <a:pPr marL="0" indent="0">
              <a:buNone/>
            </a:pPr>
            <a:r>
              <a:rPr lang="cs-CZ" dirty="0"/>
              <a:t>zdrojům). Dochází pak k rozvoji černé ekonomiky a černého trhu práce. </a:t>
            </a:r>
            <a:endParaRPr lang="cs-CZ" b="1" dirty="0" smtClean="0"/>
          </a:p>
          <a:p>
            <a:r>
              <a:rPr lang="cs-CZ" b="1" dirty="0" smtClean="0"/>
              <a:t>Černá </a:t>
            </a:r>
            <a:r>
              <a:rPr lang="cs-CZ" b="1" dirty="0"/>
              <a:t>ekonomika</a:t>
            </a:r>
            <a:r>
              <a:rPr lang="cs-CZ" dirty="0"/>
              <a:t> – ekonomika stojící mimo zákon, peníze z ní proto nejdou danit (např. práce bez pracovní smlouvy, krádeže, zpronevěra…)</a:t>
            </a:r>
          </a:p>
          <a:p>
            <a:r>
              <a:rPr lang="cs-CZ" b="1" dirty="0"/>
              <a:t>Šedá ekonomika</a:t>
            </a:r>
            <a:r>
              <a:rPr lang="cs-CZ" dirty="0"/>
              <a:t> – ekonomika na hraně zákona (úplatkářství)</a:t>
            </a:r>
          </a:p>
          <a:p>
            <a:r>
              <a:rPr lang="cs-CZ" dirty="0"/>
              <a:t>Uzavření přístupu na trh práce znamená, že osoby jsou uvedeny do situace, kdy nemají ve srovnání s většinovou populací stejnou či podobnou šanci získat dobře placené zaměstnání. </a:t>
            </a:r>
          </a:p>
          <a:p>
            <a:r>
              <a:rPr lang="cs-CZ" dirty="0"/>
              <a:t>Ekonomické vyloučení začíná už nerovným přístupem ke vzdělání, viz dále.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3325440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Kulturní vyloučení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r>
              <a:rPr lang="cs-CZ" dirty="0"/>
              <a:t>nejčastěji obnáší omezený přístup ke vzdělání. Sociální handicap dětí je vnímán jako intelektová nedostatečnost a děti jsou přeřazovány do speciálních škol. To je později omezí ve výběru učiliště či střední školy a následně znemožní získání zaměstnání s dobrou společenskou pozicí.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1504820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Sociální vyloučení v užším smyslu</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r>
              <a:rPr lang="cs-CZ" dirty="0"/>
              <a:t>společenské styky se omezují na lidi, kteří se </a:t>
            </a:r>
          </a:p>
          <a:p>
            <a:pPr marL="0" indent="0">
              <a:buNone/>
            </a:pPr>
            <a:r>
              <a:rPr lang="cs-CZ" dirty="0"/>
              <a:t>nacházejí ve stejném postavení (sociálním vyloučení).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7191330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Symbolické vyloučení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r>
              <a:rPr lang="cs-CZ" dirty="0"/>
              <a:t>zahrnuje „nálepkování“ – označení osoby za „asociála“, „neplatiče“,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8781253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Politické vyloučení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r>
              <a:rPr lang="cs-CZ" dirty="0" smtClean="0"/>
              <a:t>ukazuje </a:t>
            </a:r>
            <a:r>
              <a:rPr lang="cs-CZ" dirty="0"/>
              <a:t>na upírání občanských, politických a také i </a:t>
            </a:r>
            <a:r>
              <a:rPr lang="cs-CZ" dirty="0" smtClean="0"/>
              <a:t>základních </a:t>
            </a:r>
            <a:r>
              <a:rPr lang="cs-CZ" dirty="0"/>
              <a:t>lidských práv.</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1551952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Vyloučení z bezpečí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r>
              <a:rPr lang="cs-CZ" dirty="0"/>
              <a:t>vystavení jedince, či skupiny sociálně patologickým jevům </a:t>
            </a:r>
            <a:r>
              <a:rPr lang="cs-CZ" dirty="0" smtClean="0"/>
              <a:t>a </a:t>
            </a:r>
            <a:r>
              <a:rPr lang="cs-CZ" dirty="0"/>
              <a:t>vystavení vyšším rizikům.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260154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Vyloučení z mobility</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r>
              <a:rPr lang="cs-CZ" dirty="0"/>
              <a:t>ve fyzickém prostoru i hierarchii sociálních pozic. Tj. nemožnost přestěhovat se ze sociálně vyloučené lokality, nemožnost posunout se v rámci společenského žebříčku.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3946290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dirty="0" smtClean="0"/>
              <a:t>Past sociálního vyloučení </a:t>
            </a:r>
            <a:br>
              <a:rPr lang="cs-CZ" dirty="0" smtClean="0"/>
            </a:br>
            <a:r>
              <a:rPr lang="cs-CZ" dirty="0"/>
              <a:t>(</a:t>
            </a:r>
            <a:r>
              <a:rPr lang="cs-CZ" dirty="0" smtClean="0"/>
              <a:t>Příčiny x důsledky)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77500" lnSpcReduction="20000"/>
          </a:bodyPr>
          <a:lstStyle/>
          <a:p>
            <a:r>
              <a:rPr lang="cs-CZ" dirty="0"/>
              <a:t>S postupným propadem na dno přestává být zřejmé, co je původním důvodem propadu a co jeho následkem.</a:t>
            </a:r>
          </a:p>
          <a:p>
            <a:r>
              <a:rPr lang="cs-CZ" b="1" dirty="0"/>
              <a:t>Lidé žijící na okraji společnosti</a:t>
            </a:r>
            <a:r>
              <a:rPr lang="cs-CZ" dirty="0"/>
              <a:t> se přizpůsobují podmínkám sociálního vyloučení, a </a:t>
            </a:r>
            <a:r>
              <a:rPr lang="cs-CZ" b="1" dirty="0"/>
              <a:t>osvojují si specifické vzorce jednání, které jsou často v rozporu s hodnotami většinové společnosti.</a:t>
            </a:r>
            <a:r>
              <a:rPr lang="cs-CZ" dirty="0"/>
              <a:t> Proto někdy bývá soužití na první pohled problematické. Návyky získané adaptací na život v sociálním vyloučení pak ale těmto lidem znemožňují být úspěšní ve většinové společnosti, ztrácí (či ani nezískávají) hodnotové žebříčky středostavovského občana orientovaného na kariérní vzestup a úspěch. To je znovu a znovu uzavírá v pasti sociálního vyloučení. Z této pasti se lidé nedokáží dostat bez cizí pomoci</a:t>
            </a:r>
            <a:r>
              <a:rPr lang="cs-CZ" dirty="0" smtClean="0"/>
              <a:t>.</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4504941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b="1" dirty="0"/>
              <a:t>Skupiny obyvatel nejvíce </a:t>
            </a:r>
            <a:r>
              <a:rPr lang="cs-CZ" b="1" dirty="0" smtClean="0"/>
              <a:t>ohrožené sociálním </a:t>
            </a:r>
            <a:r>
              <a:rPr lang="cs-CZ" b="1" dirty="0"/>
              <a:t>vyloučením: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lnSpcReduction="10000"/>
          </a:bodyPr>
          <a:lstStyle/>
          <a:p>
            <a:pPr lvl="0"/>
            <a:r>
              <a:rPr lang="cs-CZ" dirty="0"/>
              <a:t>Etnické menšiny</a:t>
            </a:r>
          </a:p>
          <a:p>
            <a:pPr lvl="0"/>
            <a:r>
              <a:rPr lang="cs-CZ" dirty="0"/>
              <a:t>Zdravotně postižení</a:t>
            </a:r>
          </a:p>
          <a:p>
            <a:pPr lvl="0"/>
            <a:r>
              <a:rPr lang="cs-CZ" dirty="0"/>
              <a:t>Migranti</a:t>
            </a:r>
          </a:p>
          <a:p>
            <a:r>
              <a:rPr lang="cs-CZ" dirty="0"/>
              <a:t>Lidé, kteří nemají kontrolu nad svým životem a nejsou schopni se přizpůsobit </a:t>
            </a:r>
            <a:r>
              <a:rPr lang="cs-CZ" dirty="0" smtClean="0"/>
              <a:t>okolí </a:t>
            </a:r>
            <a:r>
              <a:rPr lang="cs-CZ" sz="3600" dirty="0" smtClean="0"/>
              <a:t>(</a:t>
            </a:r>
            <a:r>
              <a:rPr lang="cs-CZ" dirty="0"/>
              <a:t>(viz dále rizikové faktory a jejich nahromadění, můžeme sem zařadit bezdomovce, dlouhodobě nezaměstnané, osoby žijící v nefunkčních rodinách, osoby trpící závislostí apod.)</a:t>
            </a:r>
          </a:p>
          <a:p>
            <a:pPr lvl="0"/>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574818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dirty="0" smtClean="0"/>
              <a:t>Rizikové faktory zvyšující pravděpodobnost sociálního vyloučení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92500" lnSpcReduction="10000"/>
          </a:bodyPr>
          <a:lstStyle/>
          <a:p>
            <a:pPr lvl="0"/>
            <a:r>
              <a:rPr lang="cs-CZ" dirty="0"/>
              <a:t>nezaměstnanost (především dlouhodobá), nízká kvalita zaměstnání </a:t>
            </a:r>
            <a:endParaRPr lang="cs-CZ" dirty="0" smtClean="0"/>
          </a:p>
          <a:p>
            <a:pPr lvl="0"/>
            <a:r>
              <a:rPr lang="cs-CZ" dirty="0" smtClean="0"/>
              <a:t>dlouhodobě </a:t>
            </a:r>
            <a:r>
              <a:rPr lang="cs-CZ" dirty="0"/>
              <a:t>nízký nebo nepřiměřený příjem  </a:t>
            </a:r>
            <a:endParaRPr lang="cs-CZ" dirty="0" smtClean="0"/>
          </a:p>
          <a:p>
            <a:pPr lvl="0"/>
            <a:r>
              <a:rPr lang="cs-CZ" dirty="0" smtClean="0"/>
              <a:t>nízké </a:t>
            </a:r>
            <a:r>
              <a:rPr lang="cs-CZ" dirty="0"/>
              <a:t>vzdělání a kvalifikace, předčasné opuštění školy </a:t>
            </a:r>
          </a:p>
          <a:p>
            <a:pPr lvl="0"/>
            <a:r>
              <a:rPr lang="cs-CZ" dirty="0" smtClean="0"/>
              <a:t> </a:t>
            </a:r>
            <a:r>
              <a:rPr lang="cs-CZ" dirty="0"/>
              <a:t>zdravotní postižení, špatný zdravotní stav a </a:t>
            </a:r>
            <a:r>
              <a:rPr lang="cs-CZ" dirty="0" smtClean="0"/>
              <a:t>stáří</a:t>
            </a:r>
          </a:p>
          <a:p>
            <a:r>
              <a:rPr lang="cs-CZ" dirty="0" smtClean="0"/>
              <a:t>neuspokojivé bydlení a bezdomovectví  </a:t>
            </a:r>
          </a:p>
          <a:p>
            <a:r>
              <a:rPr lang="cs-CZ" dirty="0" smtClean="0"/>
              <a:t>nerovnost podle pohlaví, migrace, diskriminace a rasismus </a:t>
            </a:r>
          </a:p>
          <a:p>
            <a:pPr lvl="0"/>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8164253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755576" y="548680"/>
            <a:ext cx="7474024" cy="5577483"/>
          </a:xfrm>
          <a:solidFill>
            <a:schemeClr val="accent4">
              <a:lumMod val="40000"/>
              <a:lumOff val="60000"/>
            </a:schemeClr>
          </a:solidFill>
        </p:spPr>
        <p:txBody>
          <a:bodyPr>
            <a:normAutofit lnSpcReduction="10000"/>
          </a:bodyPr>
          <a:lstStyle/>
          <a:p>
            <a:r>
              <a:rPr lang="cs-CZ" dirty="0" smtClean="0"/>
              <a:t>rozpad </a:t>
            </a:r>
            <a:r>
              <a:rPr lang="cs-CZ" dirty="0"/>
              <a:t>rodiny a výchova dětí v ohrožených rodinách  </a:t>
            </a:r>
          </a:p>
          <a:p>
            <a:r>
              <a:rPr lang="cs-CZ" dirty="0" smtClean="0"/>
              <a:t> </a:t>
            </a:r>
            <a:r>
              <a:rPr lang="cs-CZ" dirty="0"/>
              <a:t>život ve velmi znevýhodněných oblastech – tj. v oblastech, ve kterých se kumulují rizika </a:t>
            </a:r>
            <a:r>
              <a:rPr lang="cs-CZ" dirty="0" smtClean="0"/>
              <a:t>(</a:t>
            </a:r>
            <a:r>
              <a:rPr lang="cs-CZ" dirty="0"/>
              <a:t>např.: nezaměstnanost, špatná dopravní obslužnost apod</a:t>
            </a:r>
            <a:r>
              <a:rPr lang="cs-CZ" dirty="0" smtClean="0"/>
              <a:t>.)</a:t>
            </a:r>
          </a:p>
          <a:p>
            <a:r>
              <a:rPr lang="cs-CZ" dirty="0" smtClean="0"/>
              <a:t> </a:t>
            </a:r>
            <a:r>
              <a:rPr lang="cs-CZ" dirty="0"/>
              <a:t>závislost na drogách a </a:t>
            </a:r>
            <a:r>
              <a:rPr lang="cs-CZ" dirty="0" smtClean="0"/>
              <a:t>alkoholismus</a:t>
            </a:r>
          </a:p>
          <a:p>
            <a:pPr marL="0" indent="0">
              <a:buNone/>
            </a:pPr>
            <a:r>
              <a:rPr lang="cs-CZ" dirty="0" smtClean="0"/>
              <a:t>!!!Výše uvedená rizika se velmi často sdružují a tím se jejich negativní vliv znásobuje. V průběhu času se rovněž přenáší mezi generacemi.</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999204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err="1" smtClean="0"/>
              <a:t>Underclass</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a:bodyPr>
          <a:lstStyle/>
          <a:p>
            <a:r>
              <a:rPr lang="cs-CZ" dirty="0" smtClean="0"/>
              <a:t>Vrstva chudých, přizpůsobených po generace životní situaci </a:t>
            </a:r>
          </a:p>
          <a:p>
            <a:r>
              <a:rPr lang="cs-CZ" dirty="0" smtClean="0"/>
              <a:t>do češtiny lze přeložit jako podtřída, spodina, chudina, chátra.</a:t>
            </a:r>
          </a:p>
          <a:p>
            <a:pPr marL="0" indent="0">
              <a:buNone/>
            </a:pPr>
            <a:endParaRPr lang="cs-CZ" dirty="0" smtClean="0"/>
          </a:p>
          <a:p>
            <a:pPr marL="0" indent="0">
              <a:buNone/>
            </a:pP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529931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b="1" dirty="0"/>
              <a:t>Znaky typické pro </a:t>
            </a:r>
            <a:r>
              <a:rPr lang="cs-CZ" b="1" dirty="0" err="1"/>
              <a:t>underclass</a:t>
            </a:r>
            <a:r>
              <a:rPr lang="cs-CZ" b="1" dirty="0"/>
              <a:t>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85000" lnSpcReduction="20000"/>
          </a:bodyPr>
          <a:lstStyle/>
          <a:p>
            <a:r>
              <a:rPr lang="cs-CZ" b="1" dirty="0" smtClean="0"/>
              <a:t>znaky </a:t>
            </a:r>
            <a:r>
              <a:rPr lang="cs-CZ" b="1" dirty="0"/>
              <a:t>kultury chudoby, vzorce chování typické pro lidi na okraji </a:t>
            </a:r>
            <a:r>
              <a:rPr lang="cs-CZ" b="1" dirty="0" smtClean="0"/>
              <a:t>společnosti:</a:t>
            </a:r>
          </a:p>
          <a:p>
            <a:pPr lvl="0"/>
            <a:r>
              <a:rPr lang="cs-CZ" dirty="0"/>
              <a:t>neoficiální sňatky, </a:t>
            </a:r>
          </a:p>
          <a:p>
            <a:pPr lvl="0"/>
            <a:r>
              <a:rPr lang="cs-CZ" dirty="0"/>
              <a:t>domácnosti vedené ženou (samoživitelky), </a:t>
            </a:r>
          </a:p>
          <a:p>
            <a:pPr lvl="0"/>
            <a:r>
              <a:rPr lang="cs-CZ" dirty="0"/>
              <a:t>nízké vzdělání,</a:t>
            </a:r>
          </a:p>
          <a:p>
            <a:pPr lvl="0"/>
            <a:r>
              <a:rPr lang="cs-CZ" dirty="0"/>
              <a:t>nezaměstnanost či nízké příjmy, </a:t>
            </a:r>
          </a:p>
          <a:p>
            <a:pPr lvl="0"/>
            <a:r>
              <a:rPr lang="cs-CZ" dirty="0"/>
              <a:t>nekvalifikovaná, přechodná či neoficiální zaměstnání </a:t>
            </a:r>
          </a:p>
          <a:p>
            <a:pPr lvl="0"/>
            <a:r>
              <a:rPr lang="cs-CZ" dirty="0"/>
              <a:t>závislost na sociálních dávkách</a:t>
            </a:r>
          </a:p>
          <a:p>
            <a:pPr lvl="0"/>
            <a:r>
              <a:rPr lang="cs-CZ" dirty="0"/>
              <a:t>život v kriminogenním prostředí  - zvýšená pravděpodobnost, že se osoba stane pachatelem či obětí trestného činu</a:t>
            </a:r>
          </a:p>
          <a:p>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5910906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539552" y="548680"/>
            <a:ext cx="7690048" cy="5577483"/>
          </a:xfrm>
          <a:solidFill>
            <a:schemeClr val="accent4">
              <a:lumMod val="40000"/>
              <a:lumOff val="60000"/>
            </a:schemeClr>
          </a:solidFill>
        </p:spPr>
        <p:txBody>
          <a:bodyPr>
            <a:normAutofit fontScale="92500" lnSpcReduction="10000"/>
          </a:bodyPr>
          <a:lstStyle/>
          <a:p>
            <a:pPr lvl="0"/>
            <a:r>
              <a:rPr lang="cs-CZ" dirty="0"/>
              <a:t>špatný zdravotní stav, špatné hygienické podmínky</a:t>
            </a:r>
          </a:p>
          <a:p>
            <a:pPr lvl="0"/>
            <a:r>
              <a:rPr lang="cs-CZ" dirty="0"/>
              <a:t>apatie z opakovaných nezdarů </a:t>
            </a:r>
          </a:p>
          <a:p>
            <a:pPr lvl="0"/>
            <a:r>
              <a:rPr lang="cs-CZ" dirty="0"/>
              <a:t>špatné právní povědomí, neschopnost porozumět vlastním právům a povinnostem</a:t>
            </a:r>
          </a:p>
          <a:p>
            <a:pPr lvl="0"/>
            <a:r>
              <a:rPr lang="cs-CZ" dirty="0"/>
              <a:t>nedůvěra ve státní instituce (škola, úřady, zdravotnická zařízení)</a:t>
            </a:r>
          </a:p>
          <a:p>
            <a:pPr lvl="0"/>
            <a:r>
              <a:rPr lang="cs-CZ" dirty="0"/>
              <a:t>neumí jednat s těmito institucemi, neumí využít jejich služby (podlézavé či agresivní chování ve styku s úřady, často nepobírají dávky, na které mají nárok, protože nevědí, že o ně mohou požádat a jak o ně požádat)</a:t>
            </a:r>
          </a:p>
          <a:p>
            <a:pPr lvl="0"/>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9588435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395536" y="476672"/>
            <a:ext cx="8424936" cy="5544616"/>
          </a:xfrm>
          <a:solidFill>
            <a:schemeClr val="accent4">
              <a:lumMod val="40000"/>
              <a:lumOff val="60000"/>
            </a:schemeClr>
          </a:solidFill>
        </p:spPr>
        <p:txBody>
          <a:bodyPr>
            <a:normAutofit fontScale="85000" lnSpcReduction="20000"/>
          </a:bodyPr>
          <a:lstStyle/>
          <a:p>
            <a:pPr lvl="0"/>
            <a:r>
              <a:rPr lang="cs-CZ" dirty="0" smtClean="0"/>
              <a:t>nízká finanční gramotnost (neumí hospodařit, často mají dluhy, až dluhová past – půjčí si na vysoký úrok a když nejsou schopni splácet, půjčí si znovu na splácení první půjčky, během několika let se zadluží tak, že nejsou schopni se z dluhů vymanit)</a:t>
            </a:r>
          </a:p>
          <a:p>
            <a:pPr lvl="0"/>
            <a:r>
              <a:rPr lang="cs-CZ" dirty="0" smtClean="0"/>
              <a:t>častá je promiskuita, vysoká porodnost, časné zahájení pohlavního života (nejlacinější a nejbližší zábavou lidí bývá sex. Sice znamená další přírůstek do rodiny, ale také může být výhodným způsobem výdělku. Při životě mnoha obyvatel na malé ploše navíc děti rychle odkoukají, že jde o cosi příjemného a přirozeného a nápodobou zahajují vlastní sexuální život se všemi následky. </a:t>
            </a:r>
          </a:p>
          <a:p>
            <a:pPr lvl="0"/>
            <a:r>
              <a:rPr lang="cs-CZ" dirty="0" smtClean="0"/>
              <a:t>oproti většinové populaci je zde častější gamblerství, užívání drog a alkoholu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0497791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obsah 3"/>
          <p:cNvSpPr>
            <a:spLocks noGrp="1"/>
          </p:cNvSpPr>
          <p:nvPr>
            <p:ph idx="4294967295"/>
          </p:nvPr>
        </p:nvSpPr>
        <p:spPr>
          <a:xfrm>
            <a:off x="323528" y="764704"/>
            <a:ext cx="8136904" cy="5361459"/>
          </a:xfrm>
          <a:solidFill>
            <a:schemeClr val="accent4">
              <a:lumMod val="40000"/>
              <a:lumOff val="60000"/>
            </a:schemeClr>
          </a:solidFill>
        </p:spPr>
        <p:txBody>
          <a:bodyPr/>
          <a:lstStyle/>
          <a:p>
            <a:pPr lvl="0"/>
            <a:r>
              <a:rPr lang="cs-CZ" dirty="0"/>
              <a:t>ceněnými vlastnostmi jsou fyzická síla, schopnost agrese, schopnost získat peníze (jakoukoli cestou)</a:t>
            </a:r>
          </a:p>
          <a:p>
            <a:pPr lvl="0"/>
            <a:r>
              <a:rPr lang="cs-CZ" dirty="0"/>
              <a:t>zařazení do většinové společnosti a odchod člena komunity není chápáno jako úspěch, ale jako zrada </a:t>
            </a:r>
          </a:p>
          <a:p>
            <a:pPr lvl="0"/>
            <a:r>
              <a:rPr lang="cs-CZ" dirty="0"/>
              <a:t>často málo sociálních kontaktů (až sociální izolace)</a:t>
            </a:r>
          </a:p>
          <a:p>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6949563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b="1" dirty="0"/>
              <a:t>Sociální služby určené osobám trpícím sociálním </a:t>
            </a:r>
            <a:r>
              <a:rPr lang="cs-CZ" b="1" dirty="0" smtClean="0"/>
              <a:t>vyloučením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85000" lnSpcReduction="20000"/>
          </a:bodyPr>
          <a:lstStyle/>
          <a:p>
            <a:pPr lvl="0"/>
            <a:r>
              <a:rPr lang="cs-CZ" b="1" dirty="0"/>
              <a:t>Odborné sociální </a:t>
            </a:r>
            <a:r>
              <a:rPr lang="cs-CZ" b="1" dirty="0" smtClean="0"/>
              <a:t>poradenství</a:t>
            </a:r>
          </a:p>
          <a:p>
            <a:pPr lvl="0"/>
            <a:r>
              <a:rPr lang="cs-CZ" b="1" dirty="0" smtClean="0"/>
              <a:t>Služby sociální prevence </a:t>
            </a:r>
          </a:p>
          <a:p>
            <a:pPr lvl="1"/>
            <a:r>
              <a:rPr lang="cs-CZ" b="1" dirty="0" smtClean="0"/>
              <a:t>Azylové domy</a:t>
            </a:r>
          </a:p>
          <a:p>
            <a:pPr lvl="1"/>
            <a:r>
              <a:rPr lang="cs-CZ" b="1" dirty="0" smtClean="0"/>
              <a:t>Domy na půl cesty</a:t>
            </a:r>
          </a:p>
          <a:p>
            <a:pPr lvl="1"/>
            <a:r>
              <a:rPr lang="cs-CZ" b="1" dirty="0" smtClean="0"/>
              <a:t>Nízkoprahová denní centra</a:t>
            </a:r>
          </a:p>
          <a:p>
            <a:pPr lvl="1"/>
            <a:r>
              <a:rPr lang="cs-CZ" b="1" dirty="0" smtClean="0"/>
              <a:t>Nízkoprahová zařízení pro děti a mládež</a:t>
            </a:r>
          </a:p>
          <a:p>
            <a:pPr lvl="1"/>
            <a:r>
              <a:rPr lang="cs-CZ" b="1" dirty="0" err="1" smtClean="0"/>
              <a:t>Nocelhárny</a:t>
            </a:r>
            <a:endParaRPr lang="cs-CZ" b="1" dirty="0" smtClean="0"/>
          </a:p>
          <a:p>
            <a:pPr lvl="1"/>
            <a:r>
              <a:rPr lang="cs-CZ" b="1" dirty="0" smtClean="0"/>
              <a:t>Sociálně aktivizační služby pro rodiny s dětmi</a:t>
            </a:r>
          </a:p>
          <a:p>
            <a:pPr lvl="1"/>
            <a:r>
              <a:rPr lang="cs-CZ" b="1" dirty="0" smtClean="0"/>
              <a:t>Sociálně aktivizační služby pro </a:t>
            </a:r>
            <a:r>
              <a:rPr lang="cs-CZ" b="1" dirty="0"/>
              <a:t>seniory a osoby se zdravotním postižením</a:t>
            </a:r>
            <a:r>
              <a:rPr lang="cs-CZ" dirty="0"/>
              <a:t> </a:t>
            </a:r>
            <a:endParaRPr lang="cs-CZ" dirty="0" smtClean="0"/>
          </a:p>
          <a:p>
            <a:pPr lvl="1"/>
            <a:r>
              <a:rPr lang="cs-CZ" b="1" dirty="0" smtClean="0"/>
              <a:t>Terénní programy</a:t>
            </a:r>
          </a:p>
          <a:p>
            <a:pPr lvl="1"/>
            <a:r>
              <a:rPr lang="cs-CZ" b="1" dirty="0" smtClean="0"/>
              <a:t>Sociální rehabilitace</a:t>
            </a:r>
          </a:p>
          <a:p>
            <a:pPr lvl="1"/>
            <a:endParaRPr lang="cs-CZ" b="1" dirty="0" smtClean="0"/>
          </a:p>
          <a:p>
            <a:pPr lvl="1"/>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3101195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b="1" dirty="0" smtClean="0"/>
              <a:t>Odborné sociální poradenství</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85000" lnSpcReduction="10000"/>
          </a:bodyPr>
          <a:lstStyle/>
          <a:p>
            <a:pPr lvl="0"/>
            <a:r>
              <a:rPr lang="cs-CZ" dirty="0"/>
              <a:t>občanské poradny, krizové poradenství, dluhové poradenství atd. </a:t>
            </a:r>
            <a:endParaRPr lang="cs-CZ" dirty="0" smtClean="0"/>
          </a:p>
          <a:p>
            <a:pPr lvl="0"/>
            <a:r>
              <a:rPr lang="cs-CZ" dirty="0" smtClean="0"/>
              <a:t>Ze zákona poskytuje každý poskytovatel soc. služeb </a:t>
            </a:r>
            <a:endParaRPr lang="cs-CZ" dirty="0"/>
          </a:p>
          <a:p>
            <a:r>
              <a:rPr lang="cs-CZ" u="sng" dirty="0"/>
              <a:t>Poskytovatelé v Pardubickém kraji – příklad: </a:t>
            </a:r>
            <a:endParaRPr lang="cs-CZ" dirty="0"/>
          </a:p>
          <a:p>
            <a:r>
              <a:rPr lang="cs-CZ" b="1" dirty="0"/>
              <a:t>Centrum J. J. </a:t>
            </a:r>
            <a:r>
              <a:rPr lang="cs-CZ" b="1" dirty="0" err="1"/>
              <a:t>Pestalozziho</a:t>
            </a:r>
            <a:r>
              <a:rPr lang="cs-CZ" b="1" dirty="0"/>
              <a:t>, o.p.s.</a:t>
            </a:r>
            <a:endParaRPr lang="cs-CZ" dirty="0"/>
          </a:p>
          <a:p>
            <a:r>
              <a:rPr lang="cs-CZ" dirty="0"/>
              <a:t>Centrum pro zdravotně postižené</a:t>
            </a:r>
          </a:p>
          <a:p>
            <a:r>
              <a:rPr lang="cs-CZ" dirty="0"/>
              <a:t>Samostatný život – odborná sociální poradna pro zdravotně postižené spoluobčany</a:t>
            </a:r>
          </a:p>
          <a:p>
            <a:r>
              <a:rPr lang="cs-CZ" dirty="0"/>
              <a:t>Farní charita Chrudim</a:t>
            </a:r>
          </a:p>
          <a:p>
            <a:r>
              <a:rPr lang="cs-CZ" dirty="0"/>
              <a:t>SKP – CENTRUM o. p. s</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6673033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Azylové domy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92500" lnSpcReduction="10000"/>
          </a:bodyPr>
          <a:lstStyle/>
          <a:p>
            <a:pPr lvl="0"/>
            <a:r>
              <a:rPr lang="cs-CZ" dirty="0"/>
              <a:t>jsou pobytové služby pro osoby, které se ocitly v nepříznivé sociální situaci spojené se ztrátou </a:t>
            </a:r>
            <a:r>
              <a:rPr lang="cs-CZ" u="sng" dirty="0">
                <a:hlinkClick r:id="rId2"/>
              </a:rPr>
              <a:t>bydlení</a:t>
            </a:r>
            <a:r>
              <a:rPr lang="cs-CZ" dirty="0"/>
              <a:t>. Jsou různého druhu, např. azylové domy pro rodiče s dětmi, azylové domy pro ženy, pro muže, případně i pro osoby mladší 18 let. Vedle poskytnutí ubytování je vždy nezbytné poskytnout také podporu, která vede k vyřešení nepříznivé sociální situace, a to především prostřednictvím sociální práce. </a:t>
            </a:r>
          </a:p>
          <a:p>
            <a:pPr marL="0" indent="0">
              <a:buNone/>
            </a:pPr>
            <a:r>
              <a:rPr lang="cs-CZ" b="1" dirty="0"/>
              <a:t> </a:t>
            </a:r>
            <a:endParaRPr lang="cs-CZ" dirty="0"/>
          </a:p>
          <a:p>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104294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a:bodyPr>
          <a:lstStyle/>
          <a:p>
            <a:r>
              <a:rPr lang="cs-CZ" u="sng" dirty="0" smtClean="0"/>
              <a:t>Poskytovatelé v Pardubickém kraji:</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92500" lnSpcReduction="20000"/>
          </a:bodyPr>
          <a:lstStyle/>
          <a:p>
            <a:r>
              <a:rPr lang="cs-CZ" dirty="0" smtClean="0"/>
              <a:t>SKP – CENTRUM o. p. s (Azylový dům pro muže, Městský azylový dům pro matky s dětmi v Pardubicích a Vysokém Mýtě). </a:t>
            </a:r>
          </a:p>
          <a:p>
            <a:r>
              <a:rPr lang="cs-CZ" dirty="0" smtClean="0"/>
              <a:t>Centrum J. J. </a:t>
            </a:r>
            <a:r>
              <a:rPr lang="cs-CZ" dirty="0" err="1" smtClean="0"/>
              <a:t>Pestalozziho</a:t>
            </a:r>
            <a:r>
              <a:rPr lang="cs-CZ" dirty="0" smtClean="0"/>
              <a:t>, </a:t>
            </a:r>
            <a:r>
              <a:rPr lang="cs-CZ" dirty="0" err="1" smtClean="0"/>
              <a:t>o.p.s</a:t>
            </a:r>
            <a:r>
              <a:rPr lang="cs-CZ" dirty="0" smtClean="0"/>
              <a:t> v Chrudimi  – Azylový dům určen pro oběti domácího násilí,</a:t>
            </a:r>
          </a:p>
          <a:p>
            <a:r>
              <a:rPr lang="cs-CZ" dirty="0" smtClean="0"/>
              <a:t>Město Svitavy </a:t>
            </a:r>
          </a:p>
          <a:p>
            <a:r>
              <a:rPr lang="cs-CZ" dirty="0" smtClean="0"/>
              <a:t>Oblastní spolek ČČK (Svitavy)</a:t>
            </a:r>
          </a:p>
          <a:p>
            <a:r>
              <a:rPr lang="cs-CZ" dirty="0" smtClean="0"/>
              <a:t>Náš domov Koclířov o.p.s.  (Koclířov u Svitav) </a:t>
            </a:r>
          </a:p>
          <a:p>
            <a:r>
              <a:rPr lang="cs-CZ" dirty="0" smtClean="0"/>
              <a:t>CEMA Žamberk,  </a:t>
            </a:r>
          </a:p>
          <a:p>
            <a:r>
              <a:rPr lang="cs-CZ" dirty="0" smtClean="0"/>
              <a:t>Dlaň životu o.p.s.  (Hlinsko -utajená adresa)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8731235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Domy na půl cesty</a:t>
            </a:r>
            <a:endParaRPr lang="cs-CZ" dirty="0"/>
          </a:p>
        </p:txBody>
      </p:sp>
      <p:sp>
        <p:nvSpPr>
          <p:cNvPr id="3" name="Zástupný symbol pro obsah 2"/>
          <p:cNvSpPr>
            <a:spLocks noGrp="1"/>
          </p:cNvSpPr>
          <p:nvPr>
            <p:ph idx="1"/>
          </p:nvPr>
        </p:nvSpPr>
        <p:spPr>
          <a:xfrm>
            <a:off x="457200" y="1600201"/>
            <a:ext cx="8229600" cy="4321800"/>
          </a:xfrm>
          <a:solidFill>
            <a:schemeClr val="accent4">
              <a:lumMod val="40000"/>
              <a:lumOff val="60000"/>
            </a:schemeClr>
          </a:solidFill>
        </p:spPr>
        <p:txBody>
          <a:bodyPr>
            <a:normAutofit lnSpcReduction="10000"/>
          </a:bodyPr>
          <a:lstStyle/>
          <a:p>
            <a:pPr lvl="0"/>
            <a:r>
              <a:rPr lang="cs-CZ" dirty="0"/>
              <a:t>jsou pobytovou službou pro osoby do 26 let, které žily dlouhodobě ve školských zařízeních ústavní nebo ochranné výchovy, nebo v jiných zařízeních pro děti a mládež a pro osoby, které byly propuštěny z výkonu trestu odnětí svobody nebo ochranné 9 léčby. Domy na půl cesty mají těmto lidem poskytnout podmínky pro úspěšný samostatný start do běžného života.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2305564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a:bodyPr>
          <a:lstStyle/>
          <a:p>
            <a:r>
              <a:rPr lang="cs-CZ" dirty="0" smtClean="0"/>
              <a:t>Poskytovatelé v Pardubickém kraji: </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r>
              <a:rPr lang="cs-CZ" dirty="0" smtClean="0"/>
              <a:t>SKP </a:t>
            </a:r>
            <a:r>
              <a:rPr lang="cs-CZ" dirty="0"/>
              <a:t>– CENTRUM o. p. s. (Pardubice),</a:t>
            </a:r>
          </a:p>
          <a:p>
            <a:r>
              <a:rPr lang="cs-CZ" dirty="0"/>
              <a:t>Centrum J. J. </a:t>
            </a:r>
            <a:r>
              <a:rPr lang="cs-CZ" dirty="0" err="1"/>
              <a:t>Pestalozziho</a:t>
            </a:r>
            <a:r>
              <a:rPr lang="cs-CZ" dirty="0"/>
              <a:t>, o.p.s. (v Hrochově Týnci), </a:t>
            </a:r>
          </a:p>
          <a:p>
            <a:r>
              <a:rPr lang="cs-CZ" dirty="0"/>
              <a:t>CEMA Žamberk,  </a:t>
            </a:r>
          </a:p>
          <a:p>
            <a:r>
              <a:rPr lang="cs-CZ" dirty="0"/>
              <a:t>občanské sdružení Květná zahrada  (Květná u Poličky)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2840158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Nízkoprahová denní centra</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pPr lvl="0"/>
            <a:r>
              <a:rPr lang="cs-CZ" dirty="0"/>
              <a:t>jsou určena osobám bez přístřeší a nabízejí pomoc se zajištěním osobní hygieny, zajištěním stravy a vyřízením nezbytných osobních záležitostí.</a:t>
            </a:r>
          </a:p>
          <a:p>
            <a:r>
              <a:rPr lang="cs-CZ" u="sng" dirty="0"/>
              <a:t>Poskytovatelé v Pardubickém kraji:</a:t>
            </a:r>
            <a:endParaRPr lang="cs-CZ" dirty="0"/>
          </a:p>
          <a:p>
            <a:r>
              <a:rPr lang="cs-CZ" dirty="0"/>
              <a:t>SOPRE CR o.p.s.  (Chrudim)</a:t>
            </a:r>
          </a:p>
          <a:p>
            <a:r>
              <a:rPr lang="cs-CZ" dirty="0"/>
              <a:t>SKP – CENTRUM o. p. s.  (Pardubice )</a:t>
            </a:r>
          </a:p>
          <a:p>
            <a:r>
              <a:rPr lang="cs-CZ" dirty="0"/>
              <a:t>Oblastní charita Polička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86165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dirty="0" smtClean="0"/>
              <a:t>Nízkoprahová denní centra pro děti a mládež</a:t>
            </a:r>
            <a:endParaRPr lang="cs-CZ" dirty="0"/>
          </a:p>
        </p:txBody>
      </p:sp>
      <p:sp>
        <p:nvSpPr>
          <p:cNvPr id="3" name="Zástupný symbol pro obsah 2"/>
          <p:cNvSpPr>
            <a:spLocks noGrp="1"/>
          </p:cNvSpPr>
          <p:nvPr>
            <p:ph idx="1"/>
          </p:nvPr>
        </p:nvSpPr>
        <p:spPr>
          <a:xfrm>
            <a:off x="457200" y="1600201"/>
            <a:ext cx="8229600" cy="4321800"/>
          </a:xfrm>
          <a:solidFill>
            <a:schemeClr val="accent4">
              <a:lumMod val="40000"/>
              <a:lumOff val="60000"/>
            </a:schemeClr>
          </a:solidFill>
        </p:spPr>
        <p:txBody>
          <a:bodyPr>
            <a:normAutofit lnSpcReduction="10000"/>
          </a:bodyPr>
          <a:lstStyle/>
          <a:p>
            <a:pPr lvl="0"/>
            <a:r>
              <a:rPr lang="cs-CZ" dirty="0"/>
              <a:t>poskytují zejména ambulantní služby pro děti a mládež ve věku 6 až 26 let, které jsou ohroženy společensky nežádoucími jevy (kriminalita, drogy, alkohol apod.). Cílem služby je například nabízet smysluplné využití volného času, pomoc v orientaci ve společenském prostředí a pomoc se změnou životního stylu, který je ohrožuje, poskytnout bezpečné prostředí.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056819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a:bodyPr>
          <a:lstStyle/>
          <a:p>
            <a:r>
              <a:rPr lang="cs-CZ" dirty="0" smtClean="0"/>
              <a:t>Poskytovatelé v Pardubickém kraji:</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70000" lnSpcReduction="20000"/>
          </a:bodyPr>
          <a:lstStyle/>
          <a:p>
            <a:r>
              <a:rPr lang="cs-CZ" dirty="0" smtClean="0"/>
              <a:t>Centrum </a:t>
            </a:r>
            <a:r>
              <a:rPr lang="cs-CZ" dirty="0"/>
              <a:t>J. J. </a:t>
            </a:r>
            <a:r>
              <a:rPr lang="cs-CZ" dirty="0" err="1"/>
              <a:t>Pestalozziho</a:t>
            </a:r>
            <a:r>
              <a:rPr lang="cs-CZ" dirty="0"/>
              <a:t>, o. p. s.  (Chrudim)</a:t>
            </a:r>
          </a:p>
          <a:p>
            <a:r>
              <a:rPr lang="cs-CZ" dirty="0" err="1"/>
              <a:t>Darjav</a:t>
            </a:r>
            <a:r>
              <a:rPr lang="cs-CZ" dirty="0"/>
              <a:t> (Pardubice, práce hl. s Romskou komunitou) </a:t>
            </a:r>
          </a:p>
          <a:p>
            <a:r>
              <a:rPr lang="cs-CZ" dirty="0"/>
              <a:t>Farní charita Litomyšl (NZDM </a:t>
            </a:r>
            <a:r>
              <a:rPr lang="cs-CZ" dirty="0" err="1"/>
              <a:t>SemTam</a:t>
            </a:r>
            <a:r>
              <a:rPr lang="cs-CZ" dirty="0"/>
              <a:t>)</a:t>
            </a:r>
          </a:p>
          <a:p>
            <a:r>
              <a:rPr lang="cs-CZ" dirty="0"/>
              <a:t>Charita Přelouč</a:t>
            </a:r>
          </a:p>
          <a:p>
            <a:r>
              <a:rPr lang="cs-CZ" dirty="0"/>
              <a:t>Naděje o. s. (Litomyšl, Česká Třebová)</a:t>
            </a:r>
          </a:p>
          <a:p>
            <a:r>
              <a:rPr lang="cs-CZ" dirty="0"/>
              <a:t>Občanské sdružení Bonanza (Svitavy – NZDM Díra, Vendolí- Prevence s Bonanzou) </a:t>
            </a:r>
          </a:p>
          <a:p>
            <a:r>
              <a:rPr lang="cs-CZ" dirty="0"/>
              <a:t>Oblastní charita Ústí nad Orlicí (Letohrad)</a:t>
            </a:r>
          </a:p>
          <a:p>
            <a:r>
              <a:rPr lang="cs-CZ" dirty="0"/>
              <a:t>SKP – CENTRUM o.p.s. ( Pardubice- Free klub, Vysoké Mýto – EMKO)</a:t>
            </a:r>
          </a:p>
          <a:p>
            <a:r>
              <a:rPr lang="cs-CZ" dirty="0"/>
              <a:t>Světlo pro děti (Klub radost, Přelouč)</a:t>
            </a:r>
          </a:p>
          <a:p>
            <a:r>
              <a:rPr lang="cs-CZ" dirty="0"/>
              <a:t>Šance pro tebe (NZDM Kopretina, Agora, Futur, </a:t>
            </a:r>
            <a:r>
              <a:rPr lang="cs-CZ" dirty="0" err="1"/>
              <a:t>Skateareál</a:t>
            </a:r>
            <a:r>
              <a:rPr lang="cs-CZ" dirty="0"/>
              <a:t> v Chrudimi)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6931457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dirty="0" smtClean="0"/>
              <a:t>Noclehárny</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lstStyle/>
          <a:p>
            <a:pPr lvl="0"/>
            <a:r>
              <a:rPr lang="cs-CZ" dirty="0"/>
              <a:t>nabízejí osobám bez přístřeší možnost přenocování a podmínky pro osobní hygienu.</a:t>
            </a:r>
          </a:p>
          <a:p>
            <a:r>
              <a:rPr lang="cs-CZ" u="sng" dirty="0"/>
              <a:t>Poskytovatelé v Pardubickém kraji:</a:t>
            </a:r>
            <a:endParaRPr lang="cs-CZ" dirty="0"/>
          </a:p>
          <a:p>
            <a:r>
              <a:rPr lang="cs-CZ" dirty="0"/>
              <a:t>SKP – CENTRUM o. p. s (Pardubice)</a:t>
            </a:r>
          </a:p>
          <a:p>
            <a:r>
              <a:rPr lang="cs-CZ" dirty="0"/>
              <a:t>SOPRE CR o.p.s. (Chrudim)</a:t>
            </a:r>
          </a:p>
          <a:p>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5842605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b="1" dirty="0"/>
              <a:t>Sociálně aktivizační služby pro rodiny s dětmi</a:t>
            </a:r>
            <a:r>
              <a:rPr lang="cs-CZ" dirty="0"/>
              <a:t> </a:t>
            </a:r>
          </a:p>
        </p:txBody>
      </p:sp>
      <p:sp>
        <p:nvSpPr>
          <p:cNvPr id="3" name="Zástupný symbol pro obsah 2"/>
          <p:cNvSpPr>
            <a:spLocks noGrp="1"/>
          </p:cNvSpPr>
          <p:nvPr>
            <p:ph idx="1"/>
          </p:nvPr>
        </p:nvSpPr>
        <p:spPr>
          <a:solidFill>
            <a:schemeClr val="accent4">
              <a:lumMod val="40000"/>
              <a:lumOff val="60000"/>
            </a:schemeClr>
          </a:solidFill>
        </p:spPr>
        <p:txBody>
          <a:bodyPr>
            <a:normAutofit/>
          </a:bodyPr>
          <a:lstStyle/>
          <a:p>
            <a:pPr lvl="0"/>
            <a:r>
              <a:rPr lang="cs-CZ" dirty="0"/>
              <a:t>nabízejí rodinám s dětmi pomoc se zvládnutím dopadů dlouhodobě krizové sociální situace rodiny nebo jejího člena formou terénní nebo ambulantní služby. Tyto organizace většinou úzce spolupracují s příslušnými odděleními OSPOD na městských úřadech.</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9734487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a:bodyPr>
          <a:lstStyle/>
          <a:p>
            <a:r>
              <a:rPr lang="cs-CZ" dirty="0" smtClean="0"/>
              <a:t>Poskytovatelé v Pardubickém kraji:</a:t>
            </a:r>
            <a:endParaRPr lang="cs-CZ" dirty="0"/>
          </a:p>
        </p:txBody>
      </p:sp>
      <p:sp>
        <p:nvSpPr>
          <p:cNvPr id="3" name="Zástupný symbol pro obsah 2"/>
          <p:cNvSpPr>
            <a:spLocks noGrp="1"/>
          </p:cNvSpPr>
          <p:nvPr>
            <p:ph idx="1"/>
          </p:nvPr>
        </p:nvSpPr>
        <p:spPr>
          <a:xfrm>
            <a:off x="457200" y="1340768"/>
            <a:ext cx="8229600" cy="4752528"/>
          </a:xfrm>
          <a:solidFill>
            <a:schemeClr val="accent4">
              <a:lumMod val="40000"/>
              <a:lumOff val="60000"/>
            </a:schemeClr>
          </a:solidFill>
        </p:spPr>
        <p:txBody>
          <a:bodyPr>
            <a:normAutofit fontScale="85000" lnSpcReduction="20000"/>
          </a:bodyPr>
          <a:lstStyle/>
          <a:p>
            <a:r>
              <a:rPr lang="cs-CZ" dirty="0" err="1" smtClean="0"/>
              <a:t>Amalthea</a:t>
            </a:r>
            <a:r>
              <a:rPr lang="cs-CZ" dirty="0" smtClean="0"/>
              <a:t> </a:t>
            </a:r>
            <a:r>
              <a:rPr lang="cs-CZ" dirty="0" err="1"/>
              <a:t>o.s</a:t>
            </a:r>
            <a:r>
              <a:rPr lang="cs-CZ" dirty="0"/>
              <a:t>. (Chrudim, Litomyšl, Hlinsko)</a:t>
            </a:r>
          </a:p>
          <a:p>
            <a:r>
              <a:rPr lang="cs-CZ" dirty="0"/>
              <a:t>Dětské informační centrum </a:t>
            </a:r>
            <a:r>
              <a:rPr lang="cs-CZ" dirty="0" err="1"/>
              <a:t>o.s</a:t>
            </a:r>
            <a:r>
              <a:rPr lang="cs-CZ" dirty="0"/>
              <a:t>. (Polička)</a:t>
            </a:r>
          </a:p>
          <a:p>
            <a:r>
              <a:rPr lang="cs-CZ" dirty="0"/>
              <a:t>Farní Charita Litomyšl</a:t>
            </a:r>
          </a:p>
          <a:p>
            <a:r>
              <a:rPr lang="cs-CZ" dirty="0"/>
              <a:t>Farní Charita Nové Hrady u Skutče</a:t>
            </a:r>
          </a:p>
          <a:p>
            <a:r>
              <a:rPr lang="cs-CZ" dirty="0"/>
              <a:t>Pobočka FOD Pardubice</a:t>
            </a:r>
          </a:p>
          <a:p>
            <a:r>
              <a:rPr lang="cs-CZ" dirty="0"/>
              <a:t>Občanské sdružení Bonanza (Vendolí)</a:t>
            </a:r>
          </a:p>
          <a:p>
            <a:r>
              <a:rPr lang="cs-CZ" dirty="0"/>
              <a:t>Oblastní charita Pardubice (Pardubice, Holice, Moravany)</a:t>
            </a:r>
          </a:p>
          <a:p>
            <a:r>
              <a:rPr lang="cs-CZ" dirty="0"/>
              <a:t>Oblastní charita Polička</a:t>
            </a:r>
          </a:p>
          <a:p>
            <a:r>
              <a:rPr lang="cs-CZ" dirty="0"/>
              <a:t>Oblastní charita Ústí nad Orlicí</a:t>
            </a:r>
          </a:p>
          <a:p>
            <a:r>
              <a:rPr lang="cs-CZ" dirty="0"/>
              <a:t>SOPRE CR o.p.s. (Chrudim)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765685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b="1" dirty="0"/>
              <a:t>Sociálně aktivizační služby pro seniory a osoby se zdravotním postižením</a:t>
            </a:r>
            <a:r>
              <a:rPr lang="cs-CZ" dirty="0"/>
              <a:t> </a:t>
            </a:r>
          </a:p>
        </p:txBody>
      </p:sp>
      <p:sp>
        <p:nvSpPr>
          <p:cNvPr id="3" name="Zástupný symbol pro obsah 2"/>
          <p:cNvSpPr>
            <a:spLocks noGrp="1"/>
          </p:cNvSpPr>
          <p:nvPr>
            <p:ph idx="1"/>
          </p:nvPr>
        </p:nvSpPr>
        <p:spPr>
          <a:xfrm>
            <a:off x="457200" y="1600201"/>
            <a:ext cx="8229600" cy="4421088"/>
          </a:xfrm>
          <a:solidFill>
            <a:schemeClr val="accent4">
              <a:lumMod val="40000"/>
              <a:lumOff val="60000"/>
            </a:schemeClr>
          </a:solidFill>
        </p:spPr>
        <p:txBody>
          <a:bodyPr>
            <a:normAutofit fontScale="92500"/>
          </a:bodyPr>
          <a:lstStyle/>
          <a:p>
            <a:pPr lvl="0"/>
            <a:r>
              <a:rPr lang="cs-CZ" dirty="0"/>
              <a:t>jsou ambulantní nebo terénní služby, které nabízejí zejména zprostředkování kontaktu se společenským prostředím, sociálně terapeutické činnosti a pomoc při obstarávání osobních záležitostí, tj. pomoc při zvládnutí běžných životních situací tak, aby nedošlo k jejich ohrožení sociálním vyloučením. Nejčastěji jsou poskytovány pro cílovou skupinu závislých osob a osob ze sociálně vyloučených lokalit.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6601323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a:bodyPr>
          <a:lstStyle/>
          <a:p>
            <a:r>
              <a:rPr lang="cs-CZ" dirty="0" smtClean="0"/>
              <a:t>Poskytovatelé v Pardubickém kraji:</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70000" lnSpcReduction="20000"/>
          </a:bodyPr>
          <a:lstStyle/>
          <a:p>
            <a:r>
              <a:rPr lang="cs-CZ" dirty="0" smtClean="0"/>
              <a:t>CEDR </a:t>
            </a:r>
            <a:r>
              <a:rPr lang="cs-CZ" dirty="0"/>
              <a:t>Pardubice o.p.s.  (pro osoby s chronickým duševním onemocněním)</a:t>
            </a:r>
          </a:p>
          <a:p>
            <a:r>
              <a:rPr lang="cs-CZ" dirty="0"/>
              <a:t>CSPP Chrudim (hl. pro seniory)</a:t>
            </a:r>
          </a:p>
          <a:p>
            <a:r>
              <a:rPr lang="cs-CZ" dirty="0"/>
              <a:t>Český klub nedoslýchavých </a:t>
            </a:r>
            <a:r>
              <a:rPr lang="cs-CZ" dirty="0" err="1"/>
              <a:t>Help</a:t>
            </a:r>
            <a:r>
              <a:rPr lang="cs-CZ" dirty="0"/>
              <a:t> (Ústí nad Orlicí, Pardubice – pro osoby s postižením sluchu)</a:t>
            </a:r>
          </a:p>
          <a:p>
            <a:r>
              <a:rPr lang="cs-CZ" dirty="0"/>
              <a:t>Charita Přelouč</a:t>
            </a:r>
          </a:p>
          <a:p>
            <a:r>
              <a:rPr lang="cs-CZ" dirty="0"/>
              <a:t>Ruka pro život – občanské sdružení (Litomyšl)</a:t>
            </a:r>
          </a:p>
          <a:p>
            <a:r>
              <a:rPr lang="cs-CZ" dirty="0"/>
              <a:t>Sdružení občanů pro pomoc zdravotně postiženým "APOLENKA"- </a:t>
            </a:r>
            <a:r>
              <a:rPr lang="cs-CZ" dirty="0" err="1"/>
              <a:t>hiporehabilitace</a:t>
            </a:r>
            <a:r>
              <a:rPr lang="cs-CZ" dirty="0"/>
              <a:t> (Pardubice)</a:t>
            </a:r>
          </a:p>
          <a:p>
            <a:r>
              <a:rPr lang="cs-CZ" dirty="0"/>
              <a:t>SONS ČR (Česká Třebová)</a:t>
            </a:r>
          </a:p>
          <a:p>
            <a:r>
              <a:rPr lang="cs-CZ" dirty="0"/>
              <a:t>Svazek obcí AZASS (Polička)</a:t>
            </a:r>
          </a:p>
          <a:p>
            <a:r>
              <a:rPr lang="cs-CZ" dirty="0" err="1"/>
              <a:t>Tyflocentrum</a:t>
            </a:r>
            <a:r>
              <a:rPr lang="cs-CZ" dirty="0"/>
              <a:t> Pardubice o.p.s. (Pardubice, Chrudim, Vysoké Mýto)</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41984021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b="1" dirty="0"/>
              <a:t>Terénní programy</a:t>
            </a:r>
            <a:r>
              <a:rPr lang="cs-CZ" dirty="0"/>
              <a:t> </a:t>
            </a:r>
          </a:p>
        </p:txBody>
      </p:sp>
      <p:sp>
        <p:nvSpPr>
          <p:cNvPr id="3" name="Zástupný symbol pro obsah 2"/>
          <p:cNvSpPr>
            <a:spLocks noGrp="1"/>
          </p:cNvSpPr>
          <p:nvPr>
            <p:ph idx="1"/>
          </p:nvPr>
        </p:nvSpPr>
        <p:spPr>
          <a:solidFill>
            <a:schemeClr val="accent4">
              <a:lumMod val="40000"/>
              <a:lumOff val="60000"/>
            </a:schemeClr>
          </a:solidFill>
        </p:spPr>
        <p:txBody>
          <a:bodyPr>
            <a:normAutofit fontScale="70000" lnSpcReduction="20000"/>
          </a:bodyPr>
          <a:lstStyle/>
          <a:p>
            <a:pPr lvl="0"/>
            <a:r>
              <a:rPr lang="cs-CZ" dirty="0"/>
              <a:t>jsou realizovány s cílem vyhledávat osoby, které žijí rizikovým způsobem života nebo žijí v sociálně vyloučených komunitách a pomáhat jim v minimalizaci rizik spojených s tímto způsobem života a v začlenění do společnosti.</a:t>
            </a:r>
          </a:p>
          <a:p>
            <a:r>
              <a:rPr lang="cs-CZ" u="sng" dirty="0"/>
              <a:t>Poskytovatelé v Pardubickém kraji:</a:t>
            </a:r>
            <a:endParaRPr lang="cs-CZ" dirty="0"/>
          </a:p>
          <a:p>
            <a:r>
              <a:rPr lang="cs-CZ" dirty="0" err="1"/>
              <a:t>Darjav</a:t>
            </a:r>
            <a:endParaRPr lang="cs-CZ" dirty="0"/>
          </a:p>
          <a:p>
            <a:r>
              <a:rPr lang="cs-CZ" dirty="0" err="1"/>
              <a:t>Laxus</a:t>
            </a:r>
            <a:r>
              <a:rPr lang="cs-CZ" dirty="0"/>
              <a:t> </a:t>
            </a:r>
            <a:r>
              <a:rPr lang="cs-CZ" dirty="0" err="1"/>
              <a:t>o.s</a:t>
            </a:r>
            <a:r>
              <a:rPr lang="cs-CZ" dirty="0"/>
              <a:t>.</a:t>
            </a:r>
          </a:p>
          <a:p>
            <a:r>
              <a:rPr lang="cs-CZ" dirty="0"/>
              <a:t>Městská romská rada (Pardubice)</a:t>
            </a:r>
          </a:p>
          <a:p>
            <a:r>
              <a:rPr lang="cs-CZ" dirty="0"/>
              <a:t>Naděje </a:t>
            </a:r>
            <a:r>
              <a:rPr lang="cs-CZ" dirty="0" err="1"/>
              <a:t>o.s</a:t>
            </a:r>
            <a:r>
              <a:rPr lang="cs-CZ" dirty="0"/>
              <a:t>. (Vysoké Mýto, Česká Třebová)</a:t>
            </a:r>
          </a:p>
          <a:p>
            <a:r>
              <a:rPr lang="cs-CZ" dirty="0"/>
              <a:t>Občanské sdružení </a:t>
            </a:r>
            <a:r>
              <a:rPr lang="cs-CZ" dirty="0" err="1"/>
              <a:t>Romodrom</a:t>
            </a:r>
            <a:r>
              <a:rPr lang="cs-CZ" dirty="0"/>
              <a:t> (Pardubice)</a:t>
            </a:r>
          </a:p>
          <a:p>
            <a:r>
              <a:rPr lang="cs-CZ" dirty="0"/>
              <a:t>SKP –CENTRUM o.p.s. (Pardubice)</a:t>
            </a:r>
          </a:p>
          <a:p>
            <a:r>
              <a:rPr lang="cs-CZ" dirty="0"/>
              <a:t>Světlo pro tebe (Pardubice)</a:t>
            </a:r>
          </a:p>
          <a:p>
            <a:r>
              <a:rPr lang="cs-CZ" dirty="0"/>
              <a:t>Šance pro tebe (Chrudim)</a:t>
            </a:r>
          </a:p>
          <a:p>
            <a:r>
              <a:rPr lang="cs-CZ" dirty="0"/>
              <a:t>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29910617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lstStyle/>
          <a:p>
            <a:r>
              <a:rPr lang="cs-CZ" b="1" dirty="0"/>
              <a:t>Sociální rehabilitace</a:t>
            </a:r>
            <a:r>
              <a:rPr lang="cs-CZ" dirty="0"/>
              <a:t> </a:t>
            </a:r>
          </a:p>
        </p:txBody>
      </p:sp>
      <p:sp>
        <p:nvSpPr>
          <p:cNvPr id="3" name="Zástupný symbol pro obsah 2"/>
          <p:cNvSpPr>
            <a:spLocks noGrp="1"/>
          </p:cNvSpPr>
          <p:nvPr>
            <p:ph idx="1"/>
          </p:nvPr>
        </p:nvSpPr>
        <p:spPr>
          <a:solidFill>
            <a:schemeClr val="accent4">
              <a:lumMod val="40000"/>
              <a:lumOff val="60000"/>
            </a:schemeClr>
          </a:solidFill>
        </p:spPr>
        <p:txBody>
          <a:bodyPr>
            <a:normAutofit fontScale="92500" lnSpcReduction="20000"/>
          </a:bodyPr>
          <a:lstStyle/>
          <a:p>
            <a:pPr lvl="0"/>
            <a:r>
              <a:rPr lang="cs-CZ" dirty="0"/>
              <a:t>má za cíl pomoc lidem k dosažení samostatnosti, nezávislosti a soběstačnosti, a to rozvojem jejich schopností a dovedností a posilováním návyků potřebných pro samostatný život. Služba je určena osobám se </a:t>
            </a:r>
            <a:r>
              <a:rPr lang="cs-CZ" u="sng" dirty="0">
                <a:hlinkClick r:id="rId2"/>
              </a:rPr>
              <a:t>zdravotním postižením</a:t>
            </a:r>
            <a:r>
              <a:rPr lang="cs-CZ" dirty="0"/>
              <a:t>, ale také osobám, které jsou ohroženy sociálním vyloučením z jiného důvodu, například etnické příslušnosti, chudoby, dlouhodobé nezaměstnanosti apod. Každý poskytovatel se zaměřuje na nějakou cílovou skupinu – některé skupiny není vhodné míchat.</a:t>
            </a:r>
          </a:p>
          <a:p>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6884566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fontScale="90000"/>
          </a:bodyPr>
          <a:lstStyle/>
          <a:p>
            <a:r>
              <a:rPr lang="cs-CZ" dirty="0" smtClean="0"/>
              <a:t>Poskytovatelé v Pardubickém kraji (většina se zaměřuje na RHB OZP):</a:t>
            </a:r>
            <a:endParaRPr lang="cs-CZ" dirty="0"/>
          </a:p>
        </p:txBody>
      </p:sp>
      <p:sp>
        <p:nvSpPr>
          <p:cNvPr id="3" name="Zástupný symbol pro obsah 2"/>
          <p:cNvSpPr>
            <a:spLocks noGrp="1"/>
          </p:cNvSpPr>
          <p:nvPr>
            <p:ph idx="1"/>
          </p:nvPr>
        </p:nvSpPr>
        <p:spPr>
          <a:solidFill>
            <a:schemeClr val="accent4">
              <a:lumMod val="40000"/>
              <a:lumOff val="60000"/>
            </a:schemeClr>
          </a:solidFill>
        </p:spPr>
        <p:txBody>
          <a:bodyPr>
            <a:normAutofit fontScale="55000" lnSpcReduction="20000"/>
          </a:bodyPr>
          <a:lstStyle/>
          <a:p>
            <a:r>
              <a:rPr lang="cs-CZ" dirty="0" smtClean="0"/>
              <a:t>SKP </a:t>
            </a:r>
            <a:r>
              <a:rPr lang="cs-CZ" dirty="0"/>
              <a:t>–CENTRUM o.p.s. (Pardubice)</a:t>
            </a:r>
          </a:p>
          <a:p>
            <a:r>
              <a:rPr lang="cs-CZ" dirty="0"/>
              <a:t>Pobočka FOD Pardubice</a:t>
            </a:r>
          </a:p>
          <a:p>
            <a:r>
              <a:rPr lang="cs-CZ" dirty="0"/>
              <a:t>APPA agentura s.r.o. (Přelouč)</a:t>
            </a:r>
          </a:p>
          <a:p>
            <a:r>
              <a:rPr lang="cs-CZ" dirty="0"/>
              <a:t>Centrum pro zdravotně postižené Pardubického kraje (Pardubice, Chrudim, Ústí nad Orlicí)</a:t>
            </a:r>
          </a:p>
          <a:p>
            <a:r>
              <a:rPr lang="cs-CZ" dirty="0"/>
              <a:t>Česká </a:t>
            </a:r>
            <a:r>
              <a:rPr lang="cs-CZ" dirty="0" err="1"/>
              <a:t>abilympijská</a:t>
            </a:r>
            <a:r>
              <a:rPr lang="cs-CZ" dirty="0"/>
              <a:t> asociace</a:t>
            </a:r>
          </a:p>
          <a:p>
            <a:r>
              <a:rPr lang="cs-CZ" dirty="0"/>
              <a:t>Fokus Vysočina (Hlinsko)</a:t>
            </a:r>
          </a:p>
          <a:p>
            <a:r>
              <a:rPr lang="cs-CZ" dirty="0"/>
              <a:t>Pobočka FOD Pardubice</a:t>
            </a:r>
          </a:p>
          <a:p>
            <a:r>
              <a:rPr lang="cs-CZ" dirty="0"/>
              <a:t>Křižovatka Handicap </a:t>
            </a:r>
            <a:r>
              <a:rPr lang="cs-CZ" dirty="0" err="1"/>
              <a:t>o.s</a:t>
            </a:r>
            <a:r>
              <a:rPr lang="cs-CZ" dirty="0"/>
              <a:t>.</a:t>
            </a:r>
          </a:p>
          <a:p>
            <a:r>
              <a:rPr lang="cs-CZ" dirty="0"/>
              <a:t>Oblastní charita Polička</a:t>
            </a:r>
          </a:p>
          <a:p>
            <a:r>
              <a:rPr lang="cs-CZ" dirty="0"/>
              <a:t>Péče o duševní zdraví (Ústí nad Orlicí, Chrudim, Pardubice)</a:t>
            </a:r>
          </a:p>
          <a:p>
            <a:r>
              <a:rPr lang="cs-CZ" dirty="0"/>
              <a:t>Rytmus Chrudim </a:t>
            </a:r>
            <a:r>
              <a:rPr lang="cs-CZ" dirty="0" err="1"/>
              <a:t>o.p.s</a:t>
            </a:r>
            <a:endParaRPr lang="cs-CZ" dirty="0"/>
          </a:p>
          <a:p>
            <a:r>
              <a:rPr lang="cs-CZ" dirty="0"/>
              <a:t>Sdružení občanů pro pomoc zdravotně postiženým "APOLENKA"- </a:t>
            </a:r>
            <a:r>
              <a:rPr lang="cs-CZ" dirty="0" err="1"/>
              <a:t>hiporehabilitace</a:t>
            </a:r>
            <a:r>
              <a:rPr lang="cs-CZ" dirty="0"/>
              <a:t> (Pardubice)</a:t>
            </a:r>
          </a:p>
          <a:p>
            <a:r>
              <a:rPr lang="cs-CZ" dirty="0"/>
              <a:t>Svazek obcí AZASS (Polička)</a:t>
            </a:r>
          </a:p>
          <a:p>
            <a:r>
              <a:rPr lang="cs-CZ" dirty="0" err="1"/>
              <a:t>Tyflocentrum</a:t>
            </a:r>
            <a:r>
              <a:rPr lang="cs-CZ" dirty="0"/>
              <a:t> Pardubice o.p.s. (Pardubice, Chrudim, Vysoké Mýto. Litomyšl)</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34516803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solidFill>
            <a:schemeClr val="accent4">
              <a:lumMod val="75000"/>
            </a:schemeClr>
          </a:solidFill>
        </p:spPr>
        <p:txBody>
          <a:bodyPr>
            <a:normAutofit/>
          </a:bodyPr>
          <a:lstStyle/>
          <a:p>
            <a:r>
              <a:rPr lang="cs-CZ" dirty="0" smtClean="0"/>
              <a:t>Zdroje: </a:t>
            </a:r>
            <a:endParaRPr lang="cs-CZ" dirty="0"/>
          </a:p>
        </p:txBody>
      </p:sp>
      <p:sp>
        <p:nvSpPr>
          <p:cNvPr id="3" name="Zástupný symbol pro obsah 2"/>
          <p:cNvSpPr>
            <a:spLocks noGrp="1"/>
          </p:cNvSpPr>
          <p:nvPr>
            <p:ph idx="1"/>
          </p:nvPr>
        </p:nvSpPr>
        <p:spPr>
          <a:xfrm>
            <a:off x="457200" y="1340768"/>
            <a:ext cx="8229600" cy="4785395"/>
          </a:xfrm>
          <a:solidFill>
            <a:schemeClr val="accent4">
              <a:lumMod val="40000"/>
              <a:lumOff val="60000"/>
            </a:schemeClr>
          </a:solidFill>
        </p:spPr>
        <p:txBody>
          <a:bodyPr>
            <a:normAutofit fontScale="55000" lnSpcReduction="20000"/>
          </a:bodyPr>
          <a:lstStyle/>
          <a:p>
            <a:r>
              <a:rPr lang="cs-CZ" dirty="0" smtClean="0"/>
              <a:t>KOTÝNKOVÁ</a:t>
            </a:r>
            <a:r>
              <a:rPr lang="cs-CZ" dirty="0"/>
              <a:t>, M., LAŇKA, Š.: </a:t>
            </a:r>
            <a:r>
              <a:rPr lang="cs-CZ" i="1" dirty="0"/>
              <a:t>Národní akční plány boje proti </a:t>
            </a:r>
            <a:r>
              <a:rPr lang="cs-CZ" i="1" dirty="0" err="1"/>
              <a:t>chudoběa</a:t>
            </a:r>
            <a:r>
              <a:rPr lang="cs-CZ" i="1" dirty="0"/>
              <a:t> sociálnímu vyloučení členských zemí  Evropské </a:t>
            </a:r>
            <a:r>
              <a:rPr lang="cs-CZ" i="1" dirty="0" err="1"/>
              <a:t>unie.VUPSV</a:t>
            </a:r>
            <a:r>
              <a:rPr lang="cs-CZ" i="1" dirty="0"/>
              <a:t>, 2002.  </a:t>
            </a:r>
            <a:r>
              <a:rPr lang="cs-CZ" dirty="0"/>
              <a:t>Dostupné na: </a:t>
            </a:r>
            <a:r>
              <a:rPr lang="cs-CZ" u="sng" dirty="0">
                <a:hlinkClick r:id="rId2"/>
              </a:rPr>
              <a:t>http://praha.vupsv.cz/Fulltext/kotlan.pdf</a:t>
            </a:r>
            <a:endParaRPr lang="cs-CZ" dirty="0"/>
          </a:p>
          <a:p>
            <a:r>
              <a:rPr lang="cs-CZ" dirty="0"/>
              <a:t>KREBS, V. </a:t>
            </a:r>
            <a:r>
              <a:rPr lang="cs-CZ" i="1" dirty="0"/>
              <a:t>Sociální politika</a:t>
            </a:r>
            <a:r>
              <a:rPr lang="cs-CZ" dirty="0"/>
              <a:t>. Praha: ASPI, a. s. s. 504, ISBN 80-7359-050-5 </a:t>
            </a:r>
          </a:p>
          <a:p>
            <a:r>
              <a:rPr lang="cs-CZ" dirty="0"/>
              <a:t>MAREŠ, P. </a:t>
            </a:r>
            <a:r>
              <a:rPr lang="cs-CZ" i="1" dirty="0"/>
              <a:t>Chudoba, marginalizace, sociální vyloučení</a:t>
            </a:r>
            <a:r>
              <a:rPr lang="cs-CZ" dirty="0"/>
              <a:t>. Sociologický časopis, 2000, </a:t>
            </a:r>
          </a:p>
          <a:p>
            <a:r>
              <a:rPr lang="cs-CZ" dirty="0"/>
              <a:t>Vol. 36 (NO. 3: 285-297)</a:t>
            </a:r>
          </a:p>
          <a:p>
            <a:r>
              <a:rPr lang="cs-CZ" dirty="0"/>
              <a:t>MAREŠ, P. </a:t>
            </a:r>
            <a:r>
              <a:rPr lang="cs-CZ" i="1" dirty="0"/>
              <a:t>Faktory sociálního vyloučení</a:t>
            </a:r>
            <a:r>
              <a:rPr lang="cs-CZ" dirty="0"/>
              <a:t>. Dostupné na: http://praha.vupsv.cz/Fulltext/vz_193.pdf</a:t>
            </a:r>
          </a:p>
          <a:p>
            <a:r>
              <a:rPr lang="cs-CZ" dirty="0"/>
              <a:t>NAVRÁTIL, P. </a:t>
            </a:r>
            <a:r>
              <a:rPr lang="cs-CZ" i="1" dirty="0"/>
              <a:t>Integrace Romů</a:t>
            </a:r>
            <a:r>
              <a:rPr lang="cs-CZ" dirty="0"/>
              <a:t>. Sociální práce, 2002, roč. 2, </a:t>
            </a:r>
          </a:p>
          <a:p>
            <a:r>
              <a:rPr lang="cs-CZ" dirty="0"/>
              <a:t>Dostupné na:  http://www.socialniprace.cz/soubory/2002-2-</a:t>
            </a:r>
          </a:p>
          <a:p>
            <a:r>
              <a:rPr lang="cs-CZ" dirty="0"/>
              <a:t>090221131926.pdf</a:t>
            </a:r>
          </a:p>
          <a:p>
            <a:r>
              <a:rPr lang="cs-CZ" u="sng" dirty="0">
                <a:hlinkClick r:id="rId3"/>
              </a:rPr>
              <a:t>http://www.forint.cz/portal/co-je-to-socialni-exkluze/</a:t>
            </a:r>
            <a:endParaRPr lang="cs-CZ" dirty="0"/>
          </a:p>
          <a:p>
            <a:r>
              <a:rPr lang="cs-CZ" u="sng" dirty="0">
                <a:hlinkClick r:id="rId4"/>
              </a:rPr>
              <a:t>www.clovekvtisni.cz</a:t>
            </a:r>
            <a:endParaRPr lang="cs-CZ" dirty="0"/>
          </a:p>
          <a:p>
            <a:r>
              <a:rPr lang="cs-CZ" dirty="0"/>
              <a:t>Polis – podpora </a:t>
            </a:r>
            <a:r>
              <a:rPr lang="cs-CZ" dirty="0" err="1"/>
              <a:t>sociálněintegračních</a:t>
            </a:r>
            <a:r>
              <a:rPr lang="cs-CZ" dirty="0"/>
              <a:t> politik a </a:t>
            </a:r>
            <a:r>
              <a:rPr lang="cs-CZ" dirty="0" smtClean="0"/>
              <a:t>služeb: http</a:t>
            </a:r>
            <a:r>
              <a:rPr lang="cs-CZ" dirty="0"/>
              <a:t>://www.epolis.cz/index.php </a:t>
            </a:r>
          </a:p>
          <a:p>
            <a:r>
              <a:rPr lang="cs-CZ" dirty="0"/>
              <a:t>Programy sociální integrace: </a:t>
            </a:r>
            <a:r>
              <a:rPr lang="cs-CZ" u="sng" dirty="0" smtClean="0">
                <a:hlinkClick r:id="rId5"/>
              </a:rPr>
              <a:t>http</a:t>
            </a:r>
            <a:r>
              <a:rPr lang="cs-CZ" u="sng" dirty="0">
                <a:hlinkClick r:id="rId5"/>
              </a:rPr>
              <a:t>://www.integracniprogramy.cz/</a:t>
            </a:r>
            <a:endParaRPr lang="cs-CZ" dirty="0"/>
          </a:p>
          <a:p>
            <a:r>
              <a:rPr lang="cs-CZ" u="sng" dirty="0">
                <a:hlinkClick r:id="rId6"/>
              </a:rPr>
              <a:t>www.czechkid.cz</a:t>
            </a:r>
            <a:endParaRPr lang="cs-CZ" dirty="0"/>
          </a:p>
          <a:p>
            <a:endParaRPr lang="cs-CZ" dirty="0"/>
          </a:p>
        </p:txBody>
      </p:sp>
      <p:pic>
        <p:nvPicPr>
          <p:cNvPr id="4" name="Obrázek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922000"/>
            <a:ext cx="4287023" cy="936000"/>
          </a:xfrm>
          <a:prstGeom prst="rect">
            <a:avLst/>
          </a:prstGeom>
        </p:spPr>
      </p:pic>
    </p:spTree>
    <p:extLst>
      <p:ext uri="{BB962C8B-B14F-4D97-AF65-F5344CB8AC3E}">
        <p14:creationId xmlns:p14="http://schemas.microsoft.com/office/powerpoint/2010/main" val="197946528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1856</Words>
  <Application>Microsoft Office PowerPoint</Application>
  <PresentationFormat>Předvádění na obrazovce (4:3)</PresentationFormat>
  <Paragraphs>263</Paragraphs>
  <Slides>48</Slides>
  <Notes>0</Notes>
  <HiddenSlides>0</HiddenSlides>
  <MMClips>0</MMClips>
  <ScaleCrop>false</ScaleCrop>
  <HeadingPairs>
    <vt:vector size="4" baseType="variant">
      <vt:variant>
        <vt:lpstr>Motiv</vt:lpstr>
      </vt:variant>
      <vt:variant>
        <vt:i4>1</vt:i4>
      </vt:variant>
      <vt:variant>
        <vt:lpstr>Nadpisy snímků</vt:lpstr>
      </vt:variant>
      <vt:variant>
        <vt:i4>48</vt:i4>
      </vt:variant>
    </vt:vector>
  </HeadingPairs>
  <TitlesOfParts>
    <vt:vector size="49" baseType="lpstr">
      <vt:lpstr>Motiv systému Office</vt:lpstr>
      <vt:lpstr>Problematika sociálního vyloučení </vt:lpstr>
      <vt:lpstr>Sociální vyloučení – pojmy </vt:lpstr>
      <vt:lpstr>Prezentace aplikace PowerPoint</vt:lpstr>
      <vt:lpstr>Definice sociálního vyloučení</vt:lpstr>
      <vt:lpstr>Prezentace aplikace PowerPoint</vt:lpstr>
      <vt:lpstr>Sociální vyloučení a nerovný přístup</vt:lpstr>
      <vt:lpstr>Sociální vyloučení se nejvíce projevuje v těchto oblastech života: </vt:lpstr>
      <vt:lpstr>Příčiny sociálního vyloučení:</vt:lpstr>
      <vt:lpstr>Vnitřní příčiny sociálního vyloučení </vt:lpstr>
      <vt:lpstr>Vnější příčiny sociálního vyloučení </vt:lpstr>
      <vt:lpstr>Prezentace aplikace PowerPoint</vt:lpstr>
      <vt:lpstr>Dimenze sociálního vyloučení: </vt:lpstr>
      <vt:lpstr>Prostorové vyloučení </vt:lpstr>
      <vt:lpstr>Prezentace aplikace PowerPoint</vt:lpstr>
      <vt:lpstr>Ekonomické vyloučení</vt:lpstr>
      <vt:lpstr>Kulturní vyloučení </vt:lpstr>
      <vt:lpstr>Sociální vyloučení v užším smyslu</vt:lpstr>
      <vt:lpstr>Symbolické vyloučení </vt:lpstr>
      <vt:lpstr>Politické vyloučení </vt:lpstr>
      <vt:lpstr>Vyloučení z bezpečí </vt:lpstr>
      <vt:lpstr>Vyloučení z mobility</vt:lpstr>
      <vt:lpstr>Past sociálního vyloučení  (Příčiny x důsledky) </vt:lpstr>
      <vt:lpstr>Skupiny obyvatel nejvíce ohrožené sociálním vyloučením: </vt:lpstr>
      <vt:lpstr>Rizikové faktory zvyšující pravděpodobnost sociálního vyloučení </vt:lpstr>
      <vt:lpstr>Prezentace aplikace PowerPoint</vt:lpstr>
      <vt:lpstr>Underclass</vt:lpstr>
      <vt:lpstr>Znaky typické pro underclass </vt:lpstr>
      <vt:lpstr>Prezentace aplikace PowerPoint</vt:lpstr>
      <vt:lpstr>Prezentace aplikace PowerPoint</vt:lpstr>
      <vt:lpstr>Prezentace aplikace PowerPoint</vt:lpstr>
      <vt:lpstr>Sociální služby určené osobám trpícím sociálním vyloučením </vt:lpstr>
      <vt:lpstr>Odborné sociální poradenství</vt:lpstr>
      <vt:lpstr>Azylové domy </vt:lpstr>
      <vt:lpstr>Poskytovatelé v Pardubickém kraji:</vt:lpstr>
      <vt:lpstr>Domy na půl cesty</vt:lpstr>
      <vt:lpstr>Poskytovatelé v Pardubickém kraji: </vt:lpstr>
      <vt:lpstr>Nízkoprahová denní centra</vt:lpstr>
      <vt:lpstr>Nízkoprahová denní centra pro děti a mládež</vt:lpstr>
      <vt:lpstr>Poskytovatelé v Pardubickém kraji:</vt:lpstr>
      <vt:lpstr>Noclehárny</vt:lpstr>
      <vt:lpstr>Sociálně aktivizační služby pro rodiny s dětmi </vt:lpstr>
      <vt:lpstr>Poskytovatelé v Pardubickém kraji:</vt:lpstr>
      <vt:lpstr>Sociálně aktivizační služby pro seniory a osoby se zdravotním postižením </vt:lpstr>
      <vt:lpstr>Poskytovatelé v Pardubickém kraji:</vt:lpstr>
      <vt:lpstr>Terénní programy </vt:lpstr>
      <vt:lpstr>Sociální rehabilitace </vt:lpstr>
      <vt:lpstr>Poskytovatelé v Pardubickém kraji (většina se zaměřuje na RHB OZP):</vt:lpstr>
      <vt:lpstr>Zdroje: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Problematika sociálního vyloučení</dc:title>
  <dc:creator>Truncova</dc:creator>
  <cp:lastModifiedBy>Truncova</cp:lastModifiedBy>
  <cp:revision>10</cp:revision>
  <dcterms:created xsi:type="dcterms:W3CDTF">2011-08-02T13:35:37Z</dcterms:created>
  <dcterms:modified xsi:type="dcterms:W3CDTF">2011-08-07T20:09:30Z</dcterms:modified>
</cp:coreProperties>
</file>