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3C6DA-61D1-4774-B687-8267570E8777}" type="datetimeFigureOut">
              <a:rPr lang="cs-CZ" smtClean="0"/>
              <a:pPr/>
              <a:t>24.11.2011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53CC0-8336-4BEF-A0B1-5F0B8F994BB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Formy a druhy sociálních služeb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Činnost </a:t>
            </a:r>
            <a:r>
              <a:rPr lang="cs-CZ" dirty="0"/>
              <a:t>zajišťující pomoc a podporu osobám za účelem sociálního začlenění nebo v rámci prevence před sociálním vyloučením.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Formy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Terénní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Ambulantní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Pobytové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Terénní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služby </a:t>
            </a:r>
            <a:r>
              <a:rPr lang="cs-CZ" dirty="0"/>
              <a:t>jsou poskytovány v přirozeném sociálním prostředí klientů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Ambulantní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/>
          </a:p>
          <a:p>
            <a:pPr lvl="0"/>
            <a:r>
              <a:rPr lang="cs-CZ" dirty="0" smtClean="0"/>
              <a:t>osoba </a:t>
            </a:r>
            <a:r>
              <a:rPr lang="cs-CZ" dirty="0"/>
              <a:t>dochází nebo je doprovázena či dopravována do zařízení přes den či noc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Pobytové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služby </a:t>
            </a:r>
            <a:r>
              <a:rPr lang="cs-CZ" dirty="0"/>
              <a:t>spojené s ubytováním v sociálním zařízení (týdenní, měsíční, celoroční)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Terénní sociální služby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cs-CZ" dirty="0"/>
              <a:t>domácí prostředí</a:t>
            </a:r>
          </a:p>
          <a:p>
            <a:pPr lvl="0"/>
            <a:r>
              <a:rPr lang="cs-CZ" dirty="0"/>
              <a:t>méně finančně náročné</a:t>
            </a:r>
          </a:p>
          <a:p>
            <a:pPr lvl="0"/>
            <a:r>
              <a:rPr lang="cs-CZ" dirty="0"/>
              <a:t>zachování sociálních vazeb</a:t>
            </a:r>
          </a:p>
          <a:p>
            <a:pPr lvl="0"/>
            <a:r>
              <a:rPr lang="cs-CZ" dirty="0" smtClean="0"/>
              <a:t>m</a:t>
            </a:r>
            <a:r>
              <a:rPr lang="cs-CZ" dirty="0" smtClean="0"/>
              <a:t>aximální zapojení osob blízkých do péče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cs-CZ" dirty="0"/>
              <a:t>horší dostupnost péče v některých oblastech (místní i časová)</a:t>
            </a:r>
          </a:p>
          <a:p>
            <a:pPr lvl="0"/>
            <a:r>
              <a:rPr lang="cs-CZ" dirty="0"/>
              <a:t>možnost narušení soukromí (při střídání pracovníků)</a:t>
            </a:r>
          </a:p>
          <a:p>
            <a:pPr lvl="0"/>
            <a:r>
              <a:rPr lang="cs-CZ" dirty="0"/>
              <a:t>většinou </a:t>
            </a:r>
            <a:r>
              <a:rPr lang="cs-CZ" dirty="0" smtClean="0"/>
              <a:t>není možné</a:t>
            </a:r>
            <a:r>
              <a:rPr lang="cs-CZ" dirty="0" smtClean="0"/>
              <a:t> </a:t>
            </a:r>
            <a:r>
              <a:rPr lang="cs-CZ" dirty="0"/>
              <a:t>24 hod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Ambulantní sociální služby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cs-CZ" dirty="0"/>
              <a:t>sociální kontakty s vrstevníky a dalšími lidmi</a:t>
            </a:r>
          </a:p>
          <a:p>
            <a:pPr lvl="0"/>
            <a:r>
              <a:rPr lang="cs-CZ" dirty="0"/>
              <a:t>zachování sociální prostředí</a:t>
            </a:r>
          </a:p>
          <a:p>
            <a:pPr lvl="0"/>
            <a:r>
              <a:rPr lang="cs-CZ" dirty="0"/>
              <a:t>méně nákladné služby</a:t>
            </a:r>
          </a:p>
          <a:p>
            <a:pPr lvl="0"/>
            <a:r>
              <a:rPr lang="cs-CZ" dirty="0"/>
              <a:t>rozvoj a udržení stávajících </a:t>
            </a:r>
            <a:r>
              <a:rPr lang="cs-CZ" dirty="0" smtClean="0"/>
              <a:t>dovedností</a:t>
            </a:r>
          </a:p>
          <a:p>
            <a:pPr lvl="0"/>
            <a:r>
              <a:rPr lang="cs-CZ" dirty="0" smtClean="0"/>
              <a:t>a</a:t>
            </a:r>
            <a:r>
              <a:rPr lang="cs-CZ" dirty="0" smtClean="0"/>
              <a:t>ktivizační programy</a:t>
            </a:r>
          </a:p>
          <a:p>
            <a:pPr lvl="0">
              <a:buNone/>
            </a:pP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cs-CZ" dirty="0"/>
              <a:t>doprava do zařízení</a:t>
            </a:r>
          </a:p>
          <a:p>
            <a:pPr lvl="0"/>
            <a:r>
              <a:rPr lang="cs-CZ" dirty="0"/>
              <a:t> případná místní nedostupnost</a:t>
            </a:r>
          </a:p>
          <a:p>
            <a:pPr lvl="0"/>
            <a:r>
              <a:rPr lang="cs-CZ" dirty="0"/>
              <a:t>finančně náročnější pro uživatele</a:t>
            </a:r>
          </a:p>
          <a:p>
            <a:pPr lvl="0"/>
            <a:r>
              <a:rPr lang="cs-CZ" dirty="0"/>
              <a:t>pobyt v </a:t>
            </a:r>
            <a:r>
              <a:rPr lang="cs-CZ" dirty="0" smtClean="0"/>
              <a:t>kolektivu (i výhoda)</a:t>
            </a:r>
            <a:endParaRPr lang="cs-CZ" dirty="0"/>
          </a:p>
          <a:p>
            <a:pPr lvl="0"/>
            <a:r>
              <a:rPr lang="cs-CZ" dirty="0"/>
              <a:t>zdravotní problémy</a:t>
            </a:r>
          </a:p>
          <a:p>
            <a:pPr lvl="0"/>
            <a:r>
              <a:rPr lang="cs-CZ" dirty="0"/>
              <a:t>vytržení na část dne z domu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Pobytové sociální služby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</a:t>
            </a:r>
            <a:r>
              <a:rPr lang="cs-CZ" dirty="0" smtClean="0"/>
              <a:t>ýhody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cs-CZ" dirty="0"/>
              <a:t>možnost speciální péče</a:t>
            </a:r>
          </a:p>
          <a:p>
            <a:pPr lvl="0"/>
            <a:r>
              <a:rPr lang="cs-CZ" dirty="0"/>
              <a:t>aktivizační programy</a:t>
            </a:r>
          </a:p>
          <a:p>
            <a:pPr lvl="0"/>
            <a:r>
              <a:rPr lang="cs-CZ" dirty="0"/>
              <a:t>úleva pro rodinu</a:t>
            </a:r>
          </a:p>
          <a:p>
            <a:pPr lvl="0"/>
            <a:r>
              <a:rPr lang="cs-CZ" dirty="0"/>
              <a:t>pobyt ve společnosti vrstevníků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narušení soukromí</a:t>
            </a:r>
          </a:p>
          <a:p>
            <a:pPr lvl="0"/>
            <a:r>
              <a:rPr lang="cs-CZ" dirty="0"/>
              <a:t>nejnákladnější pro stát</a:t>
            </a:r>
          </a:p>
          <a:p>
            <a:pPr lvl="0"/>
            <a:r>
              <a:rPr lang="cs-CZ" dirty="0" smtClean="0"/>
              <a:t>v</a:t>
            </a:r>
            <a:r>
              <a:rPr lang="cs-CZ" dirty="0" smtClean="0"/>
              <a:t>ětší riziko šikany</a:t>
            </a:r>
            <a:endParaRPr lang="cs-CZ" dirty="0"/>
          </a:p>
          <a:p>
            <a:pPr lvl="0"/>
            <a:r>
              <a:rPr lang="cs-CZ" dirty="0"/>
              <a:t>ponorková nemoc</a:t>
            </a:r>
          </a:p>
          <a:p>
            <a:pPr lvl="0"/>
            <a:r>
              <a:rPr lang="cs-CZ" dirty="0"/>
              <a:t>nadměrná homogenita </a:t>
            </a:r>
          </a:p>
          <a:p>
            <a:pPr lvl="0"/>
            <a:r>
              <a:rPr lang="cs-CZ" dirty="0"/>
              <a:t>riziko vzniku </a:t>
            </a:r>
            <a:r>
              <a:rPr lang="cs-CZ" dirty="0" err="1"/>
              <a:t>hospitalismu</a:t>
            </a:r>
            <a:endParaRPr lang="cs-CZ" dirty="0"/>
          </a:p>
          <a:p>
            <a:pPr lvl="0"/>
            <a:r>
              <a:rPr lang="cs-CZ" dirty="0"/>
              <a:t>riziko vzniku patologických či rizikových vztahů </a:t>
            </a:r>
            <a:endParaRPr lang="cs-CZ" dirty="0" smtClean="0"/>
          </a:p>
          <a:p>
            <a:pPr lvl="0"/>
            <a:r>
              <a:rPr lang="cs-CZ" dirty="0" smtClean="0"/>
              <a:t>m</a:t>
            </a:r>
            <a:r>
              <a:rPr lang="cs-CZ" dirty="0" smtClean="0"/>
              <a:t>enší zapojení rodiny do péče</a:t>
            </a:r>
            <a:r>
              <a:rPr lang="cs-CZ" dirty="0" smtClean="0"/>
              <a:t>      </a:t>
            </a:r>
            <a:endParaRPr lang="cs-CZ" dirty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Volby formy služby pro klienta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cs-CZ" dirty="0" smtClean="0"/>
              <a:t>Dle individuálních </a:t>
            </a:r>
            <a:r>
              <a:rPr lang="cs-CZ" dirty="0"/>
              <a:t>potřeb a přání, 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zdravotní stav klienta, 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finanční </a:t>
            </a:r>
            <a:r>
              <a:rPr lang="cs-CZ" dirty="0"/>
              <a:t>náročnost dané služby,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místní </a:t>
            </a:r>
            <a:r>
              <a:rPr lang="cs-CZ" dirty="0"/>
              <a:t>a </a:t>
            </a:r>
            <a:r>
              <a:rPr lang="cs-CZ" dirty="0" smtClean="0"/>
              <a:t>časová </a:t>
            </a:r>
            <a:r>
              <a:rPr lang="cs-CZ" dirty="0"/>
              <a:t>dostupnost,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rodinné </a:t>
            </a:r>
            <a:r>
              <a:rPr lang="cs-CZ" dirty="0"/>
              <a:t>a jiné sociální </a:t>
            </a:r>
            <a:r>
              <a:rPr lang="cs-CZ" dirty="0" smtClean="0"/>
              <a:t>zázemí</a:t>
            </a:r>
            <a:endParaRPr lang="cs-CZ" dirty="0"/>
          </a:p>
          <a:p>
            <a:r>
              <a:rPr lang="cs-CZ" dirty="0" smtClean="0"/>
              <a:t>Lze změnit dle aktuální situace klienta a jeho rodiny.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cs-CZ" dirty="0" smtClean="0"/>
          </a:p>
          <a:p>
            <a:pPr lvl="0"/>
            <a:r>
              <a:rPr lang="cs-CZ" dirty="0" smtClean="0"/>
              <a:t>sociální </a:t>
            </a:r>
            <a:r>
              <a:rPr lang="cs-CZ" dirty="0"/>
              <a:t>poradenství 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služby </a:t>
            </a:r>
            <a:r>
              <a:rPr lang="cs-CZ" dirty="0"/>
              <a:t>sociální péče služby  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sociální </a:t>
            </a:r>
            <a:r>
              <a:rPr lang="cs-CZ" dirty="0"/>
              <a:t>prevence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činnosti u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Definované v zákoně č. 108/2006 Sb.</a:t>
            </a:r>
          </a:p>
          <a:p>
            <a:r>
              <a:rPr lang="cs-CZ" dirty="0" smtClean="0"/>
              <a:t>Poskytovatel je musí u dané služby </a:t>
            </a:r>
            <a:r>
              <a:rPr lang="cs-CZ" dirty="0" smtClean="0"/>
              <a:t>zajistit</a:t>
            </a:r>
          </a:p>
          <a:p>
            <a:r>
              <a:rPr lang="cs-CZ" dirty="0" smtClean="0"/>
              <a:t>Max. výše úhrady stanovena vyhláškou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Fakultativní činnosti – navíc, nejsou povinné, hrazené v plné výši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/>
              <a:t>Základní </a:t>
            </a:r>
            <a:r>
              <a:rPr lang="cs-CZ" dirty="0"/>
              <a:t>-  obecné informace pro řešení nepříznivé sociální situace</a:t>
            </a:r>
          </a:p>
          <a:p>
            <a:pPr>
              <a:buNone/>
            </a:pPr>
            <a:r>
              <a:rPr lang="cs-CZ" dirty="0"/>
              <a:t>- </a:t>
            </a:r>
            <a:r>
              <a:rPr lang="cs-CZ" dirty="0" smtClean="0"/>
              <a:t>zákl. </a:t>
            </a:r>
            <a:r>
              <a:rPr lang="cs-CZ" dirty="0"/>
              <a:t>činností všech druhů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služeb, poskytovatelé </a:t>
            </a:r>
            <a:r>
              <a:rPr lang="cs-CZ" dirty="0" smtClean="0"/>
              <a:t>jej musí </a:t>
            </a:r>
            <a:r>
              <a:rPr lang="cs-CZ" dirty="0"/>
              <a:t>zajistit, bezplatné</a:t>
            </a:r>
          </a:p>
          <a:p>
            <a:r>
              <a:rPr lang="cs-CZ" u="sng" dirty="0"/>
              <a:t>Odborné </a:t>
            </a:r>
            <a:r>
              <a:rPr lang="cs-CZ" dirty="0" smtClean="0"/>
              <a:t>– okruh osob a problémů</a:t>
            </a:r>
            <a:endParaRPr lang="cs-CZ" dirty="0"/>
          </a:p>
          <a:p>
            <a:pPr>
              <a:buNone/>
            </a:pPr>
            <a:r>
              <a:rPr lang="cs-CZ" dirty="0"/>
              <a:t>- poskytují manželské</a:t>
            </a:r>
            <a:r>
              <a:rPr lang="cs-CZ" dirty="0" smtClean="0"/>
              <a:t>, </a:t>
            </a:r>
            <a:r>
              <a:rPr lang="cs-CZ" dirty="0"/>
              <a:t>rodinné poradny, pro zdravotně postižené, pro seniory, bezplatné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sociální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Pomáhají zajistit fyzickou, psychickou a sociální soběstačnost, umožnit v největší možné míře zapojení do běžného života společnosti. </a:t>
            </a:r>
            <a:endParaRPr lang="cs-CZ" dirty="0" smtClean="0"/>
          </a:p>
          <a:p>
            <a:pPr lvl="0"/>
            <a:r>
              <a:rPr lang="cs-CZ" dirty="0" smtClean="0"/>
              <a:t>V</a:t>
            </a:r>
            <a:r>
              <a:rPr lang="cs-CZ" dirty="0"/>
              <a:t> případech, kdy toto vylučuje jejich stav, zajistit jim důstojné prostředí a zacházení</a:t>
            </a:r>
            <a:r>
              <a:rPr lang="cs-CZ" dirty="0" smtClean="0"/>
              <a:t>.</a:t>
            </a:r>
          </a:p>
          <a:p>
            <a:pPr lvl="0"/>
            <a:r>
              <a:rPr lang="cs-CZ" dirty="0" smtClean="0"/>
              <a:t>Služby pečovatelské - pečují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sociální péče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Osobní asistence           </a:t>
            </a:r>
          </a:p>
          <a:p>
            <a:pPr lvl="0"/>
            <a:r>
              <a:rPr lang="cs-CZ" dirty="0" smtClean="0"/>
              <a:t>Pečovatelská služba</a:t>
            </a:r>
          </a:p>
          <a:p>
            <a:pPr lvl="0"/>
            <a:r>
              <a:rPr lang="cs-CZ" dirty="0" smtClean="0"/>
              <a:t>Tísňová péče</a:t>
            </a:r>
          </a:p>
          <a:p>
            <a:pPr lvl="0"/>
            <a:r>
              <a:rPr lang="cs-CZ" dirty="0" smtClean="0"/>
              <a:t>Průvodcovské a předčitatelské služby</a:t>
            </a:r>
          </a:p>
          <a:p>
            <a:pPr lvl="0"/>
            <a:r>
              <a:rPr lang="cs-CZ" dirty="0" smtClean="0"/>
              <a:t>Podpora samostatného bydlení</a:t>
            </a:r>
          </a:p>
          <a:p>
            <a:pPr lvl="0"/>
            <a:r>
              <a:rPr lang="cs-CZ" dirty="0" smtClean="0"/>
              <a:t>Odlehčovací služby</a:t>
            </a:r>
          </a:p>
          <a:p>
            <a:pPr lvl="0"/>
            <a:r>
              <a:rPr lang="cs-CZ" dirty="0" smtClean="0"/>
              <a:t>Centra denních služeb</a:t>
            </a:r>
          </a:p>
          <a:p>
            <a:pPr lvl="0"/>
            <a:r>
              <a:rPr lang="cs-CZ" dirty="0" smtClean="0"/>
              <a:t>Denní stacionáře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Týdenní stacionáře</a:t>
            </a:r>
          </a:p>
          <a:p>
            <a:pPr lvl="0"/>
            <a:r>
              <a:rPr lang="cs-CZ" dirty="0" smtClean="0"/>
              <a:t>Domovy pro osoby se zdravotním postižením</a:t>
            </a:r>
          </a:p>
          <a:p>
            <a:pPr lvl="0"/>
            <a:r>
              <a:rPr lang="cs-CZ" dirty="0" smtClean="0"/>
              <a:t>Domovy pro seniory</a:t>
            </a:r>
          </a:p>
          <a:p>
            <a:pPr lvl="0"/>
            <a:r>
              <a:rPr lang="cs-CZ" dirty="0" smtClean="0"/>
              <a:t>Domovy se zvláštním režimem</a:t>
            </a:r>
          </a:p>
          <a:p>
            <a:pPr lvl="0"/>
            <a:r>
              <a:rPr lang="cs-CZ" dirty="0" smtClean="0"/>
              <a:t>Chráněné bydlení</a:t>
            </a:r>
          </a:p>
          <a:p>
            <a:pPr lvl="0"/>
            <a:r>
              <a:rPr lang="cs-CZ" dirty="0" smtClean="0"/>
              <a:t>Sociální služby ve zdravotnických zařízeních ústavní péče</a:t>
            </a:r>
          </a:p>
          <a:p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sociální 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Napomáhají zabránit sociálnímu vyloučení osob, které jsou tímto ohroženy pro krizovou sociální situaci, životní návyky a způsob života. </a:t>
            </a:r>
          </a:p>
          <a:p>
            <a:pPr lvl="0"/>
            <a:r>
              <a:rPr lang="cs-CZ" dirty="0"/>
              <a:t>Cílem je napomáhat k překonání nepříznivé sociální situace a chránit společnost před vznikem a šířením nežádoucích </a:t>
            </a:r>
            <a:r>
              <a:rPr lang="cs-CZ" dirty="0" smtClean="0"/>
              <a:t>spol. </a:t>
            </a:r>
            <a:r>
              <a:rPr lang="cs-CZ" dirty="0"/>
              <a:t>jevů.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Pomoci </a:t>
            </a:r>
            <a:r>
              <a:rPr lang="cs-CZ" dirty="0"/>
              <a:t>k integraci do společnosti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sociální prevence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Raná péče</a:t>
            </a:r>
          </a:p>
          <a:p>
            <a:pPr lvl="0"/>
            <a:r>
              <a:rPr lang="cs-CZ" dirty="0"/>
              <a:t>Telefonická krizová pomoc</a:t>
            </a:r>
          </a:p>
          <a:p>
            <a:pPr lvl="0"/>
            <a:r>
              <a:rPr lang="cs-CZ" dirty="0"/>
              <a:t>Tlumočnické služby</a:t>
            </a:r>
          </a:p>
          <a:p>
            <a:pPr lvl="0"/>
            <a:r>
              <a:rPr lang="cs-CZ" dirty="0"/>
              <a:t>Azylové domy</a:t>
            </a:r>
          </a:p>
          <a:p>
            <a:pPr lvl="0"/>
            <a:r>
              <a:rPr lang="cs-CZ" dirty="0"/>
              <a:t>Domy na půli cesty</a:t>
            </a:r>
          </a:p>
          <a:p>
            <a:pPr lvl="0"/>
            <a:r>
              <a:rPr lang="cs-CZ" dirty="0"/>
              <a:t>Kontaktní centra</a:t>
            </a:r>
          </a:p>
          <a:p>
            <a:pPr lvl="0"/>
            <a:r>
              <a:rPr lang="cs-CZ" dirty="0"/>
              <a:t>Krizová pomoc</a:t>
            </a:r>
          </a:p>
          <a:p>
            <a:pPr lvl="0"/>
            <a:r>
              <a:rPr lang="cs-CZ" dirty="0" err="1"/>
              <a:t>Nízkoprahová</a:t>
            </a:r>
            <a:r>
              <a:rPr lang="cs-CZ" dirty="0"/>
              <a:t> denní </a:t>
            </a:r>
            <a:r>
              <a:rPr lang="cs-CZ" dirty="0" smtClean="0"/>
              <a:t>centra</a:t>
            </a:r>
          </a:p>
          <a:p>
            <a:pPr lvl="0"/>
            <a:r>
              <a:rPr lang="cs-CZ" dirty="0" err="1" smtClean="0"/>
              <a:t>Nízkoprahová</a:t>
            </a:r>
            <a:r>
              <a:rPr lang="cs-CZ" dirty="0" smtClean="0"/>
              <a:t> zařízení pro děti a mládež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Noclehárny</a:t>
            </a:r>
            <a:endParaRPr lang="cs-CZ" dirty="0"/>
          </a:p>
          <a:p>
            <a:pPr lvl="0"/>
            <a:r>
              <a:rPr lang="cs-CZ" dirty="0"/>
              <a:t>Služby následné péče</a:t>
            </a:r>
          </a:p>
          <a:p>
            <a:pPr lvl="0"/>
            <a:r>
              <a:rPr lang="cs-CZ" dirty="0"/>
              <a:t>Sociálně aktivizační služby pro rodiny s dětmi</a:t>
            </a:r>
          </a:p>
          <a:p>
            <a:pPr lvl="0"/>
            <a:r>
              <a:rPr lang="cs-CZ" dirty="0"/>
              <a:t>Sociálně aktivizační služby pro osoby se zdravotním postižením a seniory </a:t>
            </a:r>
          </a:p>
          <a:p>
            <a:pPr lvl="0"/>
            <a:r>
              <a:rPr lang="cs-CZ" dirty="0"/>
              <a:t>Sociálně terapeutické dílny</a:t>
            </a:r>
          </a:p>
          <a:p>
            <a:pPr lvl="0"/>
            <a:r>
              <a:rPr lang="cs-CZ" dirty="0"/>
              <a:t>Terapeutické komunity</a:t>
            </a:r>
          </a:p>
          <a:p>
            <a:pPr lvl="0"/>
            <a:r>
              <a:rPr lang="cs-CZ" dirty="0"/>
              <a:t>Terénní programy</a:t>
            </a:r>
          </a:p>
          <a:p>
            <a:pPr lvl="0"/>
            <a:r>
              <a:rPr lang="cs-CZ" dirty="0"/>
              <a:t>Sociální rehabilitace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Matoušek Oldřich, Slovník sociální práce, Portál, Praha, </a:t>
            </a:r>
            <a:r>
              <a:rPr lang="cs-CZ" dirty="0" smtClean="0"/>
              <a:t>2008</a:t>
            </a:r>
            <a:endParaRPr lang="cs-CZ" dirty="0"/>
          </a:p>
          <a:p>
            <a:r>
              <a:rPr lang="cs-CZ" dirty="0"/>
              <a:t>Matoušek Oldřich, Sociální služby, Portál, Praha, 2007	</a:t>
            </a:r>
          </a:p>
          <a:p>
            <a:r>
              <a:rPr lang="cs-CZ" dirty="0"/>
              <a:t>Zákon č. 108/2006 Sb. O sociálních službách ve znění pozdějších předpisů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486</Words>
  <Application>Microsoft Office PowerPoint</Application>
  <PresentationFormat>Předvádění na obrazovce (4:3)</PresentationFormat>
  <Paragraphs>130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sady Office</vt:lpstr>
      <vt:lpstr>Formy a druhy sociálních služeb</vt:lpstr>
      <vt:lpstr>Sociální služby</vt:lpstr>
      <vt:lpstr>Formy sociálních služeb</vt:lpstr>
      <vt:lpstr>Terénní sociální služby</vt:lpstr>
      <vt:lpstr>Ambulantní sociální služby</vt:lpstr>
      <vt:lpstr>Pobytové sociální služby</vt:lpstr>
      <vt:lpstr>Terénní sociální služby</vt:lpstr>
      <vt:lpstr>Ambulantní sociální služby</vt:lpstr>
      <vt:lpstr>Pobytové sociální služby</vt:lpstr>
      <vt:lpstr>Volby formy služby pro klienta</vt:lpstr>
      <vt:lpstr>Druhy sociálních služeb</vt:lpstr>
      <vt:lpstr>Základní činnosti u sociálních služeb</vt:lpstr>
      <vt:lpstr>Sociální poradenství</vt:lpstr>
      <vt:lpstr>Služby sociální péče</vt:lpstr>
      <vt:lpstr>Služby sociální péče II.</vt:lpstr>
      <vt:lpstr>Služby sociální prevence</vt:lpstr>
      <vt:lpstr>Služby sociální prevence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Formy a druhy sociálních služeb</dc:title>
  <dc:creator>Vilma</dc:creator>
  <cp:lastModifiedBy>Vilma</cp:lastModifiedBy>
  <cp:revision>3</cp:revision>
  <dcterms:created xsi:type="dcterms:W3CDTF">2011-10-31T16:37:19Z</dcterms:created>
  <dcterms:modified xsi:type="dcterms:W3CDTF">2011-11-24T10:46:35Z</dcterms:modified>
</cp:coreProperties>
</file>