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08"/>
  </p:notesMasterIdLst>
  <p:handoutMasterIdLst>
    <p:handoutMasterId r:id="rId109"/>
  </p:handoutMasterIdLst>
  <p:sldIdLst>
    <p:sldId id="256" r:id="rId2"/>
    <p:sldId id="257" r:id="rId3"/>
    <p:sldId id="259" r:id="rId4"/>
    <p:sldId id="258" r:id="rId5"/>
    <p:sldId id="318" r:id="rId6"/>
    <p:sldId id="260" r:id="rId7"/>
    <p:sldId id="261" r:id="rId8"/>
    <p:sldId id="262" r:id="rId9"/>
    <p:sldId id="263" r:id="rId10"/>
    <p:sldId id="264" r:id="rId11"/>
    <p:sldId id="265" r:id="rId12"/>
    <p:sldId id="266" r:id="rId13"/>
    <p:sldId id="267" r:id="rId14"/>
    <p:sldId id="268" r:id="rId15"/>
    <p:sldId id="269" r:id="rId16"/>
    <p:sldId id="270" r:id="rId17"/>
    <p:sldId id="341" r:id="rId18"/>
    <p:sldId id="271" r:id="rId19"/>
    <p:sldId id="272" r:id="rId20"/>
    <p:sldId id="273" r:id="rId21"/>
    <p:sldId id="274" r:id="rId22"/>
    <p:sldId id="343" r:id="rId23"/>
    <p:sldId id="275" r:id="rId24"/>
    <p:sldId id="277" r:id="rId25"/>
    <p:sldId id="276" r:id="rId26"/>
    <p:sldId id="344" r:id="rId27"/>
    <p:sldId id="319" r:id="rId28"/>
    <p:sldId id="280" r:id="rId29"/>
    <p:sldId id="278" r:id="rId30"/>
    <p:sldId id="345" r:id="rId31"/>
    <p:sldId id="279" r:id="rId32"/>
    <p:sldId id="281" r:id="rId33"/>
    <p:sldId id="346" r:id="rId34"/>
    <p:sldId id="282" r:id="rId35"/>
    <p:sldId id="347" r:id="rId36"/>
    <p:sldId id="283" r:id="rId37"/>
    <p:sldId id="284" r:id="rId38"/>
    <p:sldId id="285" r:id="rId39"/>
    <p:sldId id="286" r:id="rId40"/>
    <p:sldId id="287" r:id="rId41"/>
    <p:sldId id="288" r:id="rId42"/>
    <p:sldId id="348" r:id="rId43"/>
    <p:sldId id="289" r:id="rId44"/>
    <p:sldId id="349" r:id="rId45"/>
    <p:sldId id="290" r:id="rId46"/>
    <p:sldId id="291" r:id="rId47"/>
    <p:sldId id="350" r:id="rId48"/>
    <p:sldId id="351" r:id="rId49"/>
    <p:sldId id="292" r:id="rId50"/>
    <p:sldId id="293" r:id="rId51"/>
    <p:sldId id="352" r:id="rId52"/>
    <p:sldId id="294" r:id="rId53"/>
    <p:sldId id="295" r:id="rId54"/>
    <p:sldId id="296" r:id="rId55"/>
    <p:sldId id="353" r:id="rId56"/>
    <p:sldId id="297" r:id="rId57"/>
    <p:sldId id="298" r:id="rId58"/>
    <p:sldId id="354" r:id="rId59"/>
    <p:sldId id="299" r:id="rId60"/>
    <p:sldId id="300" r:id="rId61"/>
    <p:sldId id="355" r:id="rId62"/>
    <p:sldId id="301" r:id="rId63"/>
    <p:sldId id="302" r:id="rId64"/>
    <p:sldId id="303" r:id="rId65"/>
    <p:sldId id="304" r:id="rId66"/>
    <p:sldId id="306" r:id="rId67"/>
    <p:sldId id="305" r:id="rId68"/>
    <p:sldId id="307" r:id="rId69"/>
    <p:sldId id="308" r:id="rId70"/>
    <p:sldId id="309" r:id="rId71"/>
    <p:sldId id="310" r:id="rId72"/>
    <p:sldId id="311" r:id="rId73"/>
    <p:sldId id="312" r:id="rId74"/>
    <p:sldId id="313" r:id="rId75"/>
    <p:sldId id="314" r:id="rId76"/>
    <p:sldId id="315" r:id="rId77"/>
    <p:sldId id="316" r:id="rId78"/>
    <p:sldId id="317" r:id="rId79"/>
    <p:sldId id="320" r:id="rId80"/>
    <p:sldId id="321" r:id="rId81"/>
    <p:sldId id="357" r:id="rId82"/>
    <p:sldId id="322" r:id="rId83"/>
    <p:sldId id="358" r:id="rId84"/>
    <p:sldId id="323" r:id="rId85"/>
    <p:sldId id="324" r:id="rId86"/>
    <p:sldId id="359" r:id="rId87"/>
    <p:sldId id="325" r:id="rId88"/>
    <p:sldId id="360" r:id="rId89"/>
    <p:sldId id="326" r:id="rId90"/>
    <p:sldId id="327" r:id="rId91"/>
    <p:sldId id="328" r:id="rId92"/>
    <p:sldId id="356" r:id="rId93"/>
    <p:sldId id="329" r:id="rId94"/>
    <p:sldId id="330" r:id="rId95"/>
    <p:sldId id="331" r:id="rId96"/>
    <p:sldId id="332" r:id="rId97"/>
    <p:sldId id="333" r:id="rId98"/>
    <p:sldId id="334" r:id="rId99"/>
    <p:sldId id="336" r:id="rId100"/>
    <p:sldId id="337" r:id="rId101"/>
    <p:sldId id="335" r:id="rId102"/>
    <p:sldId id="338" r:id="rId103"/>
    <p:sldId id="339" r:id="rId104"/>
    <p:sldId id="340" r:id="rId105"/>
    <p:sldId id="361" r:id="rId106"/>
    <p:sldId id="362" r:id="rId107"/>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ovarikova" initials="K"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660"/>
  </p:normalViewPr>
  <p:slideViewPr>
    <p:cSldViewPr>
      <p:cViewPr varScale="1">
        <p:scale>
          <a:sx n="69" d="100"/>
          <a:sy n="69" d="100"/>
        </p:scale>
        <p:origin x="-1422" y="-96"/>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handoutMaster" Target="handoutMasters/handout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1-03-14T21:26:16.815" idx="3">
    <p:pos x="10" y="10"/>
    <p:text>(http://portal.mpsv.cz/sz/zamest/zamestnaniosob/definiceozp - 11.11.2010)</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5F16B1-1B1E-4083-B793-50A913A302C7}"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cs-CZ"/>
        </a:p>
      </dgm:t>
    </dgm:pt>
    <dgm:pt modelId="{D3CA5D5A-952D-4BD7-A8CF-A7F251018D62}">
      <dgm:prSet phldrT="[Text]"/>
      <dgm:spPr/>
      <dgm:t>
        <a:bodyPr/>
        <a:lstStyle/>
        <a:p>
          <a:r>
            <a:rPr lang="cs-CZ" dirty="0" smtClean="0"/>
            <a:t>Nejvíce ohroženi nezaměstnaností</a:t>
          </a:r>
          <a:endParaRPr lang="cs-CZ" dirty="0"/>
        </a:p>
      </dgm:t>
    </dgm:pt>
    <dgm:pt modelId="{33F19CE4-373E-4A63-AC7B-9F7DDC38A7BE}" type="parTrans" cxnId="{11B565FC-6E16-44B1-9ECD-7C91AD791679}">
      <dgm:prSet/>
      <dgm:spPr/>
      <dgm:t>
        <a:bodyPr/>
        <a:lstStyle/>
        <a:p>
          <a:endParaRPr lang="cs-CZ"/>
        </a:p>
      </dgm:t>
    </dgm:pt>
    <dgm:pt modelId="{978B49B1-5EDA-4C56-A548-811208B289FF}" type="sibTrans" cxnId="{11B565FC-6E16-44B1-9ECD-7C91AD791679}">
      <dgm:prSet/>
      <dgm:spPr/>
      <dgm:t>
        <a:bodyPr/>
        <a:lstStyle/>
        <a:p>
          <a:endParaRPr lang="cs-CZ"/>
        </a:p>
      </dgm:t>
    </dgm:pt>
    <dgm:pt modelId="{78F0B003-B7DD-4055-A299-607AB5FC464D}">
      <dgm:prSet phldrT="[Text]"/>
      <dgm:spPr/>
      <dgm:t>
        <a:bodyPr/>
        <a:lstStyle/>
        <a:p>
          <a:r>
            <a:rPr lang="cs-CZ" dirty="0" smtClean="0"/>
            <a:t>mladiství a absolventi škol</a:t>
          </a:r>
        </a:p>
      </dgm:t>
    </dgm:pt>
    <dgm:pt modelId="{67AD66DB-AFB4-46F8-8695-DA9559C5355A}" type="parTrans" cxnId="{435793C8-38D2-4DA6-BBB5-BBFB1E7015D1}">
      <dgm:prSet/>
      <dgm:spPr/>
      <dgm:t>
        <a:bodyPr/>
        <a:lstStyle/>
        <a:p>
          <a:endParaRPr lang="cs-CZ"/>
        </a:p>
      </dgm:t>
    </dgm:pt>
    <dgm:pt modelId="{55C51F90-4B02-415C-B4A5-D712D9290C0B}" type="sibTrans" cxnId="{435793C8-38D2-4DA6-BBB5-BBFB1E7015D1}">
      <dgm:prSet/>
      <dgm:spPr/>
      <dgm:t>
        <a:bodyPr/>
        <a:lstStyle/>
        <a:p>
          <a:endParaRPr lang="cs-CZ"/>
        </a:p>
      </dgm:t>
    </dgm:pt>
    <dgm:pt modelId="{B4281966-5D56-459A-9404-544B6DD364E1}">
      <dgm:prSet phldrT="[Text]"/>
      <dgm:spPr/>
      <dgm:t>
        <a:bodyPr/>
        <a:lstStyle/>
        <a:p>
          <a:r>
            <a:rPr lang="cs-CZ" dirty="0" smtClean="0"/>
            <a:t>národnostní menšiny</a:t>
          </a:r>
          <a:endParaRPr lang="cs-CZ" dirty="0"/>
        </a:p>
      </dgm:t>
    </dgm:pt>
    <dgm:pt modelId="{9F843738-6B74-492C-856B-A0CCCC778D49}" type="parTrans" cxnId="{7FB47A8E-C627-4E1E-8E6B-753A1F643AF4}">
      <dgm:prSet/>
      <dgm:spPr/>
      <dgm:t>
        <a:bodyPr/>
        <a:lstStyle/>
        <a:p>
          <a:endParaRPr lang="cs-CZ"/>
        </a:p>
      </dgm:t>
    </dgm:pt>
    <dgm:pt modelId="{D62B8D0E-D1C9-4C83-9A44-DBFB11849F2F}" type="sibTrans" cxnId="{7FB47A8E-C627-4E1E-8E6B-753A1F643AF4}">
      <dgm:prSet/>
      <dgm:spPr/>
      <dgm:t>
        <a:bodyPr/>
        <a:lstStyle/>
        <a:p>
          <a:endParaRPr lang="cs-CZ"/>
        </a:p>
      </dgm:t>
    </dgm:pt>
    <dgm:pt modelId="{277BC263-BCF6-4A15-81D3-D1267CB982EA}">
      <dgm:prSet/>
      <dgm:spPr/>
      <dgm:t>
        <a:bodyPr/>
        <a:lstStyle/>
        <a:p>
          <a:r>
            <a:rPr lang="cs-CZ" dirty="0" smtClean="0"/>
            <a:t>ženy</a:t>
          </a:r>
          <a:endParaRPr lang="cs-CZ" dirty="0"/>
        </a:p>
      </dgm:t>
    </dgm:pt>
    <dgm:pt modelId="{AB33B805-AB72-4D9C-867E-4FE42557112D}" type="parTrans" cxnId="{387E40A4-8204-4AC9-A5AC-3FBBA0635E8C}">
      <dgm:prSet/>
      <dgm:spPr/>
      <dgm:t>
        <a:bodyPr/>
        <a:lstStyle/>
        <a:p>
          <a:endParaRPr lang="cs-CZ"/>
        </a:p>
      </dgm:t>
    </dgm:pt>
    <dgm:pt modelId="{967E8AD1-984C-4789-8686-0FF791A2B9FD}" type="sibTrans" cxnId="{387E40A4-8204-4AC9-A5AC-3FBBA0635E8C}">
      <dgm:prSet/>
      <dgm:spPr/>
      <dgm:t>
        <a:bodyPr/>
        <a:lstStyle/>
        <a:p>
          <a:endParaRPr lang="cs-CZ"/>
        </a:p>
      </dgm:t>
    </dgm:pt>
    <dgm:pt modelId="{0A51E0E2-B443-41EA-A40F-02E77309E68A}">
      <dgm:prSet/>
      <dgm:spPr/>
      <dgm:t>
        <a:bodyPr/>
        <a:lstStyle/>
        <a:p>
          <a:r>
            <a:rPr lang="cs-CZ" smtClean="0"/>
            <a:t>občané s handicapem</a:t>
          </a:r>
          <a:endParaRPr lang="cs-CZ" dirty="0" smtClean="0"/>
        </a:p>
      </dgm:t>
    </dgm:pt>
    <dgm:pt modelId="{F0F9F339-8450-4A5A-93D5-4A21C47DDB18}" type="parTrans" cxnId="{5C920D83-5C69-46B4-914C-BCBF666799B3}">
      <dgm:prSet/>
      <dgm:spPr/>
      <dgm:t>
        <a:bodyPr/>
        <a:lstStyle/>
        <a:p>
          <a:endParaRPr lang="cs-CZ"/>
        </a:p>
      </dgm:t>
    </dgm:pt>
    <dgm:pt modelId="{1A8D0318-A5BC-461E-9A22-8695FCE73327}" type="sibTrans" cxnId="{5C920D83-5C69-46B4-914C-BCBF666799B3}">
      <dgm:prSet/>
      <dgm:spPr/>
      <dgm:t>
        <a:bodyPr/>
        <a:lstStyle/>
        <a:p>
          <a:endParaRPr lang="cs-CZ"/>
        </a:p>
      </dgm:t>
    </dgm:pt>
    <dgm:pt modelId="{A4E43056-D39D-4AC2-8DE6-30184CDDB653}">
      <dgm:prSet/>
      <dgm:spPr/>
      <dgm:t>
        <a:bodyPr/>
        <a:lstStyle/>
        <a:p>
          <a:r>
            <a:rPr lang="cs-CZ" smtClean="0"/>
            <a:t>pracovníci předdůchodového věku</a:t>
          </a:r>
          <a:endParaRPr lang="cs-CZ" dirty="0" smtClean="0"/>
        </a:p>
      </dgm:t>
    </dgm:pt>
    <dgm:pt modelId="{58B43388-B3FC-4081-AB81-8BDC2BA9F5B0}" type="parTrans" cxnId="{2AD5CF23-0481-43EA-8289-005A478441CA}">
      <dgm:prSet/>
      <dgm:spPr/>
      <dgm:t>
        <a:bodyPr/>
        <a:lstStyle/>
        <a:p>
          <a:endParaRPr lang="cs-CZ"/>
        </a:p>
      </dgm:t>
    </dgm:pt>
    <dgm:pt modelId="{D5F78709-5CC5-4C9F-AE37-8C2E8CAA1796}" type="sibTrans" cxnId="{2AD5CF23-0481-43EA-8289-005A478441CA}">
      <dgm:prSet/>
      <dgm:spPr/>
      <dgm:t>
        <a:bodyPr/>
        <a:lstStyle/>
        <a:p>
          <a:endParaRPr lang="cs-CZ"/>
        </a:p>
      </dgm:t>
    </dgm:pt>
    <dgm:pt modelId="{E79CA257-56C7-42AD-8382-F0D344E1E133}" type="pres">
      <dgm:prSet presAssocID="{785F16B1-1B1E-4083-B793-50A913A302C7}" presName="Name0" presStyleCnt="0">
        <dgm:presLayoutVars>
          <dgm:chPref val="1"/>
          <dgm:dir/>
          <dgm:animOne val="branch"/>
          <dgm:animLvl val="lvl"/>
          <dgm:resizeHandles val="exact"/>
        </dgm:presLayoutVars>
      </dgm:prSet>
      <dgm:spPr/>
      <dgm:t>
        <a:bodyPr/>
        <a:lstStyle/>
        <a:p>
          <a:endParaRPr lang="cs-CZ"/>
        </a:p>
      </dgm:t>
    </dgm:pt>
    <dgm:pt modelId="{435EE381-7DCF-466C-83BF-98BBBC537B6F}" type="pres">
      <dgm:prSet presAssocID="{D3CA5D5A-952D-4BD7-A8CF-A7F251018D62}" presName="root1" presStyleCnt="0"/>
      <dgm:spPr/>
    </dgm:pt>
    <dgm:pt modelId="{AD71D535-48B3-4C6D-826A-7BD580B3C438}" type="pres">
      <dgm:prSet presAssocID="{D3CA5D5A-952D-4BD7-A8CF-A7F251018D62}" presName="LevelOneTextNode" presStyleLbl="node0" presStyleIdx="0" presStyleCnt="1">
        <dgm:presLayoutVars>
          <dgm:chPref val="3"/>
        </dgm:presLayoutVars>
      </dgm:prSet>
      <dgm:spPr/>
      <dgm:t>
        <a:bodyPr/>
        <a:lstStyle/>
        <a:p>
          <a:endParaRPr lang="cs-CZ"/>
        </a:p>
      </dgm:t>
    </dgm:pt>
    <dgm:pt modelId="{F6EC8258-2EBB-4769-AB6F-E5BA392E6E1F}" type="pres">
      <dgm:prSet presAssocID="{D3CA5D5A-952D-4BD7-A8CF-A7F251018D62}" presName="level2hierChild" presStyleCnt="0"/>
      <dgm:spPr/>
    </dgm:pt>
    <dgm:pt modelId="{F175AD68-13E1-4743-90B3-703BA2C676F3}" type="pres">
      <dgm:prSet presAssocID="{67AD66DB-AFB4-46F8-8695-DA9559C5355A}" presName="conn2-1" presStyleLbl="parChTrans1D2" presStyleIdx="0" presStyleCnt="5"/>
      <dgm:spPr/>
      <dgm:t>
        <a:bodyPr/>
        <a:lstStyle/>
        <a:p>
          <a:endParaRPr lang="cs-CZ"/>
        </a:p>
      </dgm:t>
    </dgm:pt>
    <dgm:pt modelId="{A8084142-E49A-4222-BB34-5B145005098B}" type="pres">
      <dgm:prSet presAssocID="{67AD66DB-AFB4-46F8-8695-DA9559C5355A}" presName="connTx" presStyleLbl="parChTrans1D2" presStyleIdx="0" presStyleCnt="5"/>
      <dgm:spPr/>
      <dgm:t>
        <a:bodyPr/>
        <a:lstStyle/>
        <a:p>
          <a:endParaRPr lang="cs-CZ"/>
        </a:p>
      </dgm:t>
    </dgm:pt>
    <dgm:pt modelId="{EDB6F523-84CA-4F22-8CA9-B76AF69BE601}" type="pres">
      <dgm:prSet presAssocID="{78F0B003-B7DD-4055-A299-607AB5FC464D}" presName="root2" presStyleCnt="0"/>
      <dgm:spPr/>
    </dgm:pt>
    <dgm:pt modelId="{29DFE487-10A9-4673-9727-855E516447E6}" type="pres">
      <dgm:prSet presAssocID="{78F0B003-B7DD-4055-A299-607AB5FC464D}" presName="LevelTwoTextNode" presStyleLbl="node2" presStyleIdx="0" presStyleCnt="5">
        <dgm:presLayoutVars>
          <dgm:chPref val="3"/>
        </dgm:presLayoutVars>
      </dgm:prSet>
      <dgm:spPr/>
      <dgm:t>
        <a:bodyPr/>
        <a:lstStyle/>
        <a:p>
          <a:endParaRPr lang="cs-CZ"/>
        </a:p>
      </dgm:t>
    </dgm:pt>
    <dgm:pt modelId="{8DD76FB2-BD60-4B67-9C43-F8F68C1BC9E6}" type="pres">
      <dgm:prSet presAssocID="{78F0B003-B7DD-4055-A299-607AB5FC464D}" presName="level3hierChild" presStyleCnt="0"/>
      <dgm:spPr/>
    </dgm:pt>
    <dgm:pt modelId="{F9940904-A995-4A9D-AC41-5DCB0400EEED}" type="pres">
      <dgm:prSet presAssocID="{AB33B805-AB72-4D9C-867E-4FE42557112D}" presName="conn2-1" presStyleLbl="parChTrans1D2" presStyleIdx="1" presStyleCnt="5"/>
      <dgm:spPr/>
      <dgm:t>
        <a:bodyPr/>
        <a:lstStyle/>
        <a:p>
          <a:endParaRPr lang="cs-CZ"/>
        </a:p>
      </dgm:t>
    </dgm:pt>
    <dgm:pt modelId="{46B175CB-D2D9-4047-85AE-D88BCBEC0ACA}" type="pres">
      <dgm:prSet presAssocID="{AB33B805-AB72-4D9C-867E-4FE42557112D}" presName="connTx" presStyleLbl="parChTrans1D2" presStyleIdx="1" presStyleCnt="5"/>
      <dgm:spPr/>
      <dgm:t>
        <a:bodyPr/>
        <a:lstStyle/>
        <a:p>
          <a:endParaRPr lang="cs-CZ"/>
        </a:p>
      </dgm:t>
    </dgm:pt>
    <dgm:pt modelId="{7FEC9A7B-5862-4ED3-9543-B737D749FFD4}" type="pres">
      <dgm:prSet presAssocID="{277BC263-BCF6-4A15-81D3-D1267CB982EA}" presName="root2" presStyleCnt="0"/>
      <dgm:spPr/>
    </dgm:pt>
    <dgm:pt modelId="{7E249A15-0FA0-49C0-A8C4-D064614C3B74}" type="pres">
      <dgm:prSet presAssocID="{277BC263-BCF6-4A15-81D3-D1267CB982EA}" presName="LevelTwoTextNode" presStyleLbl="node2" presStyleIdx="1" presStyleCnt="5">
        <dgm:presLayoutVars>
          <dgm:chPref val="3"/>
        </dgm:presLayoutVars>
      </dgm:prSet>
      <dgm:spPr/>
      <dgm:t>
        <a:bodyPr/>
        <a:lstStyle/>
        <a:p>
          <a:endParaRPr lang="cs-CZ"/>
        </a:p>
      </dgm:t>
    </dgm:pt>
    <dgm:pt modelId="{589A18B7-411D-4A13-A6AB-2EE112FC7CAC}" type="pres">
      <dgm:prSet presAssocID="{277BC263-BCF6-4A15-81D3-D1267CB982EA}" presName="level3hierChild" presStyleCnt="0"/>
      <dgm:spPr/>
    </dgm:pt>
    <dgm:pt modelId="{3C20A444-39B2-44D6-8189-43805BD9ED53}" type="pres">
      <dgm:prSet presAssocID="{58B43388-B3FC-4081-AB81-8BDC2BA9F5B0}" presName="conn2-1" presStyleLbl="parChTrans1D2" presStyleIdx="2" presStyleCnt="5"/>
      <dgm:spPr/>
      <dgm:t>
        <a:bodyPr/>
        <a:lstStyle/>
        <a:p>
          <a:endParaRPr lang="cs-CZ"/>
        </a:p>
      </dgm:t>
    </dgm:pt>
    <dgm:pt modelId="{C8E8F656-F114-4AEE-A81C-616D13E5CB15}" type="pres">
      <dgm:prSet presAssocID="{58B43388-B3FC-4081-AB81-8BDC2BA9F5B0}" presName="connTx" presStyleLbl="parChTrans1D2" presStyleIdx="2" presStyleCnt="5"/>
      <dgm:spPr/>
      <dgm:t>
        <a:bodyPr/>
        <a:lstStyle/>
        <a:p>
          <a:endParaRPr lang="cs-CZ"/>
        </a:p>
      </dgm:t>
    </dgm:pt>
    <dgm:pt modelId="{C5C934F2-E842-4FCE-92F6-00BDF761B914}" type="pres">
      <dgm:prSet presAssocID="{A4E43056-D39D-4AC2-8DE6-30184CDDB653}" presName="root2" presStyleCnt="0"/>
      <dgm:spPr/>
    </dgm:pt>
    <dgm:pt modelId="{7B6BD640-8B91-482F-8655-8E39261BC187}" type="pres">
      <dgm:prSet presAssocID="{A4E43056-D39D-4AC2-8DE6-30184CDDB653}" presName="LevelTwoTextNode" presStyleLbl="node2" presStyleIdx="2" presStyleCnt="5">
        <dgm:presLayoutVars>
          <dgm:chPref val="3"/>
        </dgm:presLayoutVars>
      </dgm:prSet>
      <dgm:spPr/>
      <dgm:t>
        <a:bodyPr/>
        <a:lstStyle/>
        <a:p>
          <a:endParaRPr lang="cs-CZ"/>
        </a:p>
      </dgm:t>
    </dgm:pt>
    <dgm:pt modelId="{CE162D71-D42F-4347-906C-8CB777A332F2}" type="pres">
      <dgm:prSet presAssocID="{A4E43056-D39D-4AC2-8DE6-30184CDDB653}" presName="level3hierChild" presStyleCnt="0"/>
      <dgm:spPr/>
    </dgm:pt>
    <dgm:pt modelId="{EF377878-C1AA-4B70-B5E3-3A5536784458}" type="pres">
      <dgm:prSet presAssocID="{F0F9F339-8450-4A5A-93D5-4A21C47DDB18}" presName="conn2-1" presStyleLbl="parChTrans1D2" presStyleIdx="3" presStyleCnt="5"/>
      <dgm:spPr/>
      <dgm:t>
        <a:bodyPr/>
        <a:lstStyle/>
        <a:p>
          <a:endParaRPr lang="cs-CZ"/>
        </a:p>
      </dgm:t>
    </dgm:pt>
    <dgm:pt modelId="{1A8A7D31-820B-44E3-9496-C34DDE09CEC0}" type="pres">
      <dgm:prSet presAssocID="{F0F9F339-8450-4A5A-93D5-4A21C47DDB18}" presName="connTx" presStyleLbl="parChTrans1D2" presStyleIdx="3" presStyleCnt="5"/>
      <dgm:spPr/>
      <dgm:t>
        <a:bodyPr/>
        <a:lstStyle/>
        <a:p>
          <a:endParaRPr lang="cs-CZ"/>
        </a:p>
      </dgm:t>
    </dgm:pt>
    <dgm:pt modelId="{1813C1B9-11B8-4A10-ACA3-555B9FB70444}" type="pres">
      <dgm:prSet presAssocID="{0A51E0E2-B443-41EA-A40F-02E77309E68A}" presName="root2" presStyleCnt="0"/>
      <dgm:spPr/>
    </dgm:pt>
    <dgm:pt modelId="{011F6A9B-99C8-4198-B56E-59C1304966B5}" type="pres">
      <dgm:prSet presAssocID="{0A51E0E2-B443-41EA-A40F-02E77309E68A}" presName="LevelTwoTextNode" presStyleLbl="node2" presStyleIdx="3" presStyleCnt="5">
        <dgm:presLayoutVars>
          <dgm:chPref val="3"/>
        </dgm:presLayoutVars>
      </dgm:prSet>
      <dgm:spPr/>
      <dgm:t>
        <a:bodyPr/>
        <a:lstStyle/>
        <a:p>
          <a:endParaRPr lang="cs-CZ"/>
        </a:p>
      </dgm:t>
    </dgm:pt>
    <dgm:pt modelId="{96204303-D317-4014-B7B9-8C805B571F9D}" type="pres">
      <dgm:prSet presAssocID="{0A51E0E2-B443-41EA-A40F-02E77309E68A}" presName="level3hierChild" presStyleCnt="0"/>
      <dgm:spPr/>
    </dgm:pt>
    <dgm:pt modelId="{ABEEE61A-5B1B-4D11-8AFE-5C482B7485CA}" type="pres">
      <dgm:prSet presAssocID="{9F843738-6B74-492C-856B-A0CCCC778D49}" presName="conn2-1" presStyleLbl="parChTrans1D2" presStyleIdx="4" presStyleCnt="5"/>
      <dgm:spPr/>
      <dgm:t>
        <a:bodyPr/>
        <a:lstStyle/>
        <a:p>
          <a:endParaRPr lang="cs-CZ"/>
        </a:p>
      </dgm:t>
    </dgm:pt>
    <dgm:pt modelId="{803D50DD-5449-4E53-BD74-FD38F2349C48}" type="pres">
      <dgm:prSet presAssocID="{9F843738-6B74-492C-856B-A0CCCC778D49}" presName="connTx" presStyleLbl="parChTrans1D2" presStyleIdx="4" presStyleCnt="5"/>
      <dgm:spPr/>
      <dgm:t>
        <a:bodyPr/>
        <a:lstStyle/>
        <a:p>
          <a:endParaRPr lang="cs-CZ"/>
        </a:p>
      </dgm:t>
    </dgm:pt>
    <dgm:pt modelId="{84739D0E-0727-4EC8-934E-413EE4D9E889}" type="pres">
      <dgm:prSet presAssocID="{B4281966-5D56-459A-9404-544B6DD364E1}" presName="root2" presStyleCnt="0"/>
      <dgm:spPr/>
    </dgm:pt>
    <dgm:pt modelId="{BD2F6BEF-E061-479E-AA21-39F56FE84DF0}" type="pres">
      <dgm:prSet presAssocID="{B4281966-5D56-459A-9404-544B6DD364E1}" presName="LevelTwoTextNode" presStyleLbl="node2" presStyleIdx="4" presStyleCnt="5">
        <dgm:presLayoutVars>
          <dgm:chPref val="3"/>
        </dgm:presLayoutVars>
      </dgm:prSet>
      <dgm:spPr/>
      <dgm:t>
        <a:bodyPr/>
        <a:lstStyle/>
        <a:p>
          <a:endParaRPr lang="cs-CZ"/>
        </a:p>
      </dgm:t>
    </dgm:pt>
    <dgm:pt modelId="{C1F95909-D69C-42A3-8A87-D3C929AC89DC}" type="pres">
      <dgm:prSet presAssocID="{B4281966-5D56-459A-9404-544B6DD364E1}" presName="level3hierChild" presStyleCnt="0"/>
      <dgm:spPr/>
    </dgm:pt>
  </dgm:ptLst>
  <dgm:cxnLst>
    <dgm:cxn modelId="{5C920D83-5C69-46B4-914C-BCBF666799B3}" srcId="{D3CA5D5A-952D-4BD7-A8CF-A7F251018D62}" destId="{0A51E0E2-B443-41EA-A40F-02E77309E68A}" srcOrd="3" destOrd="0" parTransId="{F0F9F339-8450-4A5A-93D5-4A21C47DDB18}" sibTransId="{1A8D0318-A5BC-461E-9A22-8695FCE73327}"/>
    <dgm:cxn modelId="{4C1880AD-46BD-4C00-9F19-BAA8E8DF69E9}" type="presOf" srcId="{67AD66DB-AFB4-46F8-8695-DA9559C5355A}" destId="{F175AD68-13E1-4743-90B3-703BA2C676F3}" srcOrd="0" destOrd="0" presId="urn:microsoft.com/office/officeart/2008/layout/HorizontalMultiLevelHierarchy"/>
    <dgm:cxn modelId="{300A9937-4F47-4A3B-AFB3-0B86C55B5E16}" type="presOf" srcId="{AB33B805-AB72-4D9C-867E-4FE42557112D}" destId="{46B175CB-D2D9-4047-85AE-D88BCBEC0ACA}" srcOrd="1" destOrd="0" presId="urn:microsoft.com/office/officeart/2008/layout/HorizontalMultiLevelHierarchy"/>
    <dgm:cxn modelId="{4D7117F7-BE81-44CD-A5F6-43361B3BA7FD}" type="presOf" srcId="{F0F9F339-8450-4A5A-93D5-4A21C47DDB18}" destId="{EF377878-C1AA-4B70-B5E3-3A5536784458}" srcOrd="0" destOrd="0" presId="urn:microsoft.com/office/officeart/2008/layout/HorizontalMultiLevelHierarchy"/>
    <dgm:cxn modelId="{274E3393-0FEE-4A4C-987B-03043DC8E38C}" type="presOf" srcId="{B4281966-5D56-459A-9404-544B6DD364E1}" destId="{BD2F6BEF-E061-479E-AA21-39F56FE84DF0}" srcOrd="0" destOrd="0" presId="urn:microsoft.com/office/officeart/2008/layout/HorizontalMultiLevelHierarchy"/>
    <dgm:cxn modelId="{387E40A4-8204-4AC9-A5AC-3FBBA0635E8C}" srcId="{D3CA5D5A-952D-4BD7-A8CF-A7F251018D62}" destId="{277BC263-BCF6-4A15-81D3-D1267CB982EA}" srcOrd="1" destOrd="0" parTransId="{AB33B805-AB72-4D9C-867E-4FE42557112D}" sibTransId="{967E8AD1-984C-4789-8686-0FF791A2B9FD}"/>
    <dgm:cxn modelId="{E2609012-DC20-4422-988E-BA4E098A6861}" type="presOf" srcId="{AB33B805-AB72-4D9C-867E-4FE42557112D}" destId="{F9940904-A995-4A9D-AC41-5DCB0400EEED}" srcOrd="0" destOrd="0" presId="urn:microsoft.com/office/officeart/2008/layout/HorizontalMultiLevelHierarchy"/>
    <dgm:cxn modelId="{2AD5CF23-0481-43EA-8289-005A478441CA}" srcId="{D3CA5D5A-952D-4BD7-A8CF-A7F251018D62}" destId="{A4E43056-D39D-4AC2-8DE6-30184CDDB653}" srcOrd="2" destOrd="0" parTransId="{58B43388-B3FC-4081-AB81-8BDC2BA9F5B0}" sibTransId="{D5F78709-5CC5-4C9F-AE37-8C2E8CAA1796}"/>
    <dgm:cxn modelId="{C4DD81BA-0C18-49F7-9D0C-244D1091F584}" type="presOf" srcId="{F0F9F339-8450-4A5A-93D5-4A21C47DDB18}" destId="{1A8A7D31-820B-44E3-9496-C34DDE09CEC0}" srcOrd="1" destOrd="0" presId="urn:microsoft.com/office/officeart/2008/layout/HorizontalMultiLevelHierarchy"/>
    <dgm:cxn modelId="{7FFE5293-34B6-4A6E-A093-0CFECE5BE6DF}" type="presOf" srcId="{0A51E0E2-B443-41EA-A40F-02E77309E68A}" destId="{011F6A9B-99C8-4198-B56E-59C1304966B5}" srcOrd="0" destOrd="0" presId="urn:microsoft.com/office/officeart/2008/layout/HorizontalMultiLevelHierarchy"/>
    <dgm:cxn modelId="{D866617A-8CD7-4205-BB2E-8B7DA69043AF}" type="presOf" srcId="{58B43388-B3FC-4081-AB81-8BDC2BA9F5B0}" destId="{C8E8F656-F114-4AEE-A81C-616D13E5CB15}" srcOrd="1" destOrd="0" presId="urn:microsoft.com/office/officeart/2008/layout/HorizontalMultiLevelHierarchy"/>
    <dgm:cxn modelId="{7FB47A8E-C627-4E1E-8E6B-753A1F643AF4}" srcId="{D3CA5D5A-952D-4BD7-A8CF-A7F251018D62}" destId="{B4281966-5D56-459A-9404-544B6DD364E1}" srcOrd="4" destOrd="0" parTransId="{9F843738-6B74-492C-856B-A0CCCC778D49}" sibTransId="{D62B8D0E-D1C9-4C83-9A44-DBFB11849F2F}"/>
    <dgm:cxn modelId="{435793C8-38D2-4DA6-BBB5-BBFB1E7015D1}" srcId="{D3CA5D5A-952D-4BD7-A8CF-A7F251018D62}" destId="{78F0B003-B7DD-4055-A299-607AB5FC464D}" srcOrd="0" destOrd="0" parTransId="{67AD66DB-AFB4-46F8-8695-DA9559C5355A}" sibTransId="{55C51F90-4B02-415C-B4A5-D712D9290C0B}"/>
    <dgm:cxn modelId="{11B565FC-6E16-44B1-9ECD-7C91AD791679}" srcId="{785F16B1-1B1E-4083-B793-50A913A302C7}" destId="{D3CA5D5A-952D-4BD7-A8CF-A7F251018D62}" srcOrd="0" destOrd="0" parTransId="{33F19CE4-373E-4A63-AC7B-9F7DDC38A7BE}" sibTransId="{978B49B1-5EDA-4C56-A548-811208B289FF}"/>
    <dgm:cxn modelId="{9B2079D6-ADB9-4E97-9393-81E639EA583E}" type="presOf" srcId="{78F0B003-B7DD-4055-A299-607AB5FC464D}" destId="{29DFE487-10A9-4673-9727-855E516447E6}" srcOrd="0" destOrd="0" presId="urn:microsoft.com/office/officeart/2008/layout/HorizontalMultiLevelHierarchy"/>
    <dgm:cxn modelId="{CFF696D6-1E4C-4B8B-9370-10816EA4F1F1}" type="presOf" srcId="{67AD66DB-AFB4-46F8-8695-DA9559C5355A}" destId="{A8084142-E49A-4222-BB34-5B145005098B}" srcOrd="1" destOrd="0" presId="urn:microsoft.com/office/officeart/2008/layout/HorizontalMultiLevelHierarchy"/>
    <dgm:cxn modelId="{582EAEE7-5FEA-4AAF-9A60-278676297D31}" type="presOf" srcId="{D3CA5D5A-952D-4BD7-A8CF-A7F251018D62}" destId="{AD71D535-48B3-4C6D-826A-7BD580B3C438}" srcOrd="0" destOrd="0" presId="urn:microsoft.com/office/officeart/2008/layout/HorizontalMultiLevelHierarchy"/>
    <dgm:cxn modelId="{29A67F4E-4680-42A7-ADA8-2B99A5D44A3E}" type="presOf" srcId="{9F843738-6B74-492C-856B-A0CCCC778D49}" destId="{ABEEE61A-5B1B-4D11-8AFE-5C482B7485CA}" srcOrd="0" destOrd="0" presId="urn:microsoft.com/office/officeart/2008/layout/HorizontalMultiLevelHierarchy"/>
    <dgm:cxn modelId="{D27ADD46-A9C3-408C-858B-B21380E96288}" type="presOf" srcId="{9F843738-6B74-492C-856B-A0CCCC778D49}" destId="{803D50DD-5449-4E53-BD74-FD38F2349C48}" srcOrd="1" destOrd="0" presId="urn:microsoft.com/office/officeart/2008/layout/HorizontalMultiLevelHierarchy"/>
    <dgm:cxn modelId="{5965AB97-337E-4358-B8E6-B5B4F65227F3}" type="presOf" srcId="{58B43388-B3FC-4081-AB81-8BDC2BA9F5B0}" destId="{3C20A444-39B2-44D6-8189-43805BD9ED53}" srcOrd="0" destOrd="0" presId="urn:microsoft.com/office/officeart/2008/layout/HorizontalMultiLevelHierarchy"/>
    <dgm:cxn modelId="{919E0763-4AD9-48D0-BF6F-3A38C5168221}" type="presOf" srcId="{277BC263-BCF6-4A15-81D3-D1267CB982EA}" destId="{7E249A15-0FA0-49C0-A8C4-D064614C3B74}" srcOrd="0" destOrd="0" presId="urn:microsoft.com/office/officeart/2008/layout/HorizontalMultiLevelHierarchy"/>
    <dgm:cxn modelId="{578F562A-5FE1-4998-AA1B-CF4F09426570}" type="presOf" srcId="{A4E43056-D39D-4AC2-8DE6-30184CDDB653}" destId="{7B6BD640-8B91-482F-8655-8E39261BC187}" srcOrd="0" destOrd="0" presId="urn:microsoft.com/office/officeart/2008/layout/HorizontalMultiLevelHierarchy"/>
    <dgm:cxn modelId="{63E87563-A941-450A-903F-8C07F983DF1F}" type="presOf" srcId="{785F16B1-1B1E-4083-B793-50A913A302C7}" destId="{E79CA257-56C7-42AD-8382-F0D344E1E133}" srcOrd="0" destOrd="0" presId="urn:microsoft.com/office/officeart/2008/layout/HorizontalMultiLevelHierarchy"/>
    <dgm:cxn modelId="{58610FD8-C594-448C-A5FF-ADA0A6231261}" type="presParOf" srcId="{E79CA257-56C7-42AD-8382-F0D344E1E133}" destId="{435EE381-7DCF-466C-83BF-98BBBC537B6F}" srcOrd="0" destOrd="0" presId="urn:microsoft.com/office/officeart/2008/layout/HorizontalMultiLevelHierarchy"/>
    <dgm:cxn modelId="{C88C408F-CDEB-46B2-B7E7-BD6D057261A4}" type="presParOf" srcId="{435EE381-7DCF-466C-83BF-98BBBC537B6F}" destId="{AD71D535-48B3-4C6D-826A-7BD580B3C438}" srcOrd="0" destOrd="0" presId="urn:microsoft.com/office/officeart/2008/layout/HorizontalMultiLevelHierarchy"/>
    <dgm:cxn modelId="{5CA96488-02D0-4CC3-8F25-8F539D78CFAB}" type="presParOf" srcId="{435EE381-7DCF-466C-83BF-98BBBC537B6F}" destId="{F6EC8258-2EBB-4769-AB6F-E5BA392E6E1F}" srcOrd="1" destOrd="0" presId="urn:microsoft.com/office/officeart/2008/layout/HorizontalMultiLevelHierarchy"/>
    <dgm:cxn modelId="{4382D7C1-A771-40B1-B735-27AE86DE28CA}" type="presParOf" srcId="{F6EC8258-2EBB-4769-AB6F-E5BA392E6E1F}" destId="{F175AD68-13E1-4743-90B3-703BA2C676F3}" srcOrd="0" destOrd="0" presId="urn:microsoft.com/office/officeart/2008/layout/HorizontalMultiLevelHierarchy"/>
    <dgm:cxn modelId="{59D60200-D0EF-4093-92E0-E4FC2B148C6C}" type="presParOf" srcId="{F175AD68-13E1-4743-90B3-703BA2C676F3}" destId="{A8084142-E49A-4222-BB34-5B145005098B}" srcOrd="0" destOrd="0" presId="urn:microsoft.com/office/officeart/2008/layout/HorizontalMultiLevelHierarchy"/>
    <dgm:cxn modelId="{98522BAC-B934-4958-B276-9A21302BF152}" type="presParOf" srcId="{F6EC8258-2EBB-4769-AB6F-E5BA392E6E1F}" destId="{EDB6F523-84CA-4F22-8CA9-B76AF69BE601}" srcOrd="1" destOrd="0" presId="urn:microsoft.com/office/officeart/2008/layout/HorizontalMultiLevelHierarchy"/>
    <dgm:cxn modelId="{3CC5940B-2E4B-4A16-9B3C-94EB1357D186}" type="presParOf" srcId="{EDB6F523-84CA-4F22-8CA9-B76AF69BE601}" destId="{29DFE487-10A9-4673-9727-855E516447E6}" srcOrd="0" destOrd="0" presId="urn:microsoft.com/office/officeart/2008/layout/HorizontalMultiLevelHierarchy"/>
    <dgm:cxn modelId="{B1938CB0-D46E-455C-B398-E2E102081F86}" type="presParOf" srcId="{EDB6F523-84CA-4F22-8CA9-B76AF69BE601}" destId="{8DD76FB2-BD60-4B67-9C43-F8F68C1BC9E6}" srcOrd="1" destOrd="0" presId="urn:microsoft.com/office/officeart/2008/layout/HorizontalMultiLevelHierarchy"/>
    <dgm:cxn modelId="{10548263-0A7D-4791-95AB-1A0602F13AB3}" type="presParOf" srcId="{F6EC8258-2EBB-4769-AB6F-E5BA392E6E1F}" destId="{F9940904-A995-4A9D-AC41-5DCB0400EEED}" srcOrd="2" destOrd="0" presId="urn:microsoft.com/office/officeart/2008/layout/HorizontalMultiLevelHierarchy"/>
    <dgm:cxn modelId="{D31D0032-CF7D-47DE-BBCA-D24BAD8F2309}" type="presParOf" srcId="{F9940904-A995-4A9D-AC41-5DCB0400EEED}" destId="{46B175CB-D2D9-4047-85AE-D88BCBEC0ACA}" srcOrd="0" destOrd="0" presId="urn:microsoft.com/office/officeart/2008/layout/HorizontalMultiLevelHierarchy"/>
    <dgm:cxn modelId="{D75D4508-FD7D-47E7-BD6E-AA5DC2DBCB5F}" type="presParOf" srcId="{F6EC8258-2EBB-4769-AB6F-E5BA392E6E1F}" destId="{7FEC9A7B-5862-4ED3-9543-B737D749FFD4}" srcOrd="3" destOrd="0" presId="urn:microsoft.com/office/officeart/2008/layout/HorizontalMultiLevelHierarchy"/>
    <dgm:cxn modelId="{C9A6E9EF-E1F9-4C92-963B-E836ED441E86}" type="presParOf" srcId="{7FEC9A7B-5862-4ED3-9543-B737D749FFD4}" destId="{7E249A15-0FA0-49C0-A8C4-D064614C3B74}" srcOrd="0" destOrd="0" presId="urn:microsoft.com/office/officeart/2008/layout/HorizontalMultiLevelHierarchy"/>
    <dgm:cxn modelId="{4C897BAB-DC0E-4B9D-B73E-1C77908F41DB}" type="presParOf" srcId="{7FEC9A7B-5862-4ED3-9543-B737D749FFD4}" destId="{589A18B7-411D-4A13-A6AB-2EE112FC7CAC}" srcOrd="1" destOrd="0" presId="urn:microsoft.com/office/officeart/2008/layout/HorizontalMultiLevelHierarchy"/>
    <dgm:cxn modelId="{B6251991-0B7B-4C36-8691-51A476320DDF}" type="presParOf" srcId="{F6EC8258-2EBB-4769-AB6F-E5BA392E6E1F}" destId="{3C20A444-39B2-44D6-8189-43805BD9ED53}" srcOrd="4" destOrd="0" presId="urn:microsoft.com/office/officeart/2008/layout/HorizontalMultiLevelHierarchy"/>
    <dgm:cxn modelId="{A48A4FF6-C16F-4037-8FC1-C334C65AC2BC}" type="presParOf" srcId="{3C20A444-39B2-44D6-8189-43805BD9ED53}" destId="{C8E8F656-F114-4AEE-A81C-616D13E5CB15}" srcOrd="0" destOrd="0" presId="urn:microsoft.com/office/officeart/2008/layout/HorizontalMultiLevelHierarchy"/>
    <dgm:cxn modelId="{B404F63B-8511-4F9A-BC67-57BA7184B313}" type="presParOf" srcId="{F6EC8258-2EBB-4769-AB6F-E5BA392E6E1F}" destId="{C5C934F2-E842-4FCE-92F6-00BDF761B914}" srcOrd="5" destOrd="0" presId="urn:microsoft.com/office/officeart/2008/layout/HorizontalMultiLevelHierarchy"/>
    <dgm:cxn modelId="{388BD7BF-FAFC-4DEB-9427-A765EC85EB2A}" type="presParOf" srcId="{C5C934F2-E842-4FCE-92F6-00BDF761B914}" destId="{7B6BD640-8B91-482F-8655-8E39261BC187}" srcOrd="0" destOrd="0" presId="urn:microsoft.com/office/officeart/2008/layout/HorizontalMultiLevelHierarchy"/>
    <dgm:cxn modelId="{B41BD61D-CD37-418F-BE75-0CF4391DF209}" type="presParOf" srcId="{C5C934F2-E842-4FCE-92F6-00BDF761B914}" destId="{CE162D71-D42F-4347-906C-8CB777A332F2}" srcOrd="1" destOrd="0" presId="urn:microsoft.com/office/officeart/2008/layout/HorizontalMultiLevelHierarchy"/>
    <dgm:cxn modelId="{1C5D9D94-94E5-4CB6-867F-D03D7E2E856E}" type="presParOf" srcId="{F6EC8258-2EBB-4769-AB6F-E5BA392E6E1F}" destId="{EF377878-C1AA-4B70-B5E3-3A5536784458}" srcOrd="6" destOrd="0" presId="urn:microsoft.com/office/officeart/2008/layout/HorizontalMultiLevelHierarchy"/>
    <dgm:cxn modelId="{03EC2AA0-8297-4BCE-A450-656AB464AC8B}" type="presParOf" srcId="{EF377878-C1AA-4B70-B5E3-3A5536784458}" destId="{1A8A7D31-820B-44E3-9496-C34DDE09CEC0}" srcOrd="0" destOrd="0" presId="urn:microsoft.com/office/officeart/2008/layout/HorizontalMultiLevelHierarchy"/>
    <dgm:cxn modelId="{36E4E073-40B9-46D0-8E85-249D0676E60C}" type="presParOf" srcId="{F6EC8258-2EBB-4769-AB6F-E5BA392E6E1F}" destId="{1813C1B9-11B8-4A10-ACA3-555B9FB70444}" srcOrd="7" destOrd="0" presId="urn:microsoft.com/office/officeart/2008/layout/HorizontalMultiLevelHierarchy"/>
    <dgm:cxn modelId="{BD07318B-00D6-4083-98B9-44E8D8DADA08}" type="presParOf" srcId="{1813C1B9-11B8-4A10-ACA3-555B9FB70444}" destId="{011F6A9B-99C8-4198-B56E-59C1304966B5}" srcOrd="0" destOrd="0" presId="urn:microsoft.com/office/officeart/2008/layout/HorizontalMultiLevelHierarchy"/>
    <dgm:cxn modelId="{B5013E92-AE21-4938-8B29-63B2787F2B51}" type="presParOf" srcId="{1813C1B9-11B8-4A10-ACA3-555B9FB70444}" destId="{96204303-D317-4014-B7B9-8C805B571F9D}" srcOrd="1" destOrd="0" presId="urn:microsoft.com/office/officeart/2008/layout/HorizontalMultiLevelHierarchy"/>
    <dgm:cxn modelId="{803C018D-5801-47F2-94E5-E09033328A81}" type="presParOf" srcId="{F6EC8258-2EBB-4769-AB6F-E5BA392E6E1F}" destId="{ABEEE61A-5B1B-4D11-8AFE-5C482B7485CA}" srcOrd="8" destOrd="0" presId="urn:microsoft.com/office/officeart/2008/layout/HorizontalMultiLevelHierarchy"/>
    <dgm:cxn modelId="{BD1B47E5-F125-4E65-96C0-B2FF5C314AD9}" type="presParOf" srcId="{ABEEE61A-5B1B-4D11-8AFE-5C482B7485CA}" destId="{803D50DD-5449-4E53-BD74-FD38F2349C48}" srcOrd="0" destOrd="0" presId="urn:microsoft.com/office/officeart/2008/layout/HorizontalMultiLevelHierarchy"/>
    <dgm:cxn modelId="{87CEECF6-E03A-4EB8-8F2C-02BBC0C19D9E}" type="presParOf" srcId="{F6EC8258-2EBB-4769-AB6F-E5BA392E6E1F}" destId="{84739D0E-0727-4EC8-934E-413EE4D9E889}" srcOrd="9" destOrd="0" presId="urn:microsoft.com/office/officeart/2008/layout/HorizontalMultiLevelHierarchy"/>
    <dgm:cxn modelId="{5C1A1849-211F-4504-AECC-29DAAC30C48F}" type="presParOf" srcId="{84739D0E-0727-4EC8-934E-413EE4D9E889}" destId="{BD2F6BEF-E061-479E-AA21-39F56FE84DF0}" srcOrd="0" destOrd="0" presId="urn:microsoft.com/office/officeart/2008/layout/HorizontalMultiLevelHierarchy"/>
    <dgm:cxn modelId="{81C2B7FA-5B03-44AE-BE2A-EA9E2778F5A2}" type="presParOf" srcId="{84739D0E-0727-4EC8-934E-413EE4D9E889}" destId="{C1F95909-D69C-42A3-8A87-D3C929AC89DC}"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1B2A11-EA39-4617-B45C-8C32194E40F9}"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cs-CZ"/>
        </a:p>
      </dgm:t>
    </dgm:pt>
    <dgm:pt modelId="{4A66C218-66B4-4519-94EA-7F4B2840EE45}">
      <dgm:prSet phldrT="[Text]"/>
      <dgm:spPr/>
      <dgm:t>
        <a:bodyPr/>
        <a:lstStyle/>
        <a:p>
          <a:r>
            <a:rPr lang="cs-CZ" dirty="0" smtClean="0"/>
            <a:t>Frikční</a:t>
          </a:r>
          <a:endParaRPr lang="cs-CZ" dirty="0"/>
        </a:p>
      </dgm:t>
    </dgm:pt>
    <dgm:pt modelId="{23937389-6028-445E-9362-96678B560FF1}" type="parTrans" cxnId="{F417B6A9-B583-444F-BB88-2165E2898621}">
      <dgm:prSet/>
      <dgm:spPr/>
      <dgm:t>
        <a:bodyPr/>
        <a:lstStyle/>
        <a:p>
          <a:endParaRPr lang="cs-CZ"/>
        </a:p>
      </dgm:t>
    </dgm:pt>
    <dgm:pt modelId="{3F92897A-7237-4BE4-AC65-FD6479B9FFD2}" type="sibTrans" cxnId="{F417B6A9-B583-444F-BB88-2165E2898621}">
      <dgm:prSet/>
      <dgm:spPr/>
      <dgm:t>
        <a:bodyPr/>
        <a:lstStyle/>
        <a:p>
          <a:endParaRPr lang="cs-CZ"/>
        </a:p>
      </dgm:t>
    </dgm:pt>
    <dgm:pt modelId="{053B53E5-5C4A-4E90-BD5E-4E4078E0DC30}">
      <dgm:prSet phldrT="[Text]"/>
      <dgm:spPr/>
      <dgm:t>
        <a:bodyPr/>
        <a:lstStyle/>
        <a:p>
          <a:r>
            <a:rPr lang="cs-CZ" dirty="0" smtClean="0"/>
            <a:t>Běžné změny zaměstnání</a:t>
          </a:r>
          <a:endParaRPr lang="cs-CZ" dirty="0"/>
        </a:p>
      </dgm:t>
    </dgm:pt>
    <dgm:pt modelId="{E0BB92D8-BCF6-483D-B56B-782A7956C9A4}" type="parTrans" cxnId="{0E92686B-A945-4AFE-8180-24FB57572378}">
      <dgm:prSet/>
      <dgm:spPr/>
      <dgm:t>
        <a:bodyPr/>
        <a:lstStyle/>
        <a:p>
          <a:endParaRPr lang="cs-CZ"/>
        </a:p>
      </dgm:t>
    </dgm:pt>
    <dgm:pt modelId="{23ED6865-8609-419C-88B2-C7FB26E4487E}" type="sibTrans" cxnId="{0E92686B-A945-4AFE-8180-24FB57572378}">
      <dgm:prSet/>
      <dgm:spPr/>
      <dgm:t>
        <a:bodyPr/>
        <a:lstStyle/>
        <a:p>
          <a:endParaRPr lang="cs-CZ"/>
        </a:p>
      </dgm:t>
    </dgm:pt>
    <dgm:pt modelId="{3A8A23E4-1B47-44BE-B26F-D917A84A3CAF}">
      <dgm:prSet phldrT="[Text]"/>
      <dgm:spPr/>
      <dgm:t>
        <a:bodyPr/>
        <a:lstStyle/>
        <a:p>
          <a:r>
            <a:rPr lang="cs-CZ" dirty="0" smtClean="0"/>
            <a:t>Strukturální</a:t>
          </a:r>
          <a:endParaRPr lang="cs-CZ" dirty="0"/>
        </a:p>
      </dgm:t>
    </dgm:pt>
    <dgm:pt modelId="{34413B58-BFA6-4ADE-B1AD-F7488172247B}" type="parTrans" cxnId="{60411DDA-EEA4-40AB-A9CA-AE83607350B1}">
      <dgm:prSet/>
      <dgm:spPr/>
      <dgm:t>
        <a:bodyPr/>
        <a:lstStyle/>
        <a:p>
          <a:endParaRPr lang="cs-CZ"/>
        </a:p>
      </dgm:t>
    </dgm:pt>
    <dgm:pt modelId="{08CD4407-EDD2-4A3A-9398-83C827EA5F43}" type="sibTrans" cxnId="{60411DDA-EEA4-40AB-A9CA-AE83607350B1}">
      <dgm:prSet/>
      <dgm:spPr/>
      <dgm:t>
        <a:bodyPr/>
        <a:lstStyle/>
        <a:p>
          <a:endParaRPr lang="cs-CZ"/>
        </a:p>
      </dgm:t>
    </dgm:pt>
    <dgm:pt modelId="{A220E343-F3AD-4A3E-9F15-ECA30A223693}">
      <dgm:prSet phldrT="[Text]"/>
      <dgm:spPr/>
      <dgm:t>
        <a:bodyPr/>
        <a:lstStyle/>
        <a:p>
          <a:r>
            <a:rPr lang="cs-CZ" dirty="0" smtClean="0"/>
            <a:t>rozpad neefektivních podniků a institucí, likvidace umělé přezaměstnanosti</a:t>
          </a:r>
          <a:endParaRPr lang="cs-CZ" dirty="0"/>
        </a:p>
      </dgm:t>
    </dgm:pt>
    <dgm:pt modelId="{157438EA-2223-4DA8-8B6B-0B7BAC3ECA6C}" type="parTrans" cxnId="{63C2F3D5-13A4-4DCB-9851-605B93E10B34}">
      <dgm:prSet/>
      <dgm:spPr/>
      <dgm:t>
        <a:bodyPr/>
        <a:lstStyle/>
        <a:p>
          <a:endParaRPr lang="cs-CZ"/>
        </a:p>
      </dgm:t>
    </dgm:pt>
    <dgm:pt modelId="{605AB77C-9A56-483E-B287-2A9E145FDB4E}" type="sibTrans" cxnId="{63C2F3D5-13A4-4DCB-9851-605B93E10B34}">
      <dgm:prSet/>
      <dgm:spPr/>
      <dgm:t>
        <a:bodyPr/>
        <a:lstStyle/>
        <a:p>
          <a:endParaRPr lang="cs-CZ"/>
        </a:p>
      </dgm:t>
    </dgm:pt>
    <dgm:pt modelId="{C3D6D505-9A46-4107-95F3-707C26361ECB}">
      <dgm:prSet phldrT="[Text]"/>
      <dgm:spPr/>
      <dgm:t>
        <a:bodyPr/>
        <a:lstStyle/>
        <a:p>
          <a:r>
            <a:rPr lang="cs-CZ" dirty="0" smtClean="0"/>
            <a:t>Cyklická a sezonní </a:t>
          </a:r>
          <a:endParaRPr lang="cs-CZ" dirty="0"/>
        </a:p>
      </dgm:t>
    </dgm:pt>
    <dgm:pt modelId="{B3893493-85DF-43CF-B260-4D63142992A8}" type="parTrans" cxnId="{654C1984-0686-4C06-A40A-BC571898D5CE}">
      <dgm:prSet/>
      <dgm:spPr/>
      <dgm:t>
        <a:bodyPr/>
        <a:lstStyle/>
        <a:p>
          <a:endParaRPr lang="cs-CZ"/>
        </a:p>
      </dgm:t>
    </dgm:pt>
    <dgm:pt modelId="{0FBDE00F-469A-4F2D-8F1A-88190350A18A}" type="sibTrans" cxnId="{654C1984-0686-4C06-A40A-BC571898D5CE}">
      <dgm:prSet/>
      <dgm:spPr/>
      <dgm:t>
        <a:bodyPr/>
        <a:lstStyle/>
        <a:p>
          <a:endParaRPr lang="cs-CZ"/>
        </a:p>
      </dgm:t>
    </dgm:pt>
    <dgm:pt modelId="{B950D667-D7D6-49BB-A8BA-3E211DAC303F}">
      <dgm:prSet phldrT="[Text]"/>
      <dgm:spPr/>
      <dgm:t>
        <a:bodyPr/>
        <a:lstStyle/>
        <a:p>
          <a:r>
            <a:rPr lang="cs-CZ" dirty="0" smtClean="0"/>
            <a:t>odbytové potíže, zimní sezónní nezaměstnanost např. ve stavebnictví, pokrývači</a:t>
          </a:r>
          <a:endParaRPr lang="cs-CZ" dirty="0"/>
        </a:p>
      </dgm:t>
    </dgm:pt>
    <dgm:pt modelId="{6CBD6EE5-B910-42B4-817D-033E7CEA0A6B}" type="parTrans" cxnId="{EE07DDB5-0FD2-48D0-8A69-1C1231D5F52D}">
      <dgm:prSet/>
      <dgm:spPr/>
      <dgm:t>
        <a:bodyPr/>
        <a:lstStyle/>
        <a:p>
          <a:endParaRPr lang="cs-CZ"/>
        </a:p>
      </dgm:t>
    </dgm:pt>
    <dgm:pt modelId="{4346F3A3-15EB-48AA-A9F9-53E58F31B50E}" type="sibTrans" cxnId="{EE07DDB5-0FD2-48D0-8A69-1C1231D5F52D}">
      <dgm:prSet/>
      <dgm:spPr/>
      <dgm:t>
        <a:bodyPr/>
        <a:lstStyle/>
        <a:p>
          <a:endParaRPr lang="cs-CZ"/>
        </a:p>
      </dgm:t>
    </dgm:pt>
    <dgm:pt modelId="{CF24F647-9155-4F85-BC57-6B372DDD0600}">
      <dgm:prSet phldrT="[Text]"/>
      <dgm:spPr/>
      <dgm:t>
        <a:bodyPr/>
        <a:lstStyle/>
        <a:p>
          <a:r>
            <a:rPr lang="cs-CZ" dirty="0" smtClean="0"/>
            <a:t>Krátkodobá</a:t>
          </a:r>
          <a:endParaRPr lang="cs-CZ" dirty="0"/>
        </a:p>
      </dgm:t>
    </dgm:pt>
    <dgm:pt modelId="{E14A53FD-EB05-449D-A9A4-D1E07FCDAC6E}" type="parTrans" cxnId="{08E16D03-08D9-42A9-BDB1-4EA01B34D848}">
      <dgm:prSet/>
      <dgm:spPr/>
      <dgm:t>
        <a:bodyPr/>
        <a:lstStyle/>
        <a:p>
          <a:endParaRPr lang="cs-CZ"/>
        </a:p>
      </dgm:t>
    </dgm:pt>
    <dgm:pt modelId="{CE120CDE-5451-417E-BE86-B1C9D79CF62C}" type="sibTrans" cxnId="{08E16D03-08D9-42A9-BDB1-4EA01B34D848}">
      <dgm:prSet/>
      <dgm:spPr/>
      <dgm:t>
        <a:bodyPr/>
        <a:lstStyle/>
        <a:p>
          <a:endParaRPr lang="cs-CZ"/>
        </a:p>
      </dgm:t>
    </dgm:pt>
    <dgm:pt modelId="{A36875B5-ED30-46FB-A461-F4CB75BEFD40}">
      <dgm:prSet phldrT="[Text]"/>
      <dgm:spPr/>
      <dgm:t>
        <a:bodyPr/>
        <a:lstStyle/>
        <a:p>
          <a:r>
            <a:rPr lang="cs-CZ" dirty="0" smtClean="0"/>
            <a:t>v aj nazýváno „lidé mezi dvěma zaměstnáními“</a:t>
          </a:r>
        </a:p>
        <a:p>
          <a:endParaRPr lang="cs-CZ" dirty="0"/>
        </a:p>
      </dgm:t>
    </dgm:pt>
    <dgm:pt modelId="{AAF74DB0-E791-4E68-B075-E17077A8F0C8}" type="parTrans" cxnId="{AF52BB9B-44ED-4170-B77E-19D978EF2B20}">
      <dgm:prSet/>
      <dgm:spPr/>
      <dgm:t>
        <a:bodyPr/>
        <a:lstStyle/>
        <a:p>
          <a:endParaRPr lang="cs-CZ"/>
        </a:p>
      </dgm:t>
    </dgm:pt>
    <dgm:pt modelId="{313C0FAD-77F1-473A-9498-95453E065B49}" type="sibTrans" cxnId="{AF52BB9B-44ED-4170-B77E-19D978EF2B20}">
      <dgm:prSet/>
      <dgm:spPr/>
      <dgm:t>
        <a:bodyPr/>
        <a:lstStyle/>
        <a:p>
          <a:endParaRPr lang="cs-CZ"/>
        </a:p>
      </dgm:t>
    </dgm:pt>
    <dgm:pt modelId="{AE40C740-EBA2-4F07-AC48-40DEA42E2C67}">
      <dgm:prSet/>
      <dgm:spPr/>
      <dgm:t>
        <a:bodyPr/>
        <a:lstStyle/>
        <a:p>
          <a:r>
            <a:rPr lang="cs-CZ" smtClean="0"/>
            <a:t>jsou požadovány nové profese, kvalifikace, nové dovednosti</a:t>
          </a:r>
          <a:endParaRPr lang="cs-CZ"/>
        </a:p>
      </dgm:t>
    </dgm:pt>
    <dgm:pt modelId="{6EC4CDDA-8DCB-474D-B057-80293A204121}" type="parTrans" cxnId="{885E7239-AD82-41D9-B60E-BBD61E6128C5}">
      <dgm:prSet/>
      <dgm:spPr/>
      <dgm:t>
        <a:bodyPr/>
        <a:lstStyle/>
        <a:p>
          <a:endParaRPr lang="cs-CZ"/>
        </a:p>
      </dgm:t>
    </dgm:pt>
    <dgm:pt modelId="{84447E99-7FE1-4301-A422-248B074DE3F9}" type="sibTrans" cxnId="{885E7239-AD82-41D9-B60E-BBD61E6128C5}">
      <dgm:prSet/>
      <dgm:spPr/>
      <dgm:t>
        <a:bodyPr/>
        <a:lstStyle/>
        <a:p>
          <a:endParaRPr lang="cs-CZ"/>
        </a:p>
      </dgm:t>
    </dgm:pt>
    <dgm:pt modelId="{C7982D5C-45CB-4338-9078-20645E1E6F6B}">
      <dgm:prSet/>
      <dgm:spPr/>
      <dgm:t>
        <a:bodyPr/>
        <a:lstStyle/>
        <a:p>
          <a:r>
            <a:rPr lang="cs-CZ" smtClean="0"/>
            <a:t>ztráta zaměstnání v důsledku rušení pracovních míst a ještě stále nahrazení živé práce technikou</a:t>
          </a:r>
          <a:endParaRPr lang="cs-CZ"/>
        </a:p>
      </dgm:t>
    </dgm:pt>
    <dgm:pt modelId="{6A1AC11B-BD27-4A81-BEA2-775229CDB437}" type="parTrans" cxnId="{1A8AD1ED-BC33-41F3-9454-0AB139CE4CE4}">
      <dgm:prSet/>
      <dgm:spPr/>
      <dgm:t>
        <a:bodyPr/>
        <a:lstStyle/>
        <a:p>
          <a:endParaRPr lang="cs-CZ"/>
        </a:p>
      </dgm:t>
    </dgm:pt>
    <dgm:pt modelId="{1821393B-9394-438D-833B-506813D6A5D8}" type="sibTrans" cxnId="{1A8AD1ED-BC33-41F3-9454-0AB139CE4CE4}">
      <dgm:prSet/>
      <dgm:spPr/>
      <dgm:t>
        <a:bodyPr/>
        <a:lstStyle/>
        <a:p>
          <a:endParaRPr lang="cs-CZ"/>
        </a:p>
      </dgm:t>
    </dgm:pt>
    <dgm:pt modelId="{30ECE66B-C1D3-4668-929A-398AF356F8A2}">
      <dgm:prSet/>
      <dgm:spPr/>
      <dgm:t>
        <a:bodyPr/>
        <a:lstStyle/>
        <a:p>
          <a:r>
            <a:rPr lang="cs-CZ" smtClean="0"/>
            <a:t>služby spojené např. s turistikou, zemědělská oblast</a:t>
          </a:r>
          <a:endParaRPr lang="cs-CZ"/>
        </a:p>
      </dgm:t>
    </dgm:pt>
    <dgm:pt modelId="{FC8707CE-6F32-4107-86F5-FDBDE37F7353}" type="parTrans" cxnId="{012A3972-CF00-4E45-9090-F38AB9ECB7BF}">
      <dgm:prSet/>
      <dgm:spPr/>
      <dgm:t>
        <a:bodyPr/>
        <a:lstStyle/>
        <a:p>
          <a:endParaRPr lang="cs-CZ"/>
        </a:p>
      </dgm:t>
    </dgm:pt>
    <dgm:pt modelId="{650576CB-3463-4869-BD67-06649446B212}" type="sibTrans" cxnId="{012A3972-CF00-4E45-9090-F38AB9ECB7BF}">
      <dgm:prSet/>
      <dgm:spPr/>
      <dgm:t>
        <a:bodyPr/>
        <a:lstStyle/>
        <a:p>
          <a:endParaRPr lang="cs-CZ"/>
        </a:p>
      </dgm:t>
    </dgm:pt>
    <dgm:pt modelId="{6E4F5CF8-8DE5-4D1E-9658-1443C86D7D23}">
      <dgm:prSet/>
      <dgm:spPr/>
      <dgm:t>
        <a:bodyPr/>
        <a:lstStyle/>
        <a:p>
          <a:r>
            <a:rPr lang="cs-CZ" dirty="0" smtClean="0"/>
            <a:t>skrytá</a:t>
          </a:r>
          <a:endParaRPr lang="cs-CZ" dirty="0"/>
        </a:p>
      </dgm:t>
    </dgm:pt>
    <dgm:pt modelId="{D3B1DD1B-91E6-4092-B3FA-73DE3131AD5A}" type="parTrans" cxnId="{5B23AA83-71DD-4788-ADBD-C5D781D7E1E7}">
      <dgm:prSet/>
      <dgm:spPr/>
      <dgm:t>
        <a:bodyPr/>
        <a:lstStyle/>
        <a:p>
          <a:endParaRPr lang="cs-CZ"/>
        </a:p>
      </dgm:t>
    </dgm:pt>
    <dgm:pt modelId="{B4C89E51-9FD0-4CC6-B735-6F2741721B2A}" type="sibTrans" cxnId="{5B23AA83-71DD-4788-ADBD-C5D781D7E1E7}">
      <dgm:prSet/>
      <dgm:spPr/>
      <dgm:t>
        <a:bodyPr/>
        <a:lstStyle/>
        <a:p>
          <a:endParaRPr lang="cs-CZ"/>
        </a:p>
      </dgm:t>
    </dgm:pt>
    <dgm:pt modelId="{755F108E-1D69-42BF-A7B6-9FD7DD0ABE14}">
      <dgm:prSet/>
      <dgm:spPr/>
      <dgm:t>
        <a:bodyPr/>
        <a:lstStyle/>
        <a:p>
          <a:r>
            <a:rPr lang="cs-CZ" dirty="0" smtClean="0"/>
            <a:t>lidé bez práce, kteří ale nejsou registrováni na úřadech práce</a:t>
          </a:r>
          <a:endParaRPr lang="cs-CZ" dirty="0"/>
        </a:p>
      </dgm:t>
    </dgm:pt>
    <dgm:pt modelId="{CB4EA45D-531C-4B23-B652-B2820B6FD513}" type="parTrans" cxnId="{4526A35E-2BA2-4FCA-BA2A-E807545DA2CE}">
      <dgm:prSet/>
      <dgm:spPr/>
      <dgm:t>
        <a:bodyPr/>
        <a:lstStyle/>
        <a:p>
          <a:endParaRPr lang="cs-CZ"/>
        </a:p>
      </dgm:t>
    </dgm:pt>
    <dgm:pt modelId="{A183053B-4DE3-4696-A411-B7BBE947FF72}" type="sibTrans" cxnId="{4526A35E-2BA2-4FCA-BA2A-E807545DA2CE}">
      <dgm:prSet/>
      <dgm:spPr/>
      <dgm:t>
        <a:bodyPr/>
        <a:lstStyle/>
        <a:p>
          <a:endParaRPr lang="cs-CZ"/>
        </a:p>
      </dgm:t>
    </dgm:pt>
    <dgm:pt modelId="{85058036-6EE4-409B-8014-C51EE5499546}">
      <dgm:prSet/>
      <dgm:spPr/>
      <dgm:t>
        <a:bodyPr/>
        <a:lstStyle/>
        <a:p>
          <a:r>
            <a:rPr lang="cs-CZ" smtClean="0"/>
            <a:t>lidé účastnící se rekvalifikace, veřejně prospěšných prací apod.</a:t>
          </a:r>
          <a:endParaRPr lang="cs-CZ"/>
        </a:p>
      </dgm:t>
    </dgm:pt>
    <dgm:pt modelId="{826DDF97-BC85-416A-9C6F-9E1BAE43B034}" type="parTrans" cxnId="{7D81FA2C-2646-42AB-B5EC-42D71E770DA2}">
      <dgm:prSet/>
      <dgm:spPr/>
      <dgm:t>
        <a:bodyPr/>
        <a:lstStyle/>
        <a:p>
          <a:endParaRPr lang="cs-CZ"/>
        </a:p>
      </dgm:t>
    </dgm:pt>
    <dgm:pt modelId="{A27A6929-E40D-4DD0-8A1C-139E69831A30}" type="sibTrans" cxnId="{7D81FA2C-2646-42AB-B5EC-42D71E770DA2}">
      <dgm:prSet/>
      <dgm:spPr/>
      <dgm:t>
        <a:bodyPr/>
        <a:lstStyle/>
        <a:p>
          <a:endParaRPr lang="cs-CZ"/>
        </a:p>
      </dgm:t>
    </dgm:pt>
    <dgm:pt modelId="{4DF6A53B-6770-4B10-AB38-52303732643E}">
      <dgm:prSet/>
      <dgm:spPr/>
      <dgm:t>
        <a:bodyPr/>
        <a:lstStyle/>
        <a:p>
          <a:r>
            <a:rPr lang="cs-CZ" dirty="0" smtClean="0"/>
            <a:t>lidé, kteří předčasně odcházejí do důchodu, zdravotně postižení – invalidita</a:t>
          </a:r>
          <a:endParaRPr lang="cs-CZ" dirty="0"/>
        </a:p>
      </dgm:t>
    </dgm:pt>
    <dgm:pt modelId="{D89E808A-26FC-49BB-BFFD-EC93AFFA22A7}" type="parTrans" cxnId="{226583CA-2087-4AF3-9EE6-0DAEA4D293A8}">
      <dgm:prSet/>
      <dgm:spPr/>
      <dgm:t>
        <a:bodyPr/>
        <a:lstStyle/>
        <a:p>
          <a:endParaRPr lang="cs-CZ"/>
        </a:p>
      </dgm:t>
    </dgm:pt>
    <dgm:pt modelId="{56DD806D-D652-4DD3-B9A5-50FF9EE9197B}" type="sibTrans" cxnId="{226583CA-2087-4AF3-9EE6-0DAEA4D293A8}">
      <dgm:prSet/>
      <dgm:spPr/>
      <dgm:t>
        <a:bodyPr/>
        <a:lstStyle/>
        <a:p>
          <a:endParaRPr lang="cs-CZ"/>
        </a:p>
      </dgm:t>
    </dgm:pt>
    <dgm:pt modelId="{630EFA01-94E8-47D5-8B6C-9371F272ABD6}" type="pres">
      <dgm:prSet presAssocID="{D11B2A11-EA39-4617-B45C-8C32194E40F9}" presName="linearFlow" presStyleCnt="0">
        <dgm:presLayoutVars>
          <dgm:dir/>
          <dgm:animLvl val="lvl"/>
          <dgm:resizeHandles val="exact"/>
        </dgm:presLayoutVars>
      </dgm:prSet>
      <dgm:spPr/>
      <dgm:t>
        <a:bodyPr/>
        <a:lstStyle/>
        <a:p>
          <a:endParaRPr lang="cs-CZ"/>
        </a:p>
      </dgm:t>
    </dgm:pt>
    <dgm:pt modelId="{E434C820-5506-4CA7-A801-1C3C08E31E98}" type="pres">
      <dgm:prSet presAssocID="{4A66C218-66B4-4519-94EA-7F4B2840EE45}" presName="composite" presStyleCnt="0"/>
      <dgm:spPr/>
    </dgm:pt>
    <dgm:pt modelId="{D2DC5CB5-B82D-4AF9-A452-36AC86252951}" type="pres">
      <dgm:prSet presAssocID="{4A66C218-66B4-4519-94EA-7F4B2840EE45}" presName="parentText" presStyleLbl="alignNode1" presStyleIdx="0" presStyleCnt="4">
        <dgm:presLayoutVars>
          <dgm:chMax val="1"/>
          <dgm:bulletEnabled val="1"/>
        </dgm:presLayoutVars>
      </dgm:prSet>
      <dgm:spPr/>
      <dgm:t>
        <a:bodyPr/>
        <a:lstStyle/>
        <a:p>
          <a:endParaRPr lang="cs-CZ"/>
        </a:p>
      </dgm:t>
    </dgm:pt>
    <dgm:pt modelId="{96450C34-D956-4386-AB58-47EE3D407E3B}" type="pres">
      <dgm:prSet presAssocID="{4A66C218-66B4-4519-94EA-7F4B2840EE45}" presName="descendantText" presStyleLbl="alignAcc1" presStyleIdx="0" presStyleCnt="4">
        <dgm:presLayoutVars>
          <dgm:bulletEnabled val="1"/>
        </dgm:presLayoutVars>
      </dgm:prSet>
      <dgm:spPr/>
      <dgm:t>
        <a:bodyPr/>
        <a:lstStyle/>
        <a:p>
          <a:endParaRPr lang="cs-CZ"/>
        </a:p>
      </dgm:t>
    </dgm:pt>
    <dgm:pt modelId="{256AC8A9-B470-41D4-9288-CE1E4EF664AE}" type="pres">
      <dgm:prSet presAssocID="{3F92897A-7237-4BE4-AC65-FD6479B9FFD2}" presName="sp" presStyleCnt="0"/>
      <dgm:spPr/>
    </dgm:pt>
    <dgm:pt modelId="{F8D8E899-9F5B-4E83-98C6-922AF5088A79}" type="pres">
      <dgm:prSet presAssocID="{3A8A23E4-1B47-44BE-B26F-D917A84A3CAF}" presName="composite" presStyleCnt="0"/>
      <dgm:spPr/>
    </dgm:pt>
    <dgm:pt modelId="{A3FD2D9D-F2FE-42B9-8BB2-069222D242BD}" type="pres">
      <dgm:prSet presAssocID="{3A8A23E4-1B47-44BE-B26F-D917A84A3CAF}" presName="parentText" presStyleLbl="alignNode1" presStyleIdx="1" presStyleCnt="4">
        <dgm:presLayoutVars>
          <dgm:chMax val="1"/>
          <dgm:bulletEnabled val="1"/>
        </dgm:presLayoutVars>
      </dgm:prSet>
      <dgm:spPr/>
      <dgm:t>
        <a:bodyPr/>
        <a:lstStyle/>
        <a:p>
          <a:endParaRPr lang="cs-CZ"/>
        </a:p>
      </dgm:t>
    </dgm:pt>
    <dgm:pt modelId="{57BD1E9B-724D-4259-BF76-37393DBEF632}" type="pres">
      <dgm:prSet presAssocID="{3A8A23E4-1B47-44BE-B26F-D917A84A3CAF}" presName="descendantText" presStyleLbl="alignAcc1" presStyleIdx="1" presStyleCnt="4">
        <dgm:presLayoutVars>
          <dgm:bulletEnabled val="1"/>
        </dgm:presLayoutVars>
      </dgm:prSet>
      <dgm:spPr/>
      <dgm:t>
        <a:bodyPr/>
        <a:lstStyle/>
        <a:p>
          <a:endParaRPr lang="cs-CZ"/>
        </a:p>
      </dgm:t>
    </dgm:pt>
    <dgm:pt modelId="{025D521E-FBBC-463F-AF7F-3469755F58E9}" type="pres">
      <dgm:prSet presAssocID="{08CD4407-EDD2-4A3A-9398-83C827EA5F43}" presName="sp" presStyleCnt="0"/>
      <dgm:spPr/>
    </dgm:pt>
    <dgm:pt modelId="{0C71B55A-FDB8-49A6-BA92-F74D5DCC593F}" type="pres">
      <dgm:prSet presAssocID="{C3D6D505-9A46-4107-95F3-707C26361ECB}" presName="composite" presStyleCnt="0"/>
      <dgm:spPr/>
    </dgm:pt>
    <dgm:pt modelId="{E972F8BC-E31B-4E8C-8916-0CA1FD96F210}" type="pres">
      <dgm:prSet presAssocID="{C3D6D505-9A46-4107-95F3-707C26361ECB}" presName="parentText" presStyleLbl="alignNode1" presStyleIdx="2" presStyleCnt="4">
        <dgm:presLayoutVars>
          <dgm:chMax val="1"/>
          <dgm:bulletEnabled val="1"/>
        </dgm:presLayoutVars>
      </dgm:prSet>
      <dgm:spPr/>
      <dgm:t>
        <a:bodyPr/>
        <a:lstStyle/>
        <a:p>
          <a:endParaRPr lang="cs-CZ"/>
        </a:p>
      </dgm:t>
    </dgm:pt>
    <dgm:pt modelId="{E1FA0DD5-72E8-4360-A3B1-D9DFC2D577AD}" type="pres">
      <dgm:prSet presAssocID="{C3D6D505-9A46-4107-95F3-707C26361ECB}" presName="descendantText" presStyleLbl="alignAcc1" presStyleIdx="2" presStyleCnt="4">
        <dgm:presLayoutVars>
          <dgm:bulletEnabled val="1"/>
        </dgm:presLayoutVars>
      </dgm:prSet>
      <dgm:spPr/>
      <dgm:t>
        <a:bodyPr/>
        <a:lstStyle/>
        <a:p>
          <a:endParaRPr lang="cs-CZ"/>
        </a:p>
      </dgm:t>
    </dgm:pt>
    <dgm:pt modelId="{862F598F-5160-4BCD-B3A9-8660F46BB540}" type="pres">
      <dgm:prSet presAssocID="{0FBDE00F-469A-4F2D-8F1A-88190350A18A}" presName="sp" presStyleCnt="0"/>
      <dgm:spPr/>
    </dgm:pt>
    <dgm:pt modelId="{D024EB66-865A-4BA1-8D44-72B105FCF9E4}" type="pres">
      <dgm:prSet presAssocID="{6E4F5CF8-8DE5-4D1E-9658-1443C86D7D23}" presName="composite" presStyleCnt="0"/>
      <dgm:spPr/>
    </dgm:pt>
    <dgm:pt modelId="{A1B3A8EF-127A-438F-B378-500F0562C7B5}" type="pres">
      <dgm:prSet presAssocID="{6E4F5CF8-8DE5-4D1E-9658-1443C86D7D23}" presName="parentText" presStyleLbl="alignNode1" presStyleIdx="3" presStyleCnt="4">
        <dgm:presLayoutVars>
          <dgm:chMax val="1"/>
          <dgm:bulletEnabled val="1"/>
        </dgm:presLayoutVars>
      </dgm:prSet>
      <dgm:spPr/>
      <dgm:t>
        <a:bodyPr/>
        <a:lstStyle/>
        <a:p>
          <a:endParaRPr lang="cs-CZ"/>
        </a:p>
      </dgm:t>
    </dgm:pt>
    <dgm:pt modelId="{DF402CF2-0CA5-45A9-B285-D230BC56A81F}" type="pres">
      <dgm:prSet presAssocID="{6E4F5CF8-8DE5-4D1E-9658-1443C86D7D23}" presName="descendantText" presStyleLbl="alignAcc1" presStyleIdx="3" presStyleCnt="4">
        <dgm:presLayoutVars>
          <dgm:bulletEnabled val="1"/>
        </dgm:presLayoutVars>
      </dgm:prSet>
      <dgm:spPr/>
      <dgm:t>
        <a:bodyPr/>
        <a:lstStyle/>
        <a:p>
          <a:endParaRPr lang="cs-CZ"/>
        </a:p>
      </dgm:t>
    </dgm:pt>
  </dgm:ptLst>
  <dgm:cxnLst>
    <dgm:cxn modelId="{4526A35E-2BA2-4FCA-BA2A-E807545DA2CE}" srcId="{6E4F5CF8-8DE5-4D1E-9658-1443C86D7D23}" destId="{755F108E-1D69-42BF-A7B6-9FD7DD0ABE14}" srcOrd="0" destOrd="0" parTransId="{CB4EA45D-531C-4B23-B652-B2820B6FD513}" sibTransId="{A183053B-4DE3-4696-A411-B7BBE947FF72}"/>
    <dgm:cxn modelId="{A5FB64DA-A4B4-4434-A3F5-5F570A610571}" type="presOf" srcId="{3A8A23E4-1B47-44BE-B26F-D917A84A3CAF}" destId="{A3FD2D9D-F2FE-42B9-8BB2-069222D242BD}" srcOrd="0" destOrd="0" presId="urn:microsoft.com/office/officeart/2005/8/layout/chevron2"/>
    <dgm:cxn modelId="{08E16D03-08D9-42A9-BDB1-4EA01B34D848}" srcId="{4A66C218-66B4-4519-94EA-7F4B2840EE45}" destId="{CF24F647-9155-4F85-BC57-6B372DDD0600}" srcOrd="1" destOrd="0" parTransId="{E14A53FD-EB05-449D-A9A4-D1E07FCDAC6E}" sibTransId="{CE120CDE-5451-417E-BE86-B1C9D79CF62C}"/>
    <dgm:cxn modelId="{0E92686B-A945-4AFE-8180-24FB57572378}" srcId="{4A66C218-66B4-4519-94EA-7F4B2840EE45}" destId="{053B53E5-5C4A-4E90-BD5E-4E4078E0DC30}" srcOrd="0" destOrd="0" parTransId="{E0BB92D8-BCF6-483D-B56B-782A7956C9A4}" sibTransId="{23ED6865-8609-419C-88B2-C7FB26E4487E}"/>
    <dgm:cxn modelId="{EE07DDB5-0FD2-48D0-8A69-1C1231D5F52D}" srcId="{C3D6D505-9A46-4107-95F3-707C26361ECB}" destId="{B950D667-D7D6-49BB-A8BA-3E211DAC303F}" srcOrd="0" destOrd="0" parTransId="{6CBD6EE5-B910-42B4-817D-033E7CEA0A6B}" sibTransId="{4346F3A3-15EB-48AA-A9F9-53E58F31B50E}"/>
    <dgm:cxn modelId="{1C2F0ECA-7E31-4E92-B679-2D07297AC0F2}" type="presOf" srcId="{C3D6D505-9A46-4107-95F3-707C26361ECB}" destId="{E972F8BC-E31B-4E8C-8916-0CA1FD96F210}" srcOrd="0" destOrd="0" presId="urn:microsoft.com/office/officeart/2005/8/layout/chevron2"/>
    <dgm:cxn modelId="{226583CA-2087-4AF3-9EE6-0DAEA4D293A8}" srcId="{6E4F5CF8-8DE5-4D1E-9658-1443C86D7D23}" destId="{4DF6A53B-6770-4B10-AB38-52303732643E}" srcOrd="2" destOrd="0" parTransId="{D89E808A-26FC-49BB-BFFD-EC93AFFA22A7}" sibTransId="{56DD806D-D652-4DD3-B9A5-50FF9EE9197B}"/>
    <dgm:cxn modelId="{63C2F3D5-13A4-4DCB-9851-605B93E10B34}" srcId="{3A8A23E4-1B47-44BE-B26F-D917A84A3CAF}" destId="{A220E343-F3AD-4A3E-9F15-ECA30A223693}" srcOrd="0" destOrd="0" parTransId="{157438EA-2223-4DA8-8B6B-0B7BAC3ECA6C}" sibTransId="{605AB77C-9A56-483E-B287-2A9E145FDB4E}"/>
    <dgm:cxn modelId="{66C228F8-6506-4A73-890E-84189A668A3B}" type="presOf" srcId="{A36875B5-ED30-46FB-A461-F4CB75BEFD40}" destId="{96450C34-D956-4386-AB58-47EE3D407E3B}" srcOrd="0" destOrd="2" presId="urn:microsoft.com/office/officeart/2005/8/layout/chevron2"/>
    <dgm:cxn modelId="{BBFB801C-B586-4D96-A078-79EC3A746289}" type="presOf" srcId="{D11B2A11-EA39-4617-B45C-8C32194E40F9}" destId="{630EFA01-94E8-47D5-8B6C-9371F272ABD6}" srcOrd="0" destOrd="0" presId="urn:microsoft.com/office/officeart/2005/8/layout/chevron2"/>
    <dgm:cxn modelId="{2D919865-0A01-41E7-8D71-254B34D5EC0A}" type="presOf" srcId="{AE40C740-EBA2-4F07-AC48-40DEA42E2C67}" destId="{57BD1E9B-724D-4259-BF76-37393DBEF632}" srcOrd="0" destOrd="1" presId="urn:microsoft.com/office/officeart/2005/8/layout/chevron2"/>
    <dgm:cxn modelId="{93CD2B71-22BD-4077-85BA-7B2BBFA02778}" type="presOf" srcId="{6E4F5CF8-8DE5-4D1E-9658-1443C86D7D23}" destId="{A1B3A8EF-127A-438F-B378-500F0562C7B5}" srcOrd="0" destOrd="0" presId="urn:microsoft.com/office/officeart/2005/8/layout/chevron2"/>
    <dgm:cxn modelId="{FB020827-5511-4560-B904-E5E36831839F}" type="presOf" srcId="{85058036-6EE4-409B-8014-C51EE5499546}" destId="{DF402CF2-0CA5-45A9-B285-D230BC56A81F}" srcOrd="0" destOrd="1" presId="urn:microsoft.com/office/officeart/2005/8/layout/chevron2"/>
    <dgm:cxn modelId="{B4F2EF25-643D-406D-8BA5-4353BC3B27EF}" type="presOf" srcId="{053B53E5-5C4A-4E90-BD5E-4E4078E0DC30}" destId="{96450C34-D956-4386-AB58-47EE3D407E3B}" srcOrd="0" destOrd="0" presId="urn:microsoft.com/office/officeart/2005/8/layout/chevron2"/>
    <dgm:cxn modelId="{7D81FA2C-2646-42AB-B5EC-42D71E770DA2}" srcId="{6E4F5CF8-8DE5-4D1E-9658-1443C86D7D23}" destId="{85058036-6EE4-409B-8014-C51EE5499546}" srcOrd="1" destOrd="0" parTransId="{826DDF97-BC85-416A-9C6F-9E1BAE43B034}" sibTransId="{A27A6929-E40D-4DD0-8A1C-139E69831A30}"/>
    <dgm:cxn modelId="{41D62857-63C0-4916-9535-5B3A08AD7E47}" type="presOf" srcId="{4A66C218-66B4-4519-94EA-7F4B2840EE45}" destId="{D2DC5CB5-B82D-4AF9-A452-36AC86252951}" srcOrd="0" destOrd="0" presId="urn:microsoft.com/office/officeart/2005/8/layout/chevron2"/>
    <dgm:cxn modelId="{1B83D04B-2BA5-4DD8-A052-7142FA1CCBAF}" type="presOf" srcId="{A220E343-F3AD-4A3E-9F15-ECA30A223693}" destId="{57BD1E9B-724D-4259-BF76-37393DBEF632}" srcOrd="0" destOrd="0" presId="urn:microsoft.com/office/officeart/2005/8/layout/chevron2"/>
    <dgm:cxn modelId="{5B23AA83-71DD-4788-ADBD-C5D781D7E1E7}" srcId="{D11B2A11-EA39-4617-B45C-8C32194E40F9}" destId="{6E4F5CF8-8DE5-4D1E-9658-1443C86D7D23}" srcOrd="3" destOrd="0" parTransId="{D3B1DD1B-91E6-4092-B3FA-73DE3131AD5A}" sibTransId="{B4C89E51-9FD0-4CC6-B735-6F2741721B2A}"/>
    <dgm:cxn modelId="{ACEFAB24-3C27-4DC4-8BBB-4596F97869C2}" type="presOf" srcId="{C7982D5C-45CB-4338-9078-20645E1E6F6B}" destId="{57BD1E9B-724D-4259-BF76-37393DBEF632}" srcOrd="0" destOrd="2" presId="urn:microsoft.com/office/officeart/2005/8/layout/chevron2"/>
    <dgm:cxn modelId="{2092B41B-8138-4D0E-ADFA-1DAAE533CC7D}" type="presOf" srcId="{755F108E-1D69-42BF-A7B6-9FD7DD0ABE14}" destId="{DF402CF2-0CA5-45A9-B285-D230BC56A81F}" srcOrd="0" destOrd="0" presId="urn:microsoft.com/office/officeart/2005/8/layout/chevron2"/>
    <dgm:cxn modelId="{654C1984-0686-4C06-A40A-BC571898D5CE}" srcId="{D11B2A11-EA39-4617-B45C-8C32194E40F9}" destId="{C3D6D505-9A46-4107-95F3-707C26361ECB}" srcOrd="2" destOrd="0" parTransId="{B3893493-85DF-43CF-B260-4D63142992A8}" sibTransId="{0FBDE00F-469A-4F2D-8F1A-88190350A18A}"/>
    <dgm:cxn modelId="{012A3972-CF00-4E45-9090-F38AB9ECB7BF}" srcId="{C3D6D505-9A46-4107-95F3-707C26361ECB}" destId="{30ECE66B-C1D3-4668-929A-398AF356F8A2}" srcOrd="1" destOrd="0" parTransId="{FC8707CE-6F32-4107-86F5-FDBDE37F7353}" sibTransId="{650576CB-3463-4869-BD67-06649446B212}"/>
    <dgm:cxn modelId="{8E8EB362-3C42-4821-82DD-58D9CC01ACB7}" type="presOf" srcId="{B950D667-D7D6-49BB-A8BA-3E211DAC303F}" destId="{E1FA0DD5-72E8-4360-A3B1-D9DFC2D577AD}" srcOrd="0" destOrd="0" presId="urn:microsoft.com/office/officeart/2005/8/layout/chevron2"/>
    <dgm:cxn modelId="{60411DDA-EEA4-40AB-A9CA-AE83607350B1}" srcId="{D11B2A11-EA39-4617-B45C-8C32194E40F9}" destId="{3A8A23E4-1B47-44BE-B26F-D917A84A3CAF}" srcOrd="1" destOrd="0" parTransId="{34413B58-BFA6-4ADE-B1AD-F7488172247B}" sibTransId="{08CD4407-EDD2-4A3A-9398-83C827EA5F43}"/>
    <dgm:cxn modelId="{72B8CA29-B527-4801-A44B-7F565DABDDA5}" type="presOf" srcId="{CF24F647-9155-4F85-BC57-6B372DDD0600}" destId="{96450C34-D956-4386-AB58-47EE3D407E3B}" srcOrd="0" destOrd="1" presId="urn:microsoft.com/office/officeart/2005/8/layout/chevron2"/>
    <dgm:cxn modelId="{AF52BB9B-44ED-4170-B77E-19D978EF2B20}" srcId="{4A66C218-66B4-4519-94EA-7F4B2840EE45}" destId="{A36875B5-ED30-46FB-A461-F4CB75BEFD40}" srcOrd="2" destOrd="0" parTransId="{AAF74DB0-E791-4E68-B075-E17077A8F0C8}" sibTransId="{313C0FAD-77F1-473A-9498-95453E065B49}"/>
    <dgm:cxn modelId="{F417B6A9-B583-444F-BB88-2165E2898621}" srcId="{D11B2A11-EA39-4617-B45C-8C32194E40F9}" destId="{4A66C218-66B4-4519-94EA-7F4B2840EE45}" srcOrd="0" destOrd="0" parTransId="{23937389-6028-445E-9362-96678B560FF1}" sibTransId="{3F92897A-7237-4BE4-AC65-FD6479B9FFD2}"/>
    <dgm:cxn modelId="{885E7239-AD82-41D9-B60E-BBD61E6128C5}" srcId="{3A8A23E4-1B47-44BE-B26F-D917A84A3CAF}" destId="{AE40C740-EBA2-4F07-AC48-40DEA42E2C67}" srcOrd="1" destOrd="0" parTransId="{6EC4CDDA-8DCB-474D-B057-80293A204121}" sibTransId="{84447E99-7FE1-4301-A422-248B074DE3F9}"/>
    <dgm:cxn modelId="{71FDA9B6-F166-4B11-A3D1-923B666180B2}" type="presOf" srcId="{30ECE66B-C1D3-4668-929A-398AF356F8A2}" destId="{E1FA0DD5-72E8-4360-A3B1-D9DFC2D577AD}" srcOrd="0" destOrd="1" presId="urn:microsoft.com/office/officeart/2005/8/layout/chevron2"/>
    <dgm:cxn modelId="{9B510086-EBAB-454C-A5EE-D628E8C9EE8C}" type="presOf" srcId="{4DF6A53B-6770-4B10-AB38-52303732643E}" destId="{DF402CF2-0CA5-45A9-B285-D230BC56A81F}" srcOrd="0" destOrd="2" presId="urn:microsoft.com/office/officeart/2005/8/layout/chevron2"/>
    <dgm:cxn modelId="{1A8AD1ED-BC33-41F3-9454-0AB139CE4CE4}" srcId="{3A8A23E4-1B47-44BE-B26F-D917A84A3CAF}" destId="{C7982D5C-45CB-4338-9078-20645E1E6F6B}" srcOrd="2" destOrd="0" parTransId="{6A1AC11B-BD27-4A81-BEA2-775229CDB437}" sibTransId="{1821393B-9394-438D-833B-506813D6A5D8}"/>
    <dgm:cxn modelId="{B504C1D3-E38C-4866-AA79-6252F3EE5CF4}" type="presParOf" srcId="{630EFA01-94E8-47D5-8B6C-9371F272ABD6}" destId="{E434C820-5506-4CA7-A801-1C3C08E31E98}" srcOrd="0" destOrd="0" presId="urn:microsoft.com/office/officeart/2005/8/layout/chevron2"/>
    <dgm:cxn modelId="{A62B8439-4BF8-40E6-A6F5-2C972D86E5AD}" type="presParOf" srcId="{E434C820-5506-4CA7-A801-1C3C08E31E98}" destId="{D2DC5CB5-B82D-4AF9-A452-36AC86252951}" srcOrd="0" destOrd="0" presId="urn:microsoft.com/office/officeart/2005/8/layout/chevron2"/>
    <dgm:cxn modelId="{B725309B-AD0D-47D8-B216-86E0EEEFE35C}" type="presParOf" srcId="{E434C820-5506-4CA7-A801-1C3C08E31E98}" destId="{96450C34-D956-4386-AB58-47EE3D407E3B}" srcOrd="1" destOrd="0" presId="urn:microsoft.com/office/officeart/2005/8/layout/chevron2"/>
    <dgm:cxn modelId="{D1F0F1F9-9157-4AF0-B242-5367AFFE9FE0}" type="presParOf" srcId="{630EFA01-94E8-47D5-8B6C-9371F272ABD6}" destId="{256AC8A9-B470-41D4-9288-CE1E4EF664AE}" srcOrd="1" destOrd="0" presId="urn:microsoft.com/office/officeart/2005/8/layout/chevron2"/>
    <dgm:cxn modelId="{5FB6B99D-95C4-4DEC-9C5D-453FCF396B6F}" type="presParOf" srcId="{630EFA01-94E8-47D5-8B6C-9371F272ABD6}" destId="{F8D8E899-9F5B-4E83-98C6-922AF5088A79}" srcOrd="2" destOrd="0" presId="urn:microsoft.com/office/officeart/2005/8/layout/chevron2"/>
    <dgm:cxn modelId="{82FBF0DD-24F1-427D-9FD4-62A6B5767121}" type="presParOf" srcId="{F8D8E899-9F5B-4E83-98C6-922AF5088A79}" destId="{A3FD2D9D-F2FE-42B9-8BB2-069222D242BD}" srcOrd="0" destOrd="0" presId="urn:microsoft.com/office/officeart/2005/8/layout/chevron2"/>
    <dgm:cxn modelId="{5E84FD01-B557-4668-8C7F-1E1D65B1AE5C}" type="presParOf" srcId="{F8D8E899-9F5B-4E83-98C6-922AF5088A79}" destId="{57BD1E9B-724D-4259-BF76-37393DBEF632}" srcOrd="1" destOrd="0" presId="urn:microsoft.com/office/officeart/2005/8/layout/chevron2"/>
    <dgm:cxn modelId="{4352DC12-899A-4741-AC3D-74F46DD0AEC5}" type="presParOf" srcId="{630EFA01-94E8-47D5-8B6C-9371F272ABD6}" destId="{025D521E-FBBC-463F-AF7F-3469755F58E9}" srcOrd="3" destOrd="0" presId="urn:microsoft.com/office/officeart/2005/8/layout/chevron2"/>
    <dgm:cxn modelId="{B5CE5D2B-CB00-496E-B5F6-5D9A617FABA7}" type="presParOf" srcId="{630EFA01-94E8-47D5-8B6C-9371F272ABD6}" destId="{0C71B55A-FDB8-49A6-BA92-F74D5DCC593F}" srcOrd="4" destOrd="0" presId="urn:microsoft.com/office/officeart/2005/8/layout/chevron2"/>
    <dgm:cxn modelId="{6650B851-83D8-4FC2-AFB9-5F9E057F0190}" type="presParOf" srcId="{0C71B55A-FDB8-49A6-BA92-F74D5DCC593F}" destId="{E972F8BC-E31B-4E8C-8916-0CA1FD96F210}" srcOrd="0" destOrd="0" presId="urn:microsoft.com/office/officeart/2005/8/layout/chevron2"/>
    <dgm:cxn modelId="{1DBA232A-7DD7-4F0E-BB9E-41909116F06A}" type="presParOf" srcId="{0C71B55A-FDB8-49A6-BA92-F74D5DCC593F}" destId="{E1FA0DD5-72E8-4360-A3B1-D9DFC2D577AD}" srcOrd="1" destOrd="0" presId="urn:microsoft.com/office/officeart/2005/8/layout/chevron2"/>
    <dgm:cxn modelId="{2513869E-0F55-4577-BB6E-358218BD6B83}" type="presParOf" srcId="{630EFA01-94E8-47D5-8B6C-9371F272ABD6}" destId="{862F598F-5160-4BCD-B3A9-8660F46BB540}" srcOrd="5" destOrd="0" presId="urn:microsoft.com/office/officeart/2005/8/layout/chevron2"/>
    <dgm:cxn modelId="{11B2EF63-FABA-4779-8B5A-349D1A85BD7F}" type="presParOf" srcId="{630EFA01-94E8-47D5-8B6C-9371F272ABD6}" destId="{D024EB66-865A-4BA1-8D44-72B105FCF9E4}" srcOrd="6" destOrd="0" presId="urn:microsoft.com/office/officeart/2005/8/layout/chevron2"/>
    <dgm:cxn modelId="{185B4015-B00D-4912-8B14-29918B9EE032}" type="presParOf" srcId="{D024EB66-865A-4BA1-8D44-72B105FCF9E4}" destId="{A1B3A8EF-127A-438F-B378-500F0562C7B5}" srcOrd="0" destOrd="0" presId="urn:microsoft.com/office/officeart/2005/8/layout/chevron2"/>
    <dgm:cxn modelId="{FFCB2BB3-36A6-4D95-872C-ED7E804802D7}" type="presParOf" srcId="{D024EB66-865A-4BA1-8D44-72B105FCF9E4}" destId="{DF402CF2-0CA5-45A9-B285-D230BC56A81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31A76F-7BAC-4ABC-ABE9-0EB11BB2454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cs-CZ"/>
        </a:p>
      </dgm:t>
    </dgm:pt>
    <dgm:pt modelId="{D131F92D-77FD-4888-BBCB-DAB58F56494E}">
      <dgm:prSet phldrT="[Text]"/>
      <dgm:spPr/>
      <dgm:t>
        <a:bodyPr/>
        <a:lstStyle/>
        <a:p>
          <a:r>
            <a:rPr lang="cs-CZ" dirty="0" smtClean="0"/>
            <a:t>Neúplná</a:t>
          </a:r>
          <a:endParaRPr lang="cs-CZ" dirty="0"/>
        </a:p>
      </dgm:t>
    </dgm:pt>
    <dgm:pt modelId="{9D7EB7D5-FF30-4F53-AD63-CF99BEC1B990}" type="parTrans" cxnId="{E1591E86-2284-477B-AC7F-2FF8157E9A5B}">
      <dgm:prSet/>
      <dgm:spPr/>
      <dgm:t>
        <a:bodyPr/>
        <a:lstStyle/>
        <a:p>
          <a:endParaRPr lang="cs-CZ"/>
        </a:p>
      </dgm:t>
    </dgm:pt>
    <dgm:pt modelId="{0C248B44-5127-4B70-8021-D1E383874A87}" type="sibTrans" cxnId="{E1591E86-2284-477B-AC7F-2FF8157E9A5B}">
      <dgm:prSet/>
      <dgm:spPr/>
      <dgm:t>
        <a:bodyPr/>
        <a:lstStyle/>
        <a:p>
          <a:endParaRPr lang="cs-CZ"/>
        </a:p>
      </dgm:t>
    </dgm:pt>
    <dgm:pt modelId="{049E7A35-736D-4592-841E-C6C8F4C5C595}">
      <dgm:prSet phldrT="[Text]"/>
      <dgm:spPr/>
      <dgm:t>
        <a:bodyPr/>
        <a:lstStyle/>
        <a:p>
          <a:r>
            <a:rPr lang="cs-CZ" dirty="0" smtClean="0"/>
            <a:t>jedná se o situaci, kdy se o jedno pracovní místo dělí více lidí</a:t>
          </a:r>
          <a:endParaRPr lang="cs-CZ" dirty="0"/>
        </a:p>
      </dgm:t>
    </dgm:pt>
    <dgm:pt modelId="{4D64B7ED-BA1E-48FD-9BFD-A1EAA7CE64C5}" type="parTrans" cxnId="{AF47C09B-DED6-4A23-849D-59F21B5037B0}">
      <dgm:prSet/>
      <dgm:spPr/>
      <dgm:t>
        <a:bodyPr/>
        <a:lstStyle/>
        <a:p>
          <a:endParaRPr lang="cs-CZ"/>
        </a:p>
      </dgm:t>
    </dgm:pt>
    <dgm:pt modelId="{B2E6F570-2542-4DB0-B788-588EA34D68E0}" type="sibTrans" cxnId="{AF47C09B-DED6-4A23-849D-59F21B5037B0}">
      <dgm:prSet/>
      <dgm:spPr/>
      <dgm:t>
        <a:bodyPr/>
        <a:lstStyle/>
        <a:p>
          <a:endParaRPr lang="cs-CZ"/>
        </a:p>
      </dgm:t>
    </dgm:pt>
    <dgm:pt modelId="{1C017A9C-2F4F-4907-9005-CB780D436623}">
      <dgm:prSet phldrT="[Text]"/>
      <dgm:spPr/>
      <dgm:t>
        <a:bodyPr/>
        <a:lstStyle/>
        <a:p>
          <a:r>
            <a:rPr lang="cs-CZ" dirty="0" smtClean="0"/>
            <a:t>Nepravá</a:t>
          </a:r>
          <a:endParaRPr lang="cs-CZ" dirty="0"/>
        </a:p>
      </dgm:t>
    </dgm:pt>
    <dgm:pt modelId="{7C350192-BF50-4CA6-A65B-B088B05EE403}" type="parTrans" cxnId="{B18E14C9-1C4F-4716-AB29-11E04F63EBF3}">
      <dgm:prSet/>
      <dgm:spPr/>
      <dgm:t>
        <a:bodyPr/>
        <a:lstStyle/>
        <a:p>
          <a:endParaRPr lang="cs-CZ"/>
        </a:p>
      </dgm:t>
    </dgm:pt>
    <dgm:pt modelId="{84B6EECB-0594-45D4-A8FE-67DB206146CA}" type="sibTrans" cxnId="{B18E14C9-1C4F-4716-AB29-11E04F63EBF3}">
      <dgm:prSet/>
      <dgm:spPr/>
      <dgm:t>
        <a:bodyPr/>
        <a:lstStyle/>
        <a:p>
          <a:endParaRPr lang="cs-CZ"/>
        </a:p>
      </dgm:t>
    </dgm:pt>
    <dgm:pt modelId="{EC02F33F-1C41-4CBA-B339-310AF86875D8}">
      <dgm:prSet phldrT="[Text]"/>
      <dgm:spPr/>
      <dgm:t>
        <a:bodyPr/>
        <a:lstStyle/>
        <a:p>
          <a:r>
            <a:rPr lang="cs-CZ" dirty="0" smtClean="0"/>
            <a:t>registrovaní nezaměstnaní, kteří pracují „načerno“, nelegálně</a:t>
          </a:r>
          <a:endParaRPr lang="cs-CZ" dirty="0"/>
        </a:p>
      </dgm:t>
    </dgm:pt>
    <dgm:pt modelId="{ACAC57A8-6169-4F64-A550-51390969E9DD}" type="parTrans" cxnId="{D9C144D9-9DB9-455B-B3E4-EAE3A236E7E2}">
      <dgm:prSet/>
      <dgm:spPr/>
      <dgm:t>
        <a:bodyPr/>
        <a:lstStyle/>
        <a:p>
          <a:endParaRPr lang="cs-CZ"/>
        </a:p>
      </dgm:t>
    </dgm:pt>
    <dgm:pt modelId="{BE72E7D9-64C1-46E3-9AE9-3A1ED5CC83D8}" type="sibTrans" cxnId="{D9C144D9-9DB9-455B-B3E4-EAE3A236E7E2}">
      <dgm:prSet/>
      <dgm:spPr/>
      <dgm:t>
        <a:bodyPr/>
        <a:lstStyle/>
        <a:p>
          <a:endParaRPr lang="cs-CZ"/>
        </a:p>
      </dgm:t>
    </dgm:pt>
    <dgm:pt modelId="{A7540F93-CF99-4404-BBCD-442064ABDA22}">
      <dgm:prSet/>
      <dgm:spPr/>
      <dgm:t>
        <a:bodyPr/>
        <a:lstStyle/>
        <a:p>
          <a:r>
            <a:rPr lang="cs-CZ" dirty="0" smtClean="0"/>
            <a:t>Job </a:t>
          </a:r>
          <a:r>
            <a:rPr lang="cs-CZ" dirty="0" err="1" smtClean="0"/>
            <a:t>stagnation</a:t>
          </a:r>
          <a:endParaRPr lang="cs-CZ" dirty="0"/>
        </a:p>
      </dgm:t>
    </dgm:pt>
    <dgm:pt modelId="{617498F9-394A-426C-82DD-6EB788AABBB5}" type="parTrans" cxnId="{8F2ECEFF-952B-47A8-938D-A2F867C57FFB}">
      <dgm:prSet/>
      <dgm:spPr/>
      <dgm:t>
        <a:bodyPr/>
        <a:lstStyle/>
        <a:p>
          <a:endParaRPr lang="cs-CZ"/>
        </a:p>
      </dgm:t>
    </dgm:pt>
    <dgm:pt modelId="{BFE8F6D2-F577-4D6B-A6A4-106A91350139}" type="sibTrans" cxnId="{8F2ECEFF-952B-47A8-938D-A2F867C57FFB}">
      <dgm:prSet/>
      <dgm:spPr/>
      <dgm:t>
        <a:bodyPr/>
        <a:lstStyle/>
        <a:p>
          <a:endParaRPr lang="cs-CZ"/>
        </a:p>
      </dgm:t>
    </dgm:pt>
    <dgm:pt modelId="{B142E3BC-A1D9-4805-B9B1-05F586A77114}">
      <dgm:prSet phldrT="[Text]"/>
      <dgm:spPr/>
      <dgm:t>
        <a:bodyPr/>
        <a:lstStyle/>
        <a:p>
          <a:r>
            <a:rPr lang="cs-CZ" dirty="0" smtClean="0"/>
            <a:t>registrovaní občané na úřadu práce, ale nehledající si práci</a:t>
          </a:r>
          <a:endParaRPr lang="cs-CZ" dirty="0"/>
        </a:p>
      </dgm:t>
    </dgm:pt>
    <dgm:pt modelId="{2A947F1E-2860-4EAE-9A16-FDE01A414F59}" type="parTrans" cxnId="{0C4965E3-4905-4093-8081-3C4E51FAE143}">
      <dgm:prSet/>
      <dgm:spPr/>
      <dgm:t>
        <a:bodyPr/>
        <a:lstStyle/>
        <a:p>
          <a:endParaRPr lang="cs-CZ"/>
        </a:p>
      </dgm:t>
    </dgm:pt>
    <dgm:pt modelId="{8FF8016B-CC40-431B-8386-EBD7659CAA44}" type="sibTrans" cxnId="{0C4965E3-4905-4093-8081-3C4E51FAE143}">
      <dgm:prSet/>
      <dgm:spPr/>
      <dgm:t>
        <a:bodyPr/>
        <a:lstStyle/>
        <a:p>
          <a:endParaRPr lang="cs-CZ"/>
        </a:p>
      </dgm:t>
    </dgm:pt>
    <dgm:pt modelId="{81356562-D5EA-4B5B-A40C-81C43ADF2A11}">
      <dgm:prSet/>
      <dgm:spPr/>
      <dgm:t>
        <a:bodyPr/>
        <a:lstStyle/>
        <a:p>
          <a:r>
            <a:rPr lang="cs-CZ" smtClean="0"/>
            <a:t>i lidé silně nespokojení se svou prací nechtějí v době vysoké nezaměstnanosti riskovat problémy s hledáním jiného pracovního místa a setrvávají ve svém často stávajícím zaměstnání, které je může frustrovat</a:t>
          </a:r>
          <a:endParaRPr lang="cs-CZ"/>
        </a:p>
      </dgm:t>
    </dgm:pt>
    <dgm:pt modelId="{1BB24796-B6CA-4553-B695-4BCDF746A929}" type="parTrans" cxnId="{C0AB9F15-780B-4CEA-9F5E-BFFC509AF0CE}">
      <dgm:prSet/>
      <dgm:spPr/>
      <dgm:t>
        <a:bodyPr/>
        <a:lstStyle/>
        <a:p>
          <a:endParaRPr lang="cs-CZ"/>
        </a:p>
      </dgm:t>
    </dgm:pt>
    <dgm:pt modelId="{1BB8E4F4-132D-4B08-A39A-1715A03AC1A4}" type="sibTrans" cxnId="{C0AB9F15-780B-4CEA-9F5E-BFFC509AF0CE}">
      <dgm:prSet/>
      <dgm:spPr/>
      <dgm:t>
        <a:bodyPr/>
        <a:lstStyle/>
        <a:p>
          <a:endParaRPr lang="cs-CZ"/>
        </a:p>
      </dgm:t>
    </dgm:pt>
    <dgm:pt modelId="{E0A77D44-9D33-47FB-939E-981A55306EDD}" type="pres">
      <dgm:prSet presAssocID="{2231A76F-7BAC-4ABC-ABE9-0EB11BB24548}" presName="Name0" presStyleCnt="0">
        <dgm:presLayoutVars>
          <dgm:dir/>
          <dgm:animLvl val="lvl"/>
          <dgm:resizeHandles/>
        </dgm:presLayoutVars>
      </dgm:prSet>
      <dgm:spPr/>
      <dgm:t>
        <a:bodyPr/>
        <a:lstStyle/>
        <a:p>
          <a:endParaRPr lang="cs-CZ"/>
        </a:p>
      </dgm:t>
    </dgm:pt>
    <dgm:pt modelId="{69BB904E-EA7F-42E2-8288-C71BF16453C9}" type="pres">
      <dgm:prSet presAssocID="{D131F92D-77FD-4888-BBCB-DAB58F56494E}" presName="linNode" presStyleCnt="0"/>
      <dgm:spPr/>
    </dgm:pt>
    <dgm:pt modelId="{B9D13E04-319E-4F2E-BA02-54F0D853E6EB}" type="pres">
      <dgm:prSet presAssocID="{D131F92D-77FD-4888-BBCB-DAB58F56494E}" presName="parentShp" presStyleLbl="node1" presStyleIdx="0" presStyleCnt="3">
        <dgm:presLayoutVars>
          <dgm:bulletEnabled val="1"/>
        </dgm:presLayoutVars>
      </dgm:prSet>
      <dgm:spPr/>
      <dgm:t>
        <a:bodyPr/>
        <a:lstStyle/>
        <a:p>
          <a:endParaRPr lang="cs-CZ"/>
        </a:p>
      </dgm:t>
    </dgm:pt>
    <dgm:pt modelId="{0EEABF35-D508-4186-89F2-0ADA690C0E88}" type="pres">
      <dgm:prSet presAssocID="{D131F92D-77FD-4888-BBCB-DAB58F56494E}" presName="childShp" presStyleLbl="bgAccFollowNode1" presStyleIdx="0" presStyleCnt="3">
        <dgm:presLayoutVars>
          <dgm:bulletEnabled val="1"/>
        </dgm:presLayoutVars>
      </dgm:prSet>
      <dgm:spPr/>
      <dgm:t>
        <a:bodyPr/>
        <a:lstStyle/>
        <a:p>
          <a:endParaRPr lang="cs-CZ"/>
        </a:p>
      </dgm:t>
    </dgm:pt>
    <dgm:pt modelId="{715A22DE-6241-4CFD-912C-A2666B652B28}" type="pres">
      <dgm:prSet presAssocID="{0C248B44-5127-4B70-8021-D1E383874A87}" presName="spacing" presStyleCnt="0"/>
      <dgm:spPr/>
    </dgm:pt>
    <dgm:pt modelId="{BAD834E1-4010-42FE-B08C-EA180294C387}" type="pres">
      <dgm:prSet presAssocID="{1C017A9C-2F4F-4907-9005-CB780D436623}" presName="linNode" presStyleCnt="0"/>
      <dgm:spPr/>
    </dgm:pt>
    <dgm:pt modelId="{7F7E361F-0379-4988-ACA7-79DEDD02FD9C}" type="pres">
      <dgm:prSet presAssocID="{1C017A9C-2F4F-4907-9005-CB780D436623}" presName="parentShp" presStyleLbl="node1" presStyleIdx="1" presStyleCnt="3">
        <dgm:presLayoutVars>
          <dgm:bulletEnabled val="1"/>
        </dgm:presLayoutVars>
      </dgm:prSet>
      <dgm:spPr/>
      <dgm:t>
        <a:bodyPr/>
        <a:lstStyle/>
        <a:p>
          <a:endParaRPr lang="cs-CZ"/>
        </a:p>
      </dgm:t>
    </dgm:pt>
    <dgm:pt modelId="{E559F18F-58CF-446F-8CD1-25305A201A8E}" type="pres">
      <dgm:prSet presAssocID="{1C017A9C-2F4F-4907-9005-CB780D436623}" presName="childShp" presStyleLbl="bgAccFollowNode1" presStyleIdx="1" presStyleCnt="3">
        <dgm:presLayoutVars>
          <dgm:bulletEnabled val="1"/>
        </dgm:presLayoutVars>
      </dgm:prSet>
      <dgm:spPr/>
      <dgm:t>
        <a:bodyPr/>
        <a:lstStyle/>
        <a:p>
          <a:endParaRPr lang="cs-CZ"/>
        </a:p>
      </dgm:t>
    </dgm:pt>
    <dgm:pt modelId="{7DE9E7F6-9A8A-4701-AE82-060EF81B0E04}" type="pres">
      <dgm:prSet presAssocID="{84B6EECB-0594-45D4-A8FE-67DB206146CA}" presName="spacing" presStyleCnt="0"/>
      <dgm:spPr/>
    </dgm:pt>
    <dgm:pt modelId="{2134ACDD-F74B-4B14-B65E-5B1A370A2315}" type="pres">
      <dgm:prSet presAssocID="{A7540F93-CF99-4404-BBCD-442064ABDA22}" presName="linNode" presStyleCnt="0"/>
      <dgm:spPr/>
    </dgm:pt>
    <dgm:pt modelId="{A59ECE26-B862-4979-9A31-BD669D5A55C1}" type="pres">
      <dgm:prSet presAssocID="{A7540F93-CF99-4404-BBCD-442064ABDA22}" presName="parentShp" presStyleLbl="node1" presStyleIdx="2" presStyleCnt="3">
        <dgm:presLayoutVars>
          <dgm:bulletEnabled val="1"/>
        </dgm:presLayoutVars>
      </dgm:prSet>
      <dgm:spPr/>
      <dgm:t>
        <a:bodyPr/>
        <a:lstStyle/>
        <a:p>
          <a:endParaRPr lang="cs-CZ"/>
        </a:p>
      </dgm:t>
    </dgm:pt>
    <dgm:pt modelId="{EAFA6E49-1DFE-43CB-9DCC-04BC985AFD20}" type="pres">
      <dgm:prSet presAssocID="{A7540F93-CF99-4404-BBCD-442064ABDA22}" presName="childShp" presStyleLbl="bgAccFollowNode1" presStyleIdx="2" presStyleCnt="3">
        <dgm:presLayoutVars>
          <dgm:bulletEnabled val="1"/>
        </dgm:presLayoutVars>
      </dgm:prSet>
      <dgm:spPr/>
      <dgm:t>
        <a:bodyPr/>
        <a:lstStyle/>
        <a:p>
          <a:endParaRPr lang="cs-CZ"/>
        </a:p>
      </dgm:t>
    </dgm:pt>
  </dgm:ptLst>
  <dgm:cxnLst>
    <dgm:cxn modelId="{8F2ECEFF-952B-47A8-938D-A2F867C57FFB}" srcId="{2231A76F-7BAC-4ABC-ABE9-0EB11BB24548}" destId="{A7540F93-CF99-4404-BBCD-442064ABDA22}" srcOrd="2" destOrd="0" parTransId="{617498F9-394A-426C-82DD-6EB788AABBB5}" sibTransId="{BFE8F6D2-F577-4D6B-A6A4-106A91350139}"/>
    <dgm:cxn modelId="{B18E14C9-1C4F-4716-AB29-11E04F63EBF3}" srcId="{2231A76F-7BAC-4ABC-ABE9-0EB11BB24548}" destId="{1C017A9C-2F4F-4907-9005-CB780D436623}" srcOrd="1" destOrd="0" parTransId="{7C350192-BF50-4CA6-A65B-B088B05EE403}" sibTransId="{84B6EECB-0594-45D4-A8FE-67DB206146CA}"/>
    <dgm:cxn modelId="{E1591E86-2284-477B-AC7F-2FF8157E9A5B}" srcId="{2231A76F-7BAC-4ABC-ABE9-0EB11BB24548}" destId="{D131F92D-77FD-4888-BBCB-DAB58F56494E}" srcOrd="0" destOrd="0" parTransId="{9D7EB7D5-FF30-4F53-AD63-CF99BEC1B990}" sibTransId="{0C248B44-5127-4B70-8021-D1E383874A87}"/>
    <dgm:cxn modelId="{0C4965E3-4905-4093-8081-3C4E51FAE143}" srcId="{1C017A9C-2F4F-4907-9005-CB780D436623}" destId="{B142E3BC-A1D9-4805-B9B1-05F586A77114}" srcOrd="1" destOrd="0" parTransId="{2A947F1E-2860-4EAE-9A16-FDE01A414F59}" sibTransId="{8FF8016B-CC40-431B-8386-EBD7659CAA44}"/>
    <dgm:cxn modelId="{989F75B2-56FB-46E4-8E6B-65D48E3EB527}" type="presOf" srcId="{1C017A9C-2F4F-4907-9005-CB780D436623}" destId="{7F7E361F-0379-4988-ACA7-79DEDD02FD9C}" srcOrd="0" destOrd="0" presId="urn:microsoft.com/office/officeart/2005/8/layout/vList6"/>
    <dgm:cxn modelId="{C0AB9F15-780B-4CEA-9F5E-BFFC509AF0CE}" srcId="{A7540F93-CF99-4404-BBCD-442064ABDA22}" destId="{81356562-D5EA-4B5B-A40C-81C43ADF2A11}" srcOrd="0" destOrd="0" parTransId="{1BB24796-B6CA-4553-B695-4BCDF746A929}" sibTransId="{1BB8E4F4-132D-4B08-A39A-1715A03AC1A4}"/>
    <dgm:cxn modelId="{71DA75C1-0420-44E9-9EA4-E73A3A1D7B0C}" type="presOf" srcId="{81356562-D5EA-4B5B-A40C-81C43ADF2A11}" destId="{EAFA6E49-1DFE-43CB-9DCC-04BC985AFD20}" srcOrd="0" destOrd="0" presId="urn:microsoft.com/office/officeart/2005/8/layout/vList6"/>
    <dgm:cxn modelId="{25767421-FBE7-4CF3-8272-98C88C31FD0E}" type="presOf" srcId="{B142E3BC-A1D9-4805-B9B1-05F586A77114}" destId="{E559F18F-58CF-446F-8CD1-25305A201A8E}" srcOrd="0" destOrd="1" presId="urn:microsoft.com/office/officeart/2005/8/layout/vList6"/>
    <dgm:cxn modelId="{D9C144D9-9DB9-455B-B3E4-EAE3A236E7E2}" srcId="{1C017A9C-2F4F-4907-9005-CB780D436623}" destId="{EC02F33F-1C41-4CBA-B339-310AF86875D8}" srcOrd="0" destOrd="0" parTransId="{ACAC57A8-6169-4F64-A550-51390969E9DD}" sibTransId="{BE72E7D9-64C1-46E3-9AE9-3A1ED5CC83D8}"/>
    <dgm:cxn modelId="{B3BFCE19-C39A-40CF-8BF0-DBB2E878C9DA}" type="presOf" srcId="{A7540F93-CF99-4404-BBCD-442064ABDA22}" destId="{A59ECE26-B862-4979-9A31-BD669D5A55C1}" srcOrd="0" destOrd="0" presId="urn:microsoft.com/office/officeart/2005/8/layout/vList6"/>
    <dgm:cxn modelId="{E1D1527A-145E-4EC6-8CF0-B7F7C876D5F3}" type="presOf" srcId="{EC02F33F-1C41-4CBA-B339-310AF86875D8}" destId="{E559F18F-58CF-446F-8CD1-25305A201A8E}" srcOrd="0" destOrd="0" presId="urn:microsoft.com/office/officeart/2005/8/layout/vList6"/>
    <dgm:cxn modelId="{E8EE0073-09FE-4217-A2F1-A0BBB1BE4E92}" type="presOf" srcId="{2231A76F-7BAC-4ABC-ABE9-0EB11BB24548}" destId="{E0A77D44-9D33-47FB-939E-981A55306EDD}" srcOrd="0" destOrd="0" presId="urn:microsoft.com/office/officeart/2005/8/layout/vList6"/>
    <dgm:cxn modelId="{E70F5660-30D0-44BB-9A2B-89AC6172914E}" type="presOf" srcId="{049E7A35-736D-4592-841E-C6C8F4C5C595}" destId="{0EEABF35-D508-4186-89F2-0ADA690C0E88}" srcOrd="0" destOrd="0" presId="urn:microsoft.com/office/officeart/2005/8/layout/vList6"/>
    <dgm:cxn modelId="{AF47C09B-DED6-4A23-849D-59F21B5037B0}" srcId="{D131F92D-77FD-4888-BBCB-DAB58F56494E}" destId="{049E7A35-736D-4592-841E-C6C8F4C5C595}" srcOrd="0" destOrd="0" parTransId="{4D64B7ED-BA1E-48FD-9BFD-A1EAA7CE64C5}" sibTransId="{B2E6F570-2542-4DB0-B788-588EA34D68E0}"/>
    <dgm:cxn modelId="{B34B381F-932C-48F9-823B-4723C6885B6D}" type="presOf" srcId="{D131F92D-77FD-4888-BBCB-DAB58F56494E}" destId="{B9D13E04-319E-4F2E-BA02-54F0D853E6EB}" srcOrd="0" destOrd="0" presId="urn:microsoft.com/office/officeart/2005/8/layout/vList6"/>
    <dgm:cxn modelId="{A12DB4F4-E911-4601-9A5C-1A3093C4107E}" type="presParOf" srcId="{E0A77D44-9D33-47FB-939E-981A55306EDD}" destId="{69BB904E-EA7F-42E2-8288-C71BF16453C9}" srcOrd="0" destOrd="0" presId="urn:microsoft.com/office/officeart/2005/8/layout/vList6"/>
    <dgm:cxn modelId="{FF46050D-7DC9-487F-85D9-9C386FF4822B}" type="presParOf" srcId="{69BB904E-EA7F-42E2-8288-C71BF16453C9}" destId="{B9D13E04-319E-4F2E-BA02-54F0D853E6EB}" srcOrd="0" destOrd="0" presId="urn:microsoft.com/office/officeart/2005/8/layout/vList6"/>
    <dgm:cxn modelId="{6AEBFB85-935B-47DB-A849-E9FE053A29E5}" type="presParOf" srcId="{69BB904E-EA7F-42E2-8288-C71BF16453C9}" destId="{0EEABF35-D508-4186-89F2-0ADA690C0E88}" srcOrd="1" destOrd="0" presId="urn:microsoft.com/office/officeart/2005/8/layout/vList6"/>
    <dgm:cxn modelId="{7CC631E9-20CC-47EC-BF0C-8954C0CCACF6}" type="presParOf" srcId="{E0A77D44-9D33-47FB-939E-981A55306EDD}" destId="{715A22DE-6241-4CFD-912C-A2666B652B28}" srcOrd="1" destOrd="0" presId="urn:microsoft.com/office/officeart/2005/8/layout/vList6"/>
    <dgm:cxn modelId="{DF8C9329-0AA2-46D9-BBAD-1EAEAE7E4E79}" type="presParOf" srcId="{E0A77D44-9D33-47FB-939E-981A55306EDD}" destId="{BAD834E1-4010-42FE-B08C-EA180294C387}" srcOrd="2" destOrd="0" presId="urn:microsoft.com/office/officeart/2005/8/layout/vList6"/>
    <dgm:cxn modelId="{1576397F-56C7-4807-B149-27EB9DC6FF9B}" type="presParOf" srcId="{BAD834E1-4010-42FE-B08C-EA180294C387}" destId="{7F7E361F-0379-4988-ACA7-79DEDD02FD9C}" srcOrd="0" destOrd="0" presId="urn:microsoft.com/office/officeart/2005/8/layout/vList6"/>
    <dgm:cxn modelId="{18561F76-199D-4B6C-97E5-DD4D02302F4B}" type="presParOf" srcId="{BAD834E1-4010-42FE-B08C-EA180294C387}" destId="{E559F18F-58CF-446F-8CD1-25305A201A8E}" srcOrd="1" destOrd="0" presId="urn:microsoft.com/office/officeart/2005/8/layout/vList6"/>
    <dgm:cxn modelId="{AA841E3F-9DA3-4BB2-99EE-B0A8B883F16A}" type="presParOf" srcId="{E0A77D44-9D33-47FB-939E-981A55306EDD}" destId="{7DE9E7F6-9A8A-4701-AE82-060EF81B0E04}" srcOrd="3" destOrd="0" presId="urn:microsoft.com/office/officeart/2005/8/layout/vList6"/>
    <dgm:cxn modelId="{1259E3BE-0D7B-4F7A-B102-7DF1EE1A50D4}" type="presParOf" srcId="{E0A77D44-9D33-47FB-939E-981A55306EDD}" destId="{2134ACDD-F74B-4B14-B65E-5B1A370A2315}" srcOrd="4" destOrd="0" presId="urn:microsoft.com/office/officeart/2005/8/layout/vList6"/>
    <dgm:cxn modelId="{A4530D9C-B206-45B6-A4FA-E9DC5AA65EFB}" type="presParOf" srcId="{2134ACDD-F74B-4B14-B65E-5B1A370A2315}" destId="{A59ECE26-B862-4979-9A31-BD669D5A55C1}" srcOrd="0" destOrd="0" presId="urn:microsoft.com/office/officeart/2005/8/layout/vList6"/>
    <dgm:cxn modelId="{48EFF45D-E874-4F02-8946-E56749EADBE7}" type="presParOf" srcId="{2134ACDD-F74B-4B14-B65E-5B1A370A2315}" destId="{EAFA6E49-1DFE-43CB-9DCC-04BC985AFD20}"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7D1533-BEE8-4A96-93B3-1B204EAFBF43}"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cs-CZ"/>
        </a:p>
      </dgm:t>
    </dgm:pt>
    <dgm:pt modelId="{9CFD8841-F9D8-4276-AA35-0FC5A8FD3C7D}">
      <dgm:prSet phldrT="[Text]"/>
      <dgm:spPr/>
      <dgm:t>
        <a:bodyPr/>
        <a:lstStyle/>
        <a:p>
          <a:r>
            <a:rPr lang="cs-CZ" dirty="0" smtClean="0"/>
            <a:t>peníze</a:t>
          </a:r>
          <a:endParaRPr lang="cs-CZ" dirty="0"/>
        </a:p>
      </dgm:t>
    </dgm:pt>
    <dgm:pt modelId="{8706EF4C-F2F0-4F08-9E39-A9A6E0396D19}" type="parTrans" cxnId="{0A2F67CE-0551-4468-8C78-320110772ED5}">
      <dgm:prSet/>
      <dgm:spPr/>
      <dgm:t>
        <a:bodyPr/>
        <a:lstStyle/>
        <a:p>
          <a:endParaRPr lang="cs-CZ"/>
        </a:p>
      </dgm:t>
    </dgm:pt>
    <dgm:pt modelId="{E6D6FBEE-F7C5-4C33-86D4-EEDC1C249C4D}" type="sibTrans" cxnId="{0A2F67CE-0551-4468-8C78-320110772ED5}">
      <dgm:prSet/>
      <dgm:spPr/>
      <dgm:t>
        <a:bodyPr/>
        <a:lstStyle/>
        <a:p>
          <a:endParaRPr lang="cs-CZ"/>
        </a:p>
      </dgm:t>
    </dgm:pt>
    <dgm:pt modelId="{DBD71B12-2BF8-4A39-80C3-9D60D6CE5E0B}">
      <dgm:prSet phldrT="[Text]"/>
      <dgm:spPr/>
      <dgm:t>
        <a:bodyPr/>
        <a:lstStyle/>
        <a:p>
          <a:r>
            <a:rPr lang="cs-CZ" dirty="0" smtClean="0"/>
            <a:t>aktivita</a:t>
          </a:r>
          <a:endParaRPr lang="cs-CZ" dirty="0"/>
        </a:p>
      </dgm:t>
    </dgm:pt>
    <dgm:pt modelId="{84885A36-C5FC-45C8-9D01-17A8A892BED6}" type="parTrans" cxnId="{92D4637D-B818-4D33-B14F-5F3E791825DC}">
      <dgm:prSet/>
      <dgm:spPr/>
      <dgm:t>
        <a:bodyPr/>
        <a:lstStyle/>
        <a:p>
          <a:endParaRPr lang="cs-CZ"/>
        </a:p>
      </dgm:t>
    </dgm:pt>
    <dgm:pt modelId="{1C73027A-AB83-47E9-B501-C8D1C4E6E6F1}" type="sibTrans" cxnId="{92D4637D-B818-4D33-B14F-5F3E791825DC}">
      <dgm:prSet/>
      <dgm:spPr/>
      <dgm:t>
        <a:bodyPr/>
        <a:lstStyle/>
        <a:p>
          <a:endParaRPr lang="cs-CZ"/>
        </a:p>
      </dgm:t>
    </dgm:pt>
    <dgm:pt modelId="{99A373E4-19A7-4EB9-9F33-8B3F3EEE5F55}">
      <dgm:prSet phldrT="[Text]"/>
      <dgm:spPr/>
      <dgm:t>
        <a:bodyPr/>
        <a:lstStyle/>
        <a:p>
          <a:r>
            <a:rPr lang="cs-CZ" dirty="0" smtClean="0"/>
            <a:t>seberealizace</a:t>
          </a:r>
          <a:endParaRPr lang="cs-CZ" dirty="0"/>
        </a:p>
      </dgm:t>
    </dgm:pt>
    <dgm:pt modelId="{BB1FD138-2061-4261-9BAD-9AFBC670BFC6}" type="parTrans" cxnId="{0118FBA5-11DA-444B-8840-E0955FAE4A51}">
      <dgm:prSet/>
      <dgm:spPr/>
      <dgm:t>
        <a:bodyPr/>
        <a:lstStyle/>
        <a:p>
          <a:endParaRPr lang="cs-CZ"/>
        </a:p>
      </dgm:t>
    </dgm:pt>
    <dgm:pt modelId="{83B39010-60C3-49B0-8B30-12DC87147514}" type="sibTrans" cxnId="{0118FBA5-11DA-444B-8840-E0955FAE4A51}">
      <dgm:prSet/>
      <dgm:spPr/>
      <dgm:t>
        <a:bodyPr/>
        <a:lstStyle/>
        <a:p>
          <a:endParaRPr lang="cs-CZ"/>
        </a:p>
      </dgm:t>
    </dgm:pt>
    <dgm:pt modelId="{B74A8F1C-28F3-4B60-A706-5E4EEEDC44DE}">
      <dgm:prSet phldrT="[Text]"/>
      <dgm:spPr/>
      <dgm:t>
        <a:bodyPr/>
        <a:lstStyle/>
        <a:p>
          <a:r>
            <a:rPr lang="cs-CZ" dirty="0" smtClean="0"/>
            <a:t>Sociální kontakt</a:t>
          </a:r>
          <a:endParaRPr lang="cs-CZ" dirty="0"/>
        </a:p>
      </dgm:t>
    </dgm:pt>
    <dgm:pt modelId="{D68DA0FE-3619-48B8-A4B4-894FC8B6D49C}" type="parTrans" cxnId="{E022D02D-C650-4E78-B158-6200CA70209C}">
      <dgm:prSet/>
      <dgm:spPr/>
      <dgm:t>
        <a:bodyPr/>
        <a:lstStyle/>
        <a:p>
          <a:endParaRPr lang="cs-CZ"/>
        </a:p>
      </dgm:t>
    </dgm:pt>
    <dgm:pt modelId="{9772EE9D-2F47-4A0C-93E2-A69B9121AA1E}" type="sibTrans" cxnId="{E022D02D-C650-4E78-B158-6200CA70209C}">
      <dgm:prSet/>
      <dgm:spPr/>
      <dgm:t>
        <a:bodyPr/>
        <a:lstStyle/>
        <a:p>
          <a:endParaRPr lang="cs-CZ"/>
        </a:p>
      </dgm:t>
    </dgm:pt>
    <dgm:pt modelId="{57C5AB23-7A5F-4C60-ABD4-87AC126DA373}">
      <dgm:prSet phldrT="[Text]"/>
      <dgm:spPr/>
      <dgm:t>
        <a:bodyPr/>
        <a:lstStyle/>
        <a:p>
          <a:r>
            <a:rPr lang="cs-CZ" dirty="0" smtClean="0"/>
            <a:t>Samostatnost a nezávislost</a:t>
          </a:r>
          <a:endParaRPr lang="cs-CZ" dirty="0"/>
        </a:p>
      </dgm:t>
    </dgm:pt>
    <dgm:pt modelId="{FCFC9C27-6869-4DF1-A6B2-927FD5D8ABD6}" type="parTrans" cxnId="{4FE67473-083A-4470-8235-A1A57CFBB771}">
      <dgm:prSet/>
      <dgm:spPr/>
      <dgm:t>
        <a:bodyPr/>
        <a:lstStyle/>
        <a:p>
          <a:endParaRPr lang="cs-CZ"/>
        </a:p>
      </dgm:t>
    </dgm:pt>
    <dgm:pt modelId="{30B5B25F-FE2A-4433-B7F3-4F154EF811A5}" type="sibTrans" cxnId="{4FE67473-083A-4470-8235-A1A57CFBB771}">
      <dgm:prSet/>
      <dgm:spPr/>
      <dgm:t>
        <a:bodyPr/>
        <a:lstStyle/>
        <a:p>
          <a:endParaRPr lang="cs-CZ"/>
        </a:p>
      </dgm:t>
    </dgm:pt>
    <dgm:pt modelId="{3D2F9E4C-0CD4-46CF-8E98-3C9FD4A36E3A}" type="pres">
      <dgm:prSet presAssocID="{E27D1533-BEE8-4A96-93B3-1B204EAFBF43}" presName="cycle" presStyleCnt="0">
        <dgm:presLayoutVars>
          <dgm:dir/>
          <dgm:resizeHandles val="exact"/>
        </dgm:presLayoutVars>
      </dgm:prSet>
      <dgm:spPr/>
      <dgm:t>
        <a:bodyPr/>
        <a:lstStyle/>
        <a:p>
          <a:endParaRPr lang="cs-CZ"/>
        </a:p>
      </dgm:t>
    </dgm:pt>
    <dgm:pt modelId="{9AB68639-F76F-493A-82F5-C232350B33F2}" type="pres">
      <dgm:prSet presAssocID="{9CFD8841-F9D8-4276-AA35-0FC5A8FD3C7D}" presName="node" presStyleLbl="node1" presStyleIdx="0" presStyleCnt="5">
        <dgm:presLayoutVars>
          <dgm:bulletEnabled val="1"/>
        </dgm:presLayoutVars>
      </dgm:prSet>
      <dgm:spPr/>
      <dgm:t>
        <a:bodyPr/>
        <a:lstStyle/>
        <a:p>
          <a:endParaRPr lang="cs-CZ"/>
        </a:p>
      </dgm:t>
    </dgm:pt>
    <dgm:pt modelId="{A86F8A73-9ECD-4A0E-BD63-1113E004AA34}" type="pres">
      <dgm:prSet presAssocID="{9CFD8841-F9D8-4276-AA35-0FC5A8FD3C7D}" presName="spNode" presStyleCnt="0"/>
      <dgm:spPr/>
    </dgm:pt>
    <dgm:pt modelId="{DDC9B2E5-3D41-421C-9BAE-BFB668C67517}" type="pres">
      <dgm:prSet presAssocID="{E6D6FBEE-F7C5-4C33-86D4-EEDC1C249C4D}" presName="sibTrans" presStyleLbl="sibTrans1D1" presStyleIdx="0" presStyleCnt="5"/>
      <dgm:spPr/>
      <dgm:t>
        <a:bodyPr/>
        <a:lstStyle/>
        <a:p>
          <a:endParaRPr lang="cs-CZ"/>
        </a:p>
      </dgm:t>
    </dgm:pt>
    <dgm:pt modelId="{9B346536-8F1C-4F07-AC0A-C3328117F844}" type="pres">
      <dgm:prSet presAssocID="{DBD71B12-2BF8-4A39-80C3-9D60D6CE5E0B}" presName="node" presStyleLbl="node1" presStyleIdx="1" presStyleCnt="5">
        <dgm:presLayoutVars>
          <dgm:bulletEnabled val="1"/>
        </dgm:presLayoutVars>
      </dgm:prSet>
      <dgm:spPr/>
      <dgm:t>
        <a:bodyPr/>
        <a:lstStyle/>
        <a:p>
          <a:endParaRPr lang="cs-CZ"/>
        </a:p>
      </dgm:t>
    </dgm:pt>
    <dgm:pt modelId="{65195C8C-305B-4605-BEB1-0CC86E3785D0}" type="pres">
      <dgm:prSet presAssocID="{DBD71B12-2BF8-4A39-80C3-9D60D6CE5E0B}" presName="spNode" presStyleCnt="0"/>
      <dgm:spPr/>
    </dgm:pt>
    <dgm:pt modelId="{BBC82C78-3A2D-40AF-9DB6-5E71C3134B86}" type="pres">
      <dgm:prSet presAssocID="{1C73027A-AB83-47E9-B501-C8D1C4E6E6F1}" presName="sibTrans" presStyleLbl="sibTrans1D1" presStyleIdx="1" presStyleCnt="5"/>
      <dgm:spPr/>
      <dgm:t>
        <a:bodyPr/>
        <a:lstStyle/>
        <a:p>
          <a:endParaRPr lang="cs-CZ"/>
        </a:p>
      </dgm:t>
    </dgm:pt>
    <dgm:pt modelId="{3752BD02-3A8D-4EB1-A4CC-A926C5D196FC}" type="pres">
      <dgm:prSet presAssocID="{99A373E4-19A7-4EB9-9F33-8B3F3EEE5F55}" presName="node" presStyleLbl="node1" presStyleIdx="2" presStyleCnt="5">
        <dgm:presLayoutVars>
          <dgm:bulletEnabled val="1"/>
        </dgm:presLayoutVars>
      </dgm:prSet>
      <dgm:spPr/>
      <dgm:t>
        <a:bodyPr/>
        <a:lstStyle/>
        <a:p>
          <a:endParaRPr lang="cs-CZ"/>
        </a:p>
      </dgm:t>
    </dgm:pt>
    <dgm:pt modelId="{3B618A68-BEC1-4310-94E6-1F014A2C1E60}" type="pres">
      <dgm:prSet presAssocID="{99A373E4-19A7-4EB9-9F33-8B3F3EEE5F55}" presName="spNode" presStyleCnt="0"/>
      <dgm:spPr/>
    </dgm:pt>
    <dgm:pt modelId="{D24111EB-E6D2-4986-A3A8-BD11B69949D5}" type="pres">
      <dgm:prSet presAssocID="{83B39010-60C3-49B0-8B30-12DC87147514}" presName="sibTrans" presStyleLbl="sibTrans1D1" presStyleIdx="2" presStyleCnt="5"/>
      <dgm:spPr/>
      <dgm:t>
        <a:bodyPr/>
        <a:lstStyle/>
        <a:p>
          <a:endParaRPr lang="cs-CZ"/>
        </a:p>
      </dgm:t>
    </dgm:pt>
    <dgm:pt modelId="{6A54B30E-5895-45EE-B72D-2900C296CC3F}" type="pres">
      <dgm:prSet presAssocID="{B74A8F1C-28F3-4B60-A706-5E4EEEDC44DE}" presName="node" presStyleLbl="node1" presStyleIdx="3" presStyleCnt="5">
        <dgm:presLayoutVars>
          <dgm:bulletEnabled val="1"/>
        </dgm:presLayoutVars>
      </dgm:prSet>
      <dgm:spPr/>
      <dgm:t>
        <a:bodyPr/>
        <a:lstStyle/>
        <a:p>
          <a:endParaRPr lang="cs-CZ"/>
        </a:p>
      </dgm:t>
    </dgm:pt>
    <dgm:pt modelId="{148FFED1-9B98-4ACC-879F-EACA48283A18}" type="pres">
      <dgm:prSet presAssocID="{B74A8F1C-28F3-4B60-A706-5E4EEEDC44DE}" presName="spNode" presStyleCnt="0"/>
      <dgm:spPr/>
    </dgm:pt>
    <dgm:pt modelId="{2FA52E1E-9727-492B-BC09-8D7F1EA80CE3}" type="pres">
      <dgm:prSet presAssocID="{9772EE9D-2F47-4A0C-93E2-A69B9121AA1E}" presName="sibTrans" presStyleLbl="sibTrans1D1" presStyleIdx="3" presStyleCnt="5"/>
      <dgm:spPr/>
      <dgm:t>
        <a:bodyPr/>
        <a:lstStyle/>
        <a:p>
          <a:endParaRPr lang="cs-CZ"/>
        </a:p>
      </dgm:t>
    </dgm:pt>
    <dgm:pt modelId="{811B6AFB-207F-4E74-A001-AD920C0DE285}" type="pres">
      <dgm:prSet presAssocID="{57C5AB23-7A5F-4C60-ABD4-87AC126DA373}" presName="node" presStyleLbl="node1" presStyleIdx="4" presStyleCnt="5">
        <dgm:presLayoutVars>
          <dgm:bulletEnabled val="1"/>
        </dgm:presLayoutVars>
      </dgm:prSet>
      <dgm:spPr/>
      <dgm:t>
        <a:bodyPr/>
        <a:lstStyle/>
        <a:p>
          <a:endParaRPr lang="cs-CZ"/>
        </a:p>
      </dgm:t>
    </dgm:pt>
    <dgm:pt modelId="{6D70905E-982E-408A-98B6-37868CA8A523}" type="pres">
      <dgm:prSet presAssocID="{57C5AB23-7A5F-4C60-ABD4-87AC126DA373}" presName="spNode" presStyleCnt="0"/>
      <dgm:spPr/>
    </dgm:pt>
    <dgm:pt modelId="{B756912A-755E-4775-ABF7-6730296EC3B0}" type="pres">
      <dgm:prSet presAssocID="{30B5B25F-FE2A-4433-B7F3-4F154EF811A5}" presName="sibTrans" presStyleLbl="sibTrans1D1" presStyleIdx="4" presStyleCnt="5"/>
      <dgm:spPr/>
      <dgm:t>
        <a:bodyPr/>
        <a:lstStyle/>
        <a:p>
          <a:endParaRPr lang="cs-CZ"/>
        </a:p>
      </dgm:t>
    </dgm:pt>
  </dgm:ptLst>
  <dgm:cxnLst>
    <dgm:cxn modelId="{B57A8342-7C04-4B0D-9AC1-735CD8135C1E}" type="presOf" srcId="{30B5B25F-FE2A-4433-B7F3-4F154EF811A5}" destId="{B756912A-755E-4775-ABF7-6730296EC3B0}" srcOrd="0" destOrd="0" presId="urn:microsoft.com/office/officeart/2005/8/layout/cycle5"/>
    <dgm:cxn modelId="{19E72A8B-F635-44B7-8688-B1D76CCE8269}" type="presOf" srcId="{9772EE9D-2F47-4A0C-93E2-A69B9121AA1E}" destId="{2FA52E1E-9727-492B-BC09-8D7F1EA80CE3}" srcOrd="0" destOrd="0" presId="urn:microsoft.com/office/officeart/2005/8/layout/cycle5"/>
    <dgm:cxn modelId="{0118FBA5-11DA-444B-8840-E0955FAE4A51}" srcId="{E27D1533-BEE8-4A96-93B3-1B204EAFBF43}" destId="{99A373E4-19A7-4EB9-9F33-8B3F3EEE5F55}" srcOrd="2" destOrd="0" parTransId="{BB1FD138-2061-4261-9BAD-9AFBC670BFC6}" sibTransId="{83B39010-60C3-49B0-8B30-12DC87147514}"/>
    <dgm:cxn modelId="{056BD995-E58E-49D1-9E89-3060BCA05C11}" type="presOf" srcId="{83B39010-60C3-49B0-8B30-12DC87147514}" destId="{D24111EB-E6D2-4986-A3A8-BD11B69949D5}" srcOrd="0" destOrd="0" presId="urn:microsoft.com/office/officeart/2005/8/layout/cycle5"/>
    <dgm:cxn modelId="{3CC343F0-4149-45A4-A7D9-CFABB0E80E0F}" type="presOf" srcId="{57C5AB23-7A5F-4C60-ABD4-87AC126DA373}" destId="{811B6AFB-207F-4E74-A001-AD920C0DE285}" srcOrd="0" destOrd="0" presId="urn:microsoft.com/office/officeart/2005/8/layout/cycle5"/>
    <dgm:cxn modelId="{54E4E920-5C6D-4249-B08D-97CF46BAC95B}" type="presOf" srcId="{1C73027A-AB83-47E9-B501-C8D1C4E6E6F1}" destId="{BBC82C78-3A2D-40AF-9DB6-5E71C3134B86}" srcOrd="0" destOrd="0" presId="urn:microsoft.com/office/officeart/2005/8/layout/cycle5"/>
    <dgm:cxn modelId="{0A2F67CE-0551-4468-8C78-320110772ED5}" srcId="{E27D1533-BEE8-4A96-93B3-1B204EAFBF43}" destId="{9CFD8841-F9D8-4276-AA35-0FC5A8FD3C7D}" srcOrd="0" destOrd="0" parTransId="{8706EF4C-F2F0-4F08-9E39-A9A6E0396D19}" sibTransId="{E6D6FBEE-F7C5-4C33-86D4-EEDC1C249C4D}"/>
    <dgm:cxn modelId="{D1280B60-12ED-4279-A803-B65A1C4D17AD}" type="presOf" srcId="{99A373E4-19A7-4EB9-9F33-8B3F3EEE5F55}" destId="{3752BD02-3A8D-4EB1-A4CC-A926C5D196FC}" srcOrd="0" destOrd="0" presId="urn:microsoft.com/office/officeart/2005/8/layout/cycle5"/>
    <dgm:cxn modelId="{7F9B6097-FEA5-4939-993A-FBA3F8EB4C32}" type="presOf" srcId="{E27D1533-BEE8-4A96-93B3-1B204EAFBF43}" destId="{3D2F9E4C-0CD4-46CF-8E98-3C9FD4A36E3A}" srcOrd="0" destOrd="0" presId="urn:microsoft.com/office/officeart/2005/8/layout/cycle5"/>
    <dgm:cxn modelId="{E022D02D-C650-4E78-B158-6200CA70209C}" srcId="{E27D1533-BEE8-4A96-93B3-1B204EAFBF43}" destId="{B74A8F1C-28F3-4B60-A706-5E4EEEDC44DE}" srcOrd="3" destOrd="0" parTransId="{D68DA0FE-3619-48B8-A4B4-894FC8B6D49C}" sibTransId="{9772EE9D-2F47-4A0C-93E2-A69B9121AA1E}"/>
    <dgm:cxn modelId="{614657BF-54F8-4370-B8BB-207B8538766F}" type="presOf" srcId="{B74A8F1C-28F3-4B60-A706-5E4EEEDC44DE}" destId="{6A54B30E-5895-45EE-B72D-2900C296CC3F}" srcOrd="0" destOrd="0" presId="urn:microsoft.com/office/officeart/2005/8/layout/cycle5"/>
    <dgm:cxn modelId="{92D4637D-B818-4D33-B14F-5F3E791825DC}" srcId="{E27D1533-BEE8-4A96-93B3-1B204EAFBF43}" destId="{DBD71B12-2BF8-4A39-80C3-9D60D6CE5E0B}" srcOrd="1" destOrd="0" parTransId="{84885A36-C5FC-45C8-9D01-17A8A892BED6}" sibTransId="{1C73027A-AB83-47E9-B501-C8D1C4E6E6F1}"/>
    <dgm:cxn modelId="{818A8A97-E550-4414-BC84-CA5E7C6C916F}" type="presOf" srcId="{E6D6FBEE-F7C5-4C33-86D4-EEDC1C249C4D}" destId="{DDC9B2E5-3D41-421C-9BAE-BFB668C67517}" srcOrd="0" destOrd="0" presId="urn:microsoft.com/office/officeart/2005/8/layout/cycle5"/>
    <dgm:cxn modelId="{636D2DE4-187A-43FD-9D8A-D18D1C120FB4}" type="presOf" srcId="{DBD71B12-2BF8-4A39-80C3-9D60D6CE5E0B}" destId="{9B346536-8F1C-4F07-AC0A-C3328117F844}" srcOrd="0" destOrd="0" presId="urn:microsoft.com/office/officeart/2005/8/layout/cycle5"/>
    <dgm:cxn modelId="{B0C86DB3-0824-486D-B22C-F00F14A1F62F}" type="presOf" srcId="{9CFD8841-F9D8-4276-AA35-0FC5A8FD3C7D}" destId="{9AB68639-F76F-493A-82F5-C232350B33F2}" srcOrd="0" destOrd="0" presId="urn:microsoft.com/office/officeart/2005/8/layout/cycle5"/>
    <dgm:cxn modelId="{4FE67473-083A-4470-8235-A1A57CFBB771}" srcId="{E27D1533-BEE8-4A96-93B3-1B204EAFBF43}" destId="{57C5AB23-7A5F-4C60-ABD4-87AC126DA373}" srcOrd="4" destOrd="0" parTransId="{FCFC9C27-6869-4DF1-A6B2-927FD5D8ABD6}" sibTransId="{30B5B25F-FE2A-4433-B7F3-4F154EF811A5}"/>
    <dgm:cxn modelId="{80E0D2A4-0A63-40D6-BB89-6F7C873CEC4E}" type="presParOf" srcId="{3D2F9E4C-0CD4-46CF-8E98-3C9FD4A36E3A}" destId="{9AB68639-F76F-493A-82F5-C232350B33F2}" srcOrd="0" destOrd="0" presId="urn:microsoft.com/office/officeart/2005/8/layout/cycle5"/>
    <dgm:cxn modelId="{8F05259B-44A9-4506-B928-13B375DC2AF1}" type="presParOf" srcId="{3D2F9E4C-0CD4-46CF-8E98-3C9FD4A36E3A}" destId="{A86F8A73-9ECD-4A0E-BD63-1113E004AA34}" srcOrd="1" destOrd="0" presId="urn:microsoft.com/office/officeart/2005/8/layout/cycle5"/>
    <dgm:cxn modelId="{728CD81B-2F19-44EE-8944-A7BF319A0DB0}" type="presParOf" srcId="{3D2F9E4C-0CD4-46CF-8E98-3C9FD4A36E3A}" destId="{DDC9B2E5-3D41-421C-9BAE-BFB668C67517}" srcOrd="2" destOrd="0" presId="urn:microsoft.com/office/officeart/2005/8/layout/cycle5"/>
    <dgm:cxn modelId="{76989757-918B-42C8-A439-C0AC72A9D196}" type="presParOf" srcId="{3D2F9E4C-0CD4-46CF-8E98-3C9FD4A36E3A}" destId="{9B346536-8F1C-4F07-AC0A-C3328117F844}" srcOrd="3" destOrd="0" presId="urn:microsoft.com/office/officeart/2005/8/layout/cycle5"/>
    <dgm:cxn modelId="{ED92A98A-8BED-4DD5-A178-70BD559163A8}" type="presParOf" srcId="{3D2F9E4C-0CD4-46CF-8E98-3C9FD4A36E3A}" destId="{65195C8C-305B-4605-BEB1-0CC86E3785D0}" srcOrd="4" destOrd="0" presId="urn:microsoft.com/office/officeart/2005/8/layout/cycle5"/>
    <dgm:cxn modelId="{103540A7-CAC6-4A3E-8350-DA1F8845478B}" type="presParOf" srcId="{3D2F9E4C-0CD4-46CF-8E98-3C9FD4A36E3A}" destId="{BBC82C78-3A2D-40AF-9DB6-5E71C3134B86}" srcOrd="5" destOrd="0" presId="urn:microsoft.com/office/officeart/2005/8/layout/cycle5"/>
    <dgm:cxn modelId="{BC7DD9B2-9F63-4F59-A947-7BF2FA920B80}" type="presParOf" srcId="{3D2F9E4C-0CD4-46CF-8E98-3C9FD4A36E3A}" destId="{3752BD02-3A8D-4EB1-A4CC-A926C5D196FC}" srcOrd="6" destOrd="0" presId="urn:microsoft.com/office/officeart/2005/8/layout/cycle5"/>
    <dgm:cxn modelId="{0E6715AA-B739-415B-B661-A53421AA59AD}" type="presParOf" srcId="{3D2F9E4C-0CD4-46CF-8E98-3C9FD4A36E3A}" destId="{3B618A68-BEC1-4310-94E6-1F014A2C1E60}" srcOrd="7" destOrd="0" presId="urn:microsoft.com/office/officeart/2005/8/layout/cycle5"/>
    <dgm:cxn modelId="{6A8625C2-0271-438B-9DC5-78543175D989}" type="presParOf" srcId="{3D2F9E4C-0CD4-46CF-8E98-3C9FD4A36E3A}" destId="{D24111EB-E6D2-4986-A3A8-BD11B69949D5}" srcOrd="8" destOrd="0" presId="urn:microsoft.com/office/officeart/2005/8/layout/cycle5"/>
    <dgm:cxn modelId="{2785D3F8-BAB1-4AFA-99ED-CCCC5EAE470A}" type="presParOf" srcId="{3D2F9E4C-0CD4-46CF-8E98-3C9FD4A36E3A}" destId="{6A54B30E-5895-45EE-B72D-2900C296CC3F}" srcOrd="9" destOrd="0" presId="urn:microsoft.com/office/officeart/2005/8/layout/cycle5"/>
    <dgm:cxn modelId="{4C68B961-AB6F-4289-AF74-BC468CB288F7}" type="presParOf" srcId="{3D2F9E4C-0CD4-46CF-8E98-3C9FD4A36E3A}" destId="{148FFED1-9B98-4ACC-879F-EACA48283A18}" srcOrd="10" destOrd="0" presId="urn:microsoft.com/office/officeart/2005/8/layout/cycle5"/>
    <dgm:cxn modelId="{F26FD072-261D-4E6C-9231-E4C2E50C560E}" type="presParOf" srcId="{3D2F9E4C-0CD4-46CF-8E98-3C9FD4A36E3A}" destId="{2FA52E1E-9727-492B-BC09-8D7F1EA80CE3}" srcOrd="11" destOrd="0" presId="urn:microsoft.com/office/officeart/2005/8/layout/cycle5"/>
    <dgm:cxn modelId="{BEFCCD7E-A30E-4886-94F3-3AB0B47D74B8}" type="presParOf" srcId="{3D2F9E4C-0CD4-46CF-8E98-3C9FD4A36E3A}" destId="{811B6AFB-207F-4E74-A001-AD920C0DE285}" srcOrd="12" destOrd="0" presId="urn:microsoft.com/office/officeart/2005/8/layout/cycle5"/>
    <dgm:cxn modelId="{66530AE0-495F-4BDC-92E4-F588CF1A8601}" type="presParOf" srcId="{3D2F9E4C-0CD4-46CF-8E98-3C9FD4A36E3A}" destId="{6D70905E-982E-408A-98B6-37868CA8A523}" srcOrd="13" destOrd="0" presId="urn:microsoft.com/office/officeart/2005/8/layout/cycle5"/>
    <dgm:cxn modelId="{94D0E323-2A2E-4E84-85F2-D90337E17F75}" type="presParOf" srcId="{3D2F9E4C-0CD4-46CF-8E98-3C9FD4A36E3A}" destId="{B756912A-755E-4775-ABF7-6730296EC3B0}"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E9B7D9-BD00-4B0A-B8A9-7905D208D44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cs-CZ"/>
        </a:p>
      </dgm:t>
    </dgm:pt>
    <dgm:pt modelId="{410ABD5B-F7AD-4005-87C2-1CC37A9C5016}">
      <dgm:prSet phldrT="[Text]"/>
      <dgm:spPr/>
      <dgm:t>
        <a:bodyPr/>
        <a:lstStyle/>
        <a:p>
          <a:r>
            <a:rPr lang="cs-CZ" dirty="0" smtClean="0"/>
            <a:t>Do 50 let</a:t>
          </a:r>
          <a:endParaRPr lang="cs-CZ" dirty="0"/>
        </a:p>
      </dgm:t>
    </dgm:pt>
    <dgm:pt modelId="{B41D12B8-CBFC-43EC-9DA3-F44534369599}" type="parTrans" cxnId="{ED05DB35-E70E-4862-BDBF-C4E1CF4A50A0}">
      <dgm:prSet/>
      <dgm:spPr/>
      <dgm:t>
        <a:bodyPr/>
        <a:lstStyle/>
        <a:p>
          <a:endParaRPr lang="cs-CZ"/>
        </a:p>
      </dgm:t>
    </dgm:pt>
    <dgm:pt modelId="{147FB297-B66E-45A5-A526-4A0FC13F0B2C}" type="sibTrans" cxnId="{ED05DB35-E70E-4862-BDBF-C4E1CF4A50A0}">
      <dgm:prSet/>
      <dgm:spPr/>
      <dgm:t>
        <a:bodyPr/>
        <a:lstStyle/>
        <a:p>
          <a:endParaRPr lang="cs-CZ"/>
        </a:p>
      </dgm:t>
    </dgm:pt>
    <dgm:pt modelId="{47CF9B43-9FD8-488B-93B6-B97B3748FE07}">
      <dgm:prSet phldrT="[Text]"/>
      <dgm:spPr/>
      <dgm:t>
        <a:bodyPr/>
        <a:lstStyle/>
        <a:p>
          <a:r>
            <a:rPr lang="cs-CZ" dirty="0" smtClean="0"/>
            <a:t>5 měsíců</a:t>
          </a:r>
          <a:endParaRPr lang="cs-CZ" dirty="0"/>
        </a:p>
      </dgm:t>
    </dgm:pt>
    <dgm:pt modelId="{6D754719-9FD8-4CFC-A52B-25B10655A0A1}" type="parTrans" cxnId="{5CCE90C2-BB1E-4789-B051-59E08C9CB0D0}">
      <dgm:prSet/>
      <dgm:spPr/>
      <dgm:t>
        <a:bodyPr/>
        <a:lstStyle/>
        <a:p>
          <a:endParaRPr lang="cs-CZ"/>
        </a:p>
      </dgm:t>
    </dgm:pt>
    <dgm:pt modelId="{CCF0524C-6247-45CD-9D70-3BB2C57E60CB}" type="sibTrans" cxnId="{5CCE90C2-BB1E-4789-B051-59E08C9CB0D0}">
      <dgm:prSet/>
      <dgm:spPr/>
      <dgm:t>
        <a:bodyPr/>
        <a:lstStyle/>
        <a:p>
          <a:endParaRPr lang="cs-CZ"/>
        </a:p>
      </dgm:t>
    </dgm:pt>
    <dgm:pt modelId="{B6B45B2F-D05E-4A52-8630-A5D767B1E6D6}">
      <dgm:prSet phldrT="[Text]"/>
      <dgm:spPr/>
      <dgm:t>
        <a:bodyPr/>
        <a:lstStyle/>
        <a:p>
          <a:r>
            <a:rPr lang="cs-CZ" dirty="0" smtClean="0"/>
            <a:t>50 – 55 let</a:t>
          </a:r>
          <a:endParaRPr lang="cs-CZ" dirty="0"/>
        </a:p>
      </dgm:t>
    </dgm:pt>
    <dgm:pt modelId="{B41C7FF0-751B-462D-824D-64ED0283F79E}" type="parTrans" cxnId="{6B7227C5-CE1C-4717-9B3C-539FAF9A7669}">
      <dgm:prSet/>
      <dgm:spPr/>
      <dgm:t>
        <a:bodyPr/>
        <a:lstStyle/>
        <a:p>
          <a:endParaRPr lang="cs-CZ"/>
        </a:p>
      </dgm:t>
    </dgm:pt>
    <dgm:pt modelId="{85E4C033-17DD-48F5-BE3F-E29470E51102}" type="sibTrans" cxnId="{6B7227C5-CE1C-4717-9B3C-539FAF9A7669}">
      <dgm:prSet/>
      <dgm:spPr/>
      <dgm:t>
        <a:bodyPr/>
        <a:lstStyle/>
        <a:p>
          <a:endParaRPr lang="cs-CZ"/>
        </a:p>
      </dgm:t>
    </dgm:pt>
    <dgm:pt modelId="{ECAA3A79-1962-4366-994D-3E60A138FCF2}">
      <dgm:prSet phldrT="[Text]"/>
      <dgm:spPr/>
      <dgm:t>
        <a:bodyPr/>
        <a:lstStyle/>
        <a:p>
          <a:r>
            <a:rPr lang="cs-CZ" dirty="0" smtClean="0"/>
            <a:t>8 měsíců</a:t>
          </a:r>
          <a:endParaRPr lang="cs-CZ" dirty="0"/>
        </a:p>
      </dgm:t>
    </dgm:pt>
    <dgm:pt modelId="{BBF8EB8F-02E8-4E56-A1FA-802B46EA2948}" type="parTrans" cxnId="{74397998-2A7C-4FFC-99C2-3C1AFE40598C}">
      <dgm:prSet/>
      <dgm:spPr/>
      <dgm:t>
        <a:bodyPr/>
        <a:lstStyle/>
        <a:p>
          <a:endParaRPr lang="cs-CZ"/>
        </a:p>
      </dgm:t>
    </dgm:pt>
    <dgm:pt modelId="{8F34120D-07CE-48F2-A73E-16E9656680B2}" type="sibTrans" cxnId="{74397998-2A7C-4FFC-99C2-3C1AFE40598C}">
      <dgm:prSet/>
      <dgm:spPr/>
      <dgm:t>
        <a:bodyPr/>
        <a:lstStyle/>
        <a:p>
          <a:endParaRPr lang="cs-CZ"/>
        </a:p>
      </dgm:t>
    </dgm:pt>
    <dgm:pt modelId="{FEABC9CF-113B-48D8-802B-5348C67F05EF}">
      <dgm:prSet phldrT="[Text]"/>
      <dgm:spPr/>
      <dgm:t>
        <a:bodyPr/>
        <a:lstStyle/>
        <a:p>
          <a:r>
            <a:rPr lang="cs-CZ" dirty="0" smtClean="0"/>
            <a:t>55 a více let</a:t>
          </a:r>
          <a:endParaRPr lang="cs-CZ" dirty="0"/>
        </a:p>
      </dgm:t>
    </dgm:pt>
    <dgm:pt modelId="{5BC736C2-7F3A-41A6-8770-FF9BAA207DC0}" type="parTrans" cxnId="{B7E7DCCA-A0AD-4845-8E60-7A2C1AB38EAD}">
      <dgm:prSet/>
      <dgm:spPr/>
      <dgm:t>
        <a:bodyPr/>
        <a:lstStyle/>
        <a:p>
          <a:endParaRPr lang="cs-CZ"/>
        </a:p>
      </dgm:t>
    </dgm:pt>
    <dgm:pt modelId="{6DE23613-B9AA-4F07-8E23-2806C249CF6D}" type="sibTrans" cxnId="{B7E7DCCA-A0AD-4845-8E60-7A2C1AB38EAD}">
      <dgm:prSet/>
      <dgm:spPr/>
      <dgm:t>
        <a:bodyPr/>
        <a:lstStyle/>
        <a:p>
          <a:endParaRPr lang="cs-CZ"/>
        </a:p>
      </dgm:t>
    </dgm:pt>
    <dgm:pt modelId="{248CF8EE-BDA9-4090-9DEC-19094AA12C9A}">
      <dgm:prSet phldrT="[Text]"/>
      <dgm:spPr/>
      <dgm:t>
        <a:bodyPr/>
        <a:lstStyle/>
        <a:p>
          <a:r>
            <a:rPr lang="cs-CZ" dirty="0" smtClean="0"/>
            <a:t>11 měsíců</a:t>
          </a:r>
          <a:endParaRPr lang="cs-CZ" dirty="0"/>
        </a:p>
      </dgm:t>
    </dgm:pt>
    <dgm:pt modelId="{93E4B269-F499-4547-88FB-FACDA3CC6B88}" type="parTrans" cxnId="{107D5D54-28A2-468F-9396-05FAC3B45232}">
      <dgm:prSet/>
      <dgm:spPr/>
      <dgm:t>
        <a:bodyPr/>
        <a:lstStyle/>
        <a:p>
          <a:endParaRPr lang="cs-CZ"/>
        </a:p>
      </dgm:t>
    </dgm:pt>
    <dgm:pt modelId="{2AE2AC12-26BB-4033-969F-18B2800DD304}" type="sibTrans" cxnId="{107D5D54-28A2-468F-9396-05FAC3B45232}">
      <dgm:prSet/>
      <dgm:spPr/>
      <dgm:t>
        <a:bodyPr/>
        <a:lstStyle/>
        <a:p>
          <a:endParaRPr lang="cs-CZ"/>
        </a:p>
      </dgm:t>
    </dgm:pt>
    <dgm:pt modelId="{FC84C61A-E808-4892-8F90-1564F3C399F8}" type="pres">
      <dgm:prSet presAssocID="{69E9B7D9-BD00-4B0A-B8A9-7905D208D448}" presName="Name0" presStyleCnt="0">
        <dgm:presLayoutVars>
          <dgm:chPref val="3"/>
          <dgm:dir/>
          <dgm:animLvl val="lvl"/>
          <dgm:resizeHandles/>
        </dgm:presLayoutVars>
      </dgm:prSet>
      <dgm:spPr/>
      <dgm:t>
        <a:bodyPr/>
        <a:lstStyle/>
        <a:p>
          <a:endParaRPr lang="cs-CZ"/>
        </a:p>
      </dgm:t>
    </dgm:pt>
    <dgm:pt modelId="{047F7A2C-9CAD-403B-8DC6-1340C3E4FC0B}" type="pres">
      <dgm:prSet presAssocID="{410ABD5B-F7AD-4005-87C2-1CC37A9C5016}" presName="horFlow" presStyleCnt="0"/>
      <dgm:spPr/>
    </dgm:pt>
    <dgm:pt modelId="{F0D6CD99-C7B9-43AF-9D89-5D1EE9A8D32F}" type="pres">
      <dgm:prSet presAssocID="{410ABD5B-F7AD-4005-87C2-1CC37A9C5016}" presName="bigChev" presStyleLbl="node1" presStyleIdx="0" presStyleCnt="3"/>
      <dgm:spPr/>
      <dgm:t>
        <a:bodyPr/>
        <a:lstStyle/>
        <a:p>
          <a:endParaRPr lang="cs-CZ"/>
        </a:p>
      </dgm:t>
    </dgm:pt>
    <dgm:pt modelId="{0D8E01F8-156C-4AAD-A6C3-A29BE83269D1}" type="pres">
      <dgm:prSet presAssocID="{6D754719-9FD8-4CFC-A52B-25B10655A0A1}" presName="parTrans" presStyleCnt="0"/>
      <dgm:spPr/>
    </dgm:pt>
    <dgm:pt modelId="{27472B56-08AA-4F0A-8EB2-7DD3BB7AB417}" type="pres">
      <dgm:prSet presAssocID="{47CF9B43-9FD8-488B-93B6-B97B3748FE07}" presName="node" presStyleLbl="alignAccFollowNode1" presStyleIdx="0" presStyleCnt="3">
        <dgm:presLayoutVars>
          <dgm:bulletEnabled val="1"/>
        </dgm:presLayoutVars>
      </dgm:prSet>
      <dgm:spPr/>
      <dgm:t>
        <a:bodyPr/>
        <a:lstStyle/>
        <a:p>
          <a:endParaRPr lang="cs-CZ"/>
        </a:p>
      </dgm:t>
    </dgm:pt>
    <dgm:pt modelId="{4C4F947F-B2CD-445E-B102-54C59F355EE9}" type="pres">
      <dgm:prSet presAssocID="{410ABD5B-F7AD-4005-87C2-1CC37A9C5016}" presName="vSp" presStyleCnt="0"/>
      <dgm:spPr/>
    </dgm:pt>
    <dgm:pt modelId="{F5213DE6-92D0-43E8-A3E5-CDEAEF32AE4D}" type="pres">
      <dgm:prSet presAssocID="{B6B45B2F-D05E-4A52-8630-A5D767B1E6D6}" presName="horFlow" presStyleCnt="0"/>
      <dgm:spPr/>
    </dgm:pt>
    <dgm:pt modelId="{FCFC3CFC-6D63-4690-9633-B976AE300716}" type="pres">
      <dgm:prSet presAssocID="{B6B45B2F-D05E-4A52-8630-A5D767B1E6D6}" presName="bigChev" presStyleLbl="node1" presStyleIdx="1" presStyleCnt="3"/>
      <dgm:spPr/>
      <dgm:t>
        <a:bodyPr/>
        <a:lstStyle/>
        <a:p>
          <a:endParaRPr lang="cs-CZ"/>
        </a:p>
      </dgm:t>
    </dgm:pt>
    <dgm:pt modelId="{0AD1937A-E4D5-4F26-A6F7-D6C69F0550AB}" type="pres">
      <dgm:prSet presAssocID="{BBF8EB8F-02E8-4E56-A1FA-802B46EA2948}" presName="parTrans" presStyleCnt="0"/>
      <dgm:spPr/>
    </dgm:pt>
    <dgm:pt modelId="{A7DC6A90-ED76-4147-A59F-1B6D43C8E660}" type="pres">
      <dgm:prSet presAssocID="{ECAA3A79-1962-4366-994D-3E60A138FCF2}" presName="node" presStyleLbl="alignAccFollowNode1" presStyleIdx="1" presStyleCnt="3">
        <dgm:presLayoutVars>
          <dgm:bulletEnabled val="1"/>
        </dgm:presLayoutVars>
      </dgm:prSet>
      <dgm:spPr/>
      <dgm:t>
        <a:bodyPr/>
        <a:lstStyle/>
        <a:p>
          <a:endParaRPr lang="cs-CZ"/>
        </a:p>
      </dgm:t>
    </dgm:pt>
    <dgm:pt modelId="{1C533093-DF1B-42F9-A011-A17574E00FEE}" type="pres">
      <dgm:prSet presAssocID="{B6B45B2F-D05E-4A52-8630-A5D767B1E6D6}" presName="vSp" presStyleCnt="0"/>
      <dgm:spPr/>
    </dgm:pt>
    <dgm:pt modelId="{94D2B3FD-4A1C-4319-B80F-A4CC2DD4BB2E}" type="pres">
      <dgm:prSet presAssocID="{FEABC9CF-113B-48D8-802B-5348C67F05EF}" presName="horFlow" presStyleCnt="0"/>
      <dgm:spPr/>
    </dgm:pt>
    <dgm:pt modelId="{FDD26DAF-D900-472B-B8B2-BDA1F139647F}" type="pres">
      <dgm:prSet presAssocID="{FEABC9CF-113B-48D8-802B-5348C67F05EF}" presName="bigChev" presStyleLbl="node1" presStyleIdx="2" presStyleCnt="3"/>
      <dgm:spPr/>
      <dgm:t>
        <a:bodyPr/>
        <a:lstStyle/>
        <a:p>
          <a:endParaRPr lang="cs-CZ"/>
        </a:p>
      </dgm:t>
    </dgm:pt>
    <dgm:pt modelId="{FFE0BEC4-3C48-4091-82E1-4F20EABCCACC}" type="pres">
      <dgm:prSet presAssocID="{93E4B269-F499-4547-88FB-FACDA3CC6B88}" presName="parTrans" presStyleCnt="0"/>
      <dgm:spPr/>
    </dgm:pt>
    <dgm:pt modelId="{B308770C-5F39-43D4-885D-9BD4268CE733}" type="pres">
      <dgm:prSet presAssocID="{248CF8EE-BDA9-4090-9DEC-19094AA12C9A}" presName="node" presStyleLbl="alignAccFollowNode1" presStyleIdx="2" presStyleCnt="3">
        <dgm:presLayoutVars>
          <dgm:bulletEnabled val="1"/>
        </dgm:presLayoutVars>
      </dgm:prSet>
      <dgm:spPr/>
      <dgm:t>
        <a:bodyPr/>
        <a:lstStyle/>
        <a:p>
          <a:endParaRPr lang="cs-CZ"/>
        </a:p>
      </dgm:t>
    </dgm:pt>
  </dgm:ptLst>
  <dgm:cxnLst>
    <dgm:cxn modelId="{45DBDDF7-032F-4108-AF3A-D8860847915A}" type="presOf" srcId="{FEABC9CF-113B-48D8-802B-5348C67F05EF}" destId="{FDD26DAF-D900-472B-B8B2-BDA1F139647F}" srcOrd="0" destOrd="0" presId="urn:microsoft.com/office/officeart/2005/8/layout/lProcess3"/>
    <dgm:cxn modelId="{1908CC43-E60E-4D46-84A3-C536315F4AED}" type="presOf" srcId="{69E9B7D9-BD00-4B0A-B8A9-7905D208D448}" destId="{FC84C61A-E808-4892-8F90-1564F3C399F8}" srcOrd="0" destOrd="0" presId="urn:microsoft.com/office/officeart/2005/8/layout/lProcess3"/>
    <dgm:cxn modelId="{2FA196A8-C066-4B63-924F-E01DA0B4B627}" type="presOf" srcId="{248CF8EE-BDA9-4090-9DEC-19094AA12C9A}" destId="{B308770C-5F39-43D4-885D-9BD4268CE733}" srcOrd="0" destOrd="0" presId="urn:microsoft.com/office/officeart/2005/8/layout/lProcess3"/>
    <dgm:cxn modelId="{65F624CD-4263-4011-B148-160CBA2636DB}" type="presOf" srcId="{47CF9B43-9FD8-488B-93B6-B97B3748FE07}" destId="{27472B56-08AA-4F0A-8EB2-7DD3BB7AB417}" srcOrd="0" destOrd="0" presId="urn:microsoft.com/office/officeart/2005/8/layout/lProcess3"/>
    <dgm:cxn modelId="{3E1C122A-DB1C-43E4-A4F5-D0EAA5B95266}" type="presOf" srcId="{ECAA3A79-1962-4366-994D-3E60A138FCF2}" destId="{A7DC6A90-ED76-4147-A59F-1B6D43C8E660}" srcOrd="0" destOrd="0" presId="urn:microsoft.com/office/officeart/2005/8/layout/lProcess3"/>
    <dgm:cxn modelId="{107D5D54-28A2-468F-9396-05FAC3B45232}" srcId="{FEABC9CF-113B-48D8-802B-5348C67F05EF}" destId="{248CF8EE-BDA9-4090-9DEC-19094AA12C9A}" srcOrd="0" destOrd="0" parTransId="{93E4B269-F499-4547-88FB-FACDA3CC6B88}" sibTransId="{2AE2AC12-26BB-4033-969F-18B2800DD304}"/>
    <dgm:cxn modelId="{ED05DB35-E70E-4862-BDBF-C4E1CF4A50A0}" srcId="{69E9B7D9-BD00-4B0A-B8A9-7905D208D448}" destId="{410ABD5B-F7AD-4005-87C2-1CC37A9C5016}" srcOrd="0" destOrd="0" parTransId="{B41D12B8-CBFC-43EC-9DA3-F44534369599}" sibTransId="{147FB297-B66E-45A5-A526-4A0FC13F0B2C}"/>
    <dgm:cxn modelId="{6875ED28-C41C-47BD-941A-C849F743245E}" type="presOf" srcId="{410ABD5B-F7AD-4005-87C2-1CC37A9C5016}" destId="{F0D6CD99-C7B9-43AF-9D89-5D1EE9A8D32F}" srcOrd="0" destOrd="0" presId="urn:microsoft.com/office/officeart/2005/8/layout/lProcess3"/>
    <dgm:cxn modelId="{6B7227C5-CE1C-4717-9B3C-539FAF9A7669}" srcId="{69E9B7D9-BD00-4B0A-B8A9-7905D208D448}" destId="{B6B45B2F-D05E-4A52-8630-A5D767B1E6D6}" srcOrd="1" destOrd="0" parTransId="{B41C7FF0-751B-462D-824D-64ED0283F79E}" sibTransId="{85E4C033-17DD-48F5-BE3F-E29470E51102}"/>
    <dgm:cxn modelId="{74397998-2A7C-4FFC-99C2-3C1AFE40598C}" srcId="{B6B45B2F-D05E-4A52-8630-A5D767B1E6D6}" destId="{ECAA3A79-1962-4366-994D-3E60A138FCF2}" srcOrd="0" destOrd="0" parTransId="{BBF8EB8F-02E8-4E56-A1FA-802B46EA2948}" sibTransId="{8F34120D-07CE-48F2-A73E-16E9656680B2}"/>
    <dgm:cxn modelId="{B8FBE059-2996-478B-9DEE-95DA1834ECF6}" type="presOf" srcId="{B6B45B2F-D05E-4A52-8630-A5D767B1E6D6}" destId="{FCFC3CFC-6D63-4690-9633-B976AE300716}" srcOrd="0" destOrd="0" presId="urn:microsoft.com/office/officeart/2005/8/layout/lProcess3"/>
    <dgm:cxn modelId="{5CCE90C2-BB1E-4789-B051-59E08C9CB0D0}" srcId="{410ABD5B-F7AD-4005-87C2-1CC37A9C5016}" destId="{47CF9B43-9FD8-488B-93B6-B97B3748FE07}" srcOrd="0" destOrd="0" parTransId="{6D754719-9FD8-4CFC-A52B-25B10655A0A1}" sibTransId="{CCF0524C-6247-45CD-9D70-3BB2C57E60CB}"/>
    <dgm:cxn modelId="{B7E7DCCA-A0AD-4845-8E60-7A2C1AB38EAD}" srcId="{69E9B7D9-BD00-4B0A-B8A9-7905D208D448}" destId="{FEABC9CF-113B-48D8-802B-5348C67F05EF}" srcOrd="2" destOrd="0" parTransId="{5BC736C2-7F3A-41A6-8770-FF9BAA207DC0}" sibTransId="{6DE23613-B9AA-4F07-8E23-2806C249CF6D}"/>
    <dgm:cxn modelId="{33F35A7A-6BCC-4241-81C6-387838C2622F}" type="presParOf" srcId="{FC84C61A-E808-4892-8F90-1564F3C399F8}" destId="{047F7A2C-9CAD-403B-8DC6-1340C3E4FC0B}" srcOrd="0" destOrd="0" presId="urn:microsoft.com/office/officeart/2005/8/layout/lProcess3"/>
    <dgm:cxn modelId="{E115E41B-5688-41EB-AD2C-DBFA01A6542A}" type="presParOf" srcId="{047F7A2C-9CAD-403B-8DC6-1340C3E4FC0B}" destId="{F0D6CD99-C7B9-43AF-9D89-5D1EE9A8D32F}" srcOrd="0" destOrd="0" presId="urn:microsoft.com/office/officeart/2005/8/layout/lProcess3"/>
    <dgm:cxn modelId="{88FF6019-0653-44E8-BFFB-E2B513761950}" type="presParOf" srcId="{047F7A2C-9CAD-403B-8DC6-1340C3E4FC0B}" destId="{0D8E01F8-156C-4AAD-A6C3-A29BE83269D1}" srcOrd="1" destOrd="0" presId="urn:microsoft.com/office/officeart/2005/8/layout/lProcess3"/>
    <dgm:cxn modelId="{6E1DB9A6-22F8-4F33-A115-78DE4EB381C6}" type="presParOf" srcId="{047F7A2C-9CAD-403B-8DC6-1340C3E4FC0B}" destId="{27472B56-08AA-4F0A-8EB2-7DD3BB7AB417}" srcOrd="2" destOrd="0" presId="urn:microsoft.com/office/officeart/2005/8/layout/lProcess3"/>
    <dgm:cxn modelId="{6E238202-A0CD-4521-802F-CC7827C74581}" type="presParOf" srcId="{FC84C61A-E808-4892-8F90-1564F3C399F8}" destId="{4C4F947F-B2CD-445E-B102-54C59F355EE9}" srcOrd="1" destOrd="0" presId="urn:microsoft.com/office/officeart/2005/8/layout/lProcess3"/>
    <dgm:cxn modelId="{42FF90BE-DB93-470A-9A04-8F22CBF29FF4}" type="presParOf" srcId="{FC84C61A-E808-4892-8F90-1564F3C399F8}" destId="{F5213DE6-92D0-43E8-A3E5-CDEAEF32AE4D}" srcOrd="2" destOrd="0" presId="urn:microsoft.com/office/officeart/2005/8/layout/lProcess3"/>
    <dgm:cxn modelId="{31B839FD-B241-4DA2-9338-B5C85726BB6A}" type="presParOf" srcId="{F5213DE6-92D0-43E8-A3E5-CDEAEF32AE4D}" destId="{FCFC3CFC-6D63-4690-9633-B976AE300716}" srcOrd="0" destOrd="0" presId="urn:microsoft.com/office/officeart/2005/8/layout/lProcess3"/>
    <dgm:cxn modelId="{9EBF2E2F-7FAD-4314-AF27-884DA9C645B4}" type="presParOf" srcId="{F5213DE6-92D0-43E8-A3E5-CDEAEF32AE4D}" destId="{0AD1937A-E4D5-4F26-A6F7-D6C69F0550AB}" srcOrd="1" destOrd="0" presId="urn:microsoft.com/office/officeart/2005/8/layout/lProcess3"/>
    <dgm:cxn modelId="{B448D8F2-EFAD-449B-AE96-C6098B4CC161}" type="presParOf" srcId="{F5213DE6-92D0-43E8-A3E5-CDEAEF32AE4D}" destId="{A7DC6A90-ED76-4147-A59F-1B6D43C8E660}" srcOrd="2" destOrd="0" presId="urn:microsoft.com/office/officeart/2005/8/layout/lProcess3"/>
    <dgm:cxn modelId="{F5DF8E4B-6B96-434E-A7EF-ABD9B350B5EA}" type="presParOf" srcId="{FC84C61A-E808-4892-8F90-1564F3C399F8}" destId="{1C533093-DF1B-42F9-A011-A17574E00FEE}" srcOrd="3" destOrd="0" presId="urn:microsoft.com/office/officeart/2005/8/layout/lProcess3"/>
    <dgm:cxn modelId="{B3D94724-F2F0-4F79-BBF3-5DCC57419832}" type="presParOf" srcId="{FC84C61A-E808-4892-8F90-1564F3C399F8}" destId="{94D2B3FD-4A1C-4319-B80F-A4CC2DD4BB2E}" srcOrd="4" destOrd="0" presId="urn:microsoft.com/office/officeart/2005/8/layout/lProcess3"/>
    <dgm:cxn modelId="{D349B9EE-DF05-4BCB-8A2F-03B174597BA7}" type="presParOf" srcId="{94D2B3FD-4A1C-4319-B80F-A4CC2DD4BB2E}" destId="{FDD26DAF-D900-472B-B8B2-BDA1F139647F}" srcOrd="0" destOrd="0" presId="urn:microsoft.com/office/officeart/2005/8/layout/lProcess3"/>
    <dgm:cxn modelId="{210E6297-6C9E-47F5-9651-DAEE2CCDD84A}" type="presParOf" srcId="{94D2B3FD-4A1C-4319-B80F-A4CC2DD4BB2E}" destId="{FFE0BEC4-3C48-4091-82E1-4F20EABCCACC}" srcOrd="1" destOrd="0" presId="urn:microsoft.com/office/officeart/2005/8/layout/lProcess3"/>
    <dgm:cxn modelId="{BEF1F3B6-071E-4715-87DF-CCD8AFD10762}" type="presParOf" srcId="{94D2B3FD-4A1C-4319-B80F-A4CC2DD4BB2E}" destId="{B308770C-5F39-43D4-885D-9BD4268CE733}"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AFFC5FB-9621-4311-AF6C-2A8D79BE13C1}"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cs-CZ"/>
        </a:p>
      </dgm:t>
    </dgm:pt>
    <dgm:pt modelId="{8DBE23D7-1F52-4E0F-A872-82D82C44EC42}">
      <dgm:prSet phldrT="[Text]"/>
      <dgm:spPr/>
      <dgm:t>
        <a:bodyPr/>
        <a:lstStyle/>
        <a:p>
          <a:r>
            <a:rPr lang="cs-CZ" dirty="0" smtClean="0"/>
            <a:t>2 měsíce</a:t>
          </a:r>
          <a:endParaRPr lang="cs-CZ" dirty="0"/>
        </a:p>
      </dgm:t>
    </dgm:pt>
    <dgm:pt modelId="{6FFEE8DB-F29C-422A-9BB2-A27B58280E55}" type="parTrans" cxnId="{ACFAAD55-519E-4435-AB1D-A97C5458F1CD}">
      <dgm:prSet/>
      <dgm:spPr/>
      <dgm:t>
        <a:bodyPr/>
        <a:lstStyle/>
        <a:p>
          <a:endParaRPr lang="cs-CZ"/>
        </a:p>
      </dgm:t>
    </dgm:pt>
    <dgm:pt modelId="{10ABB644-80D9-4E51-AC5F-39B41867DA1A}" type="sibTrans" cxnId="{ACFAAD55-519E-4435-AB1D-A97C5458F1CD}">
      <dgm:prSet/>
      <dgm:spPr/>
      <dgm:t>
        <a:bodyPr/>
        <a:lstStyle/>
        <a:p>
          <a:endParaRPr lang="cs-CZ"/>
        </a:p>
      </dgm:t>
    </dgm:pt>
    <dgm:pt modelId="{B15C8356-4CFF-4AC3-B67F-1963058CE130}">
      <dgm:prSet phldrT="[Text]"/>
      <dgm:spPr/>
      <dgm:t>
        <a:bodyPr/>
        <a:lstStyle/>
        <a:p>
          <a:r>
            <a:rPr lang="cs-CZ" dirty="0" smtClean="0"/>
            <a:t>65%</a:t>
          </a:r>
          <a:endParaRPr lang="cs-CZ" dirty="0"/>
        </a:p>
      </dgm:t>
    </dgm:pt>
    <dgm:pt modelId="{41C8056C-4578-4500-9BD4-742089299A35}" type="parTrans" cxnId="{9A179344-0A0F-4661-AD65-CF5720F9E385}">
      <dgm:prSet/>
      <dgm:spPr/>
      <dgm:t>
        <a:bodyPr/>
        <a:lstStyle/>
        <a:p>
          <a:endParaRPr lang="cs-CZ"/>
        </a:p>
      </dgm:t>
    </dgm:pt>
    <dgm:pt modelId="{4B35356D-52EF-43B1-A762-6EB241959715}" type="sibTrans" cxnId="{9A179344-0A0F-4661-AD65-CF5720F9E385}">
      <dgm:prSet/>
      <dgm:spPr/>
      <dgm:t>
        <a:bodyPr/>
        <a:lstStyle/>
        <a:p>
          <a:endParaRPr lang="cs-CZ"/>
        </a:p>
      </dgm:t>
    </dgm:pt>
    <dgm:pt modelId="{7FCEAC85-BA4C-4CCE-A50C-3773C5B68882}">
      <dgm:prSet phldrT="[Text]"/>
      <dgm:spPr/>
      <dgm:t>
        <a:bodyPr/>
        <a:lstStyle/>
        <a:p>
          <a:r>
            <a:rPr lang="cs-CZ" dirty="0" smtClean="0"/>
            <a:t>Další 2 měsíce </a:t>
          </a:r>
          <a:endParaRPr lang="cs-CZ" dirty="0"/>
        </a:p>
      </dgm:t>
    </dgm:pt>
    <dgm:pt modelId="{D8364F4C-0323-4063-8889-963FC95AF9E5}" type="parTrans" cxnId="{366A7527-721E-44AE-8BC0-007B85EC3FF5}">
      <dgm:prSet/>
      <dgm:spPr/>
      <dgm:t>
        <a:bodyPr/>
        <a:lstStyle/>
        <a:p>
          <a:endParaRPr lang="cs-CZ"/>
        </a:p>
      </dgm:t>
    </dgm:pt>
    <dgm:pt modelId="{187F8B6A-30EE-4DE2-BEF1-17A34CC94412}" type="sibTrans" cxnId="{366A7527-721E-44AE-8BC0-007B85EC3FF5}">
      <dgm:prSet/>
      <dgm:spPr/>
      <dgm:t>
        <a:bodyPr/>
        <a:lstStyle/>
        <a:p>
          <a:endParaRPr lang="cs-CZ"/>
        </a:p>
      </dgm:t>
    </dgm:pt>
    <dgm:pt modelId="{6BFA8524-289F-4D8A-A35F-A02C767FF8B6}">
      <dgm:prSet phldrT="[Text]"/>
      <dgm:spPr/>
      <dgm:t>
        <a:bodyPr/>
        <a:lstStyle/>
        <a:p>
          <a:r>
            <a:rPr lang="cs-CZ" dirty="0" smtClean="0"/>
            <a:t>50%</a:t>
          </a:r>
          <a:endParaRPr lang="cs-CZ" dirty="0"/>
        </a:p>
      </dgm:t>
    </dgm:pt>
    <dgm:pt modelId="{621006F3-987A-4DEB-B22E-4B0FDEAB5219}" type="parTrans" cxnId="{CB53B070-F391-46D1-815B-3DA16E784CE1}">
      <dgm:prSet/>
      <dgm:spPr/>
      <dgm:t>
        <a:bodyPr/>
        <a:lstStyle/>
        <a:p>
          <a:endParaRPr lang="cs-CZ"/>
        </a:p>
      </dgm:t>
    </dgm:pt>
    <dgm:pt modelId="{1BA71F87-8139-4F09-ABD4-6607186A0F15}" type="sibTrans" cxnId="{CB53B070-F391-46D1-815B-3DA16E784CE1}">
      <dgm:prSet/>
      <dgm:spPr/>
      <dgm:t>
        <a:bodyPr/>
        <a:lstStyle/>
        <a:p>
          <a:endParaRPr lang="cs-CZ"/>
        </a:p>
      </dgm:t>
    </dgm:pt>
    <dgm:pt modelId="{D27662F3-5C11-4780-A796-41D5C6317A4E}">
      <dgm:prSet phldrT="[Text]"/>
      <dgm:spPr/>
      <dgm:t>
        <a:bodyPr/>
        <a:lstStyle/>
        <a:p>
          <a:r>
            <a:rPr lang="cs-CZ" dirty="0" smtClean="0"/>
            <a:t>Po zbývající dobu</a:t>
          </a:r>
          <a:endParaRPr lang="cs-CZ" dirty="0"/>
        </a:p>
      </dgm:t>
    </dgm:pt>
    <dgm:pt modelId="{6F2833FA-69B9-4EA4-B9F1-58EC19DA46D8}" type="parTrans" cxnId="{0D51BF16-93DF-4098-9E30-4C2BD7CD446E}">
      <dgm:prSet/>
      <dgm:spPr/>
      <dgm:t>
        <a:bodyPr/>
        <a:lstStyle/>
        <a:p>
          <a:endParaRPr lang="cs-CZ"/>
        </a:p>
      </dgm:t>
    </dgm:pt>
    <dgm:pt modelId="{4AE9D24D-8099-411E-BE62-32703439A3C9}" type="sibTrans" cxnId="{0D51BF16-93DF-4098-9E30-4C2BD7CD446E}">
      <dgm:prSet/>
      <dgm:spPr/>
      <dgm:t>
        <a:bodyPr/>
        <a:lstStyle/>
        <a:p>
          <a:endParaRPr lang="cs-CZ"/>
        </a:p>
      </dgm:t>
    </dgm:pt>
    <dgm:pt modelId="{F0FCC0BA-B36D-4BA3-B67B-B45814BA78FF}">
      <dgm:prSet phldrT="[Text]"/>
      <dgm:spPr/>
      <dgm:t>
        <a:bodyPr/>
        <a:lstStyle/>
        <a:p>
          <a:r>
            <a:rPr lang="cs-CZ" dirty="0" smtClean="0"/>
            <a:t>45%</a:t>
          </a:r>
          <a:endParaRPr lang="cs-CZ" dirty="0"/>
        </a:p>
      </dgm:t>
    </dgm:pt>
    <dgm:pt modelId="{0E9340B9-2E2E-4A8B-B5FF-65CE6AA66884}" type="parTrans" cxnId="{082294EB-8DEC-4254-BF1B-5821CF66FB22}">
      <dgm:prSet/>
      <dgm:spPr/>
      <dgm:t>
        <a:bodyPr/>
        <a:lstStyle/>
        <a:p>
          <a:endParaRPr lang="cs-CZ"/>
        </a:p>
      </dgm:t>
    </dgm:pt>
    <dgm:pt modelId="{7E3F4B3A-010F-4288-8E3B-AE4EF449A881}" type="sibTrans" cxnId="{082294EB-8DEC-4254-BF1B-5821CF66FB22}">
      <dgm:prSet/>
      <dgm:spPr/>
      <dgm:t>
        <a:bodyPr/>
        <a:lstStyle/>
        <a:p>
          <a:endParaRPr lang="cs-CZ"/>
        </a:p>
      </dgm:t>
    </dgm:pt>
    <dgm:pt modelId="{542B40CE-75EE-48D7-AB38-A014C93E90DC}" type="pres">
      <dgm:prSet presAssocID="{0AFFC5FB-9621-4311-AF6C-2A8D79BE13C1}" presName="Name0" presStyleCnt="0">
        <dgm:presLayoutVars>
          <dgm:chPref val="3"/>
          <dgm:dir/>
          <dgm:animLvl val="lvl"/>
          <dgm:resizeHandles/>
        </dgm:presLayoutVars>
      </dgm:prSet>
      <dgm:spPr/>
      <dgm:t>
        <a:bodyPr/>
        <a:lstStyle/>
        <a:p>
          <a:endParaRPr lang="cs-CZ"/>
        </a:p>
      </dgm:t>
    </dgm:pt>
    <dgm:pt modelId="{CD9BFA45-6651-4CFD-863C-14BA4410406D}" type="pres">
      <dgm:prSet presAssocID="{8DBE23D7-1F52-4E0F-A872-82D82C44EC42}" presName="horFlow" presStyleCnt="0"/>
      <dgm:spPr/>
    </dgm:pt>
    <dgm:pt modelId="{971A1C65-5C51-4B3F-89F1-BF2450371C41}" type="pres">
      <dgm:prSet presAssocID="{8DBE23D7-1F52-4E0F-A872-82D82C44EC42}" presName="bigChev" presStyleLbl="node1" presStyleIdx="0" presStyleCnt="3"/>
      <dgm:spPr/>
      <dgm:t>
        <a:bodyPr/>
        <a:lstStyle/>
        <a:p>
          <a:endParaRPr lang="cs-CZ"/>
        </a:p>
      </dgm:t>
    </dgm:pt>
    <dgm:pt modelId="{83728DCE-F571-437B-AA63-54168CA2DF2B}" type="pres">
      <dgm:prSet presAssocID="{41C8056C-4578-4500-9BD4-742089299A35}" presName="parTrans" presStyleCnt="0"/>
      <dgm:spPr/>
    </dgm:pt>
    <dgm:pt modelId="{D163FC0A-2DA4-449C-BD8A-EEDC33E79382}" type="pres">
      <dgm:prSet presAssocID="{B15C8356-4CFF-4AC3-B67F-1963058CE130}" presName="node" presStyleLbl="alignAccFollowNode1" presStyleIdx="0" presStyleCnt="3">
        <dgm:presLayoutVars>
          <dgm:bulletEnabled val="1"/>
        </dgm:presLayoutVars>
      </dgm:prSet>
      <dgm:spPr/>
      <dgm:t>
        <a:bodyPr/>
        <a:lstStyle/>
        <a:p>
          <a:endParaRPr lang="cs-CZ"/>
        </a:p>
      </dgm:t>
    </dgm:pt>
    <dgm:pt modelId="{EBA66F7D-7F52-4246-87E6-705C6F10C31A}" type="pres">
      <dgm:prSet presAssocID="{8DBE23D7-1F52-4E0F-A872-82D82C44EC42}" presName="vSp" presStyleCnt="0"/>
      <dgm:spPr/>
    </dgm:pt>
    <dgm:pt modelId="{A13C3972-7DBB-4B22-B741-5F0DC3703630}" type="pres">
      <dgm:prSet presAssocID="{7FCEAC85-BA4C-4CCE-A50C-3773C5B68882}" presName="horFlow" presStyleCnt="0"/>
      <dgm:spPr/>
    </dgm:pt>
    <dgm:pt modelId="{42C5973A-FE90-4BBD-B1AD-D9B7A27CFC4F}" type="pres">
      <dgm:prSet presAssocID="{7FCEAC85-BA4C-4CCE-A50C-3773C5B68882}" presName="bigChev" presStyleLbl="node1" presStyleIdx="1" presStyleCnt="3"/>
      <dgm:spPr/>
      <dgm:t>
        <a:bodyPr/>
        <a:lstStyle/>
        <a:p>
          <a:endParaRPr lang="cs-CZ"/>
        </a:p>
      </dgm:t>
    </dgm:pt>
    <dgm:pt modelId="{88237AE5-9ACF-4A6D-9A30-19DDC4BFA5BA}" type="pres">
      <dgm:prSet presAssocID="{621006F3-987A-4DEB-B22E-4B0FDEAB5219}" presName="parTrans" presStyleCnt="0"/>
      <dgm:spPr/>
    </dgm:pt>
    <dgm:pt modelId="{B75672E6-6A61-4B98-8664-FB33012A48D2}" type="pres">
      <dgm:prSet presAssocID="{6BFA8524-289F-4D8A-A35F-A02C767FF8B6}" presName="node" presStyleLbl="alignAccFollowNode1" presStyleIdx="1" presStyleCnt="3">
        <dgm:presLayoutVars>
          <dgm:bulletEnabled val="1"/>
        </dgm:presLayoutVars>
      </dgm:prSet>
      <dgm:spPr/>
      <dgm:t>
        <a:bodyPr/>
        <a:lstStyle/>
        <a:p>
          <a:endParaRPr lang="cs-CZ"/>
        </a:p>
      </dgm:t>
    </dgm:pt>
    <dgm:pt modelId="{18D4432D-4629-4C85-B5E9-DA03E40B67B9}" type="pres">
      <dgm:prSet presAssocID="{7FCEAC85-BA4C-4CCE-A50C-3773C5B68882}" presName="vSp" presStyleCnt="0"/>
      <dgm:spPr/>
    </dgm:pt>
    <dgm:pt modelId="{C13B052B-8604-4B96-902D-F64805974DDE}" type="pres">
      <dgm:prSet presAssocID="{D27662F3-5C11-4780-A796-41D5C6317A4E}" presName="horFlow" presStyleCnt="0"/>
      <dgm:spPr/>
    </dgm:pt>
    <dgm:pt modelId="{D883E790-303B-4178-8047-5EA4A37A3EEC}" type="pres">
      <dgm:prSet presAssocID="{D27662F3-5C11-4780-A796-41D5C6317A4E}" presName="bigChev" presStyleLbl="node1" presStyleIdx="2" presStyleCnt="3"/>
      <dgm:spPr/>
      <dgm:t>
        <a:bodyPr/>
        <a:lstStyle/>
        <a:p>
          <a:endParaRPr lang="cs-CZ"/>
        </a:p>
      </dgm:t>
    </dgm:pt>
    <dgm:pt modelId="{2F32FD4C-B5B0-4379-96E2-1E47DD3622E2}" type="pres">
      <dgm:prSet presAssocID="{0E9340B9-2E2E-4A8B-B5FF-65CE6AA66884}" presName="parTrans" presStyleCnt="0"/>
      <dgm:spPr/>
    </dgm:pt>
    <dgm:pt modelId="{68D0A2B1-AD47-402F-8DF8-5CB3464C01E2}" type="pres">
      <dgm:prSet presAssocID="{F0FCC0BA-B36D-4BA3-B67B-B45814BA78FF}" presName="node" presStyleLbl="alignAccFollowNode1" presStyleIdx="2" presStyleCnt="3">
        <dgm:presLayoutVars>
          <dgm:bulletEnabled val="1"/>
        </dgm:presLayoutVars>
      </dgm:prSet>
      <dgm:spPr/>
      <dgm:t>
        <a:bodyPr/>
        <a:lstStyle/>
        <a:p>
          <a:endParaRPr lang="cs-CZ"/>
        </a:p>
      </dgm:t>
    </dgm:pt>
  </dgm:ptLst>
  <dgm:cxnLst>
    <dgm:cxn modelId="{ACFAAD55-519E-4435-AB1D-A97C5458F1CD}" srcId="{0AFFC5FB-9621-4311-AF6C-2A8D79BE13C1}" destId="{8DBE23D7-1F52-4E0F-A872-82D82C44EC42}" srcOrd="0" destOrd="0" parTransId="{6FFEE8DB-F29C-422A-9BB2-A27B58280E55}" sibTransId="{10ABB644-80D9-4E51-AC5F-39B41867DA1A}"/>
    <dgm:cxn modelId="{5A521D1D-FA7D-4A66-9734-9856B9E817AB}" type="presOf" srcId="{B15C8356-4CFF-4AC3-B67F-1963058CE130}" destId="{D163FC0A-2DA4-449C-BD8A-EEDC33E79382}" srcOrd="0" destOrd="0" presId="urn:microsoft.com/office/officeart/2005/8/layout/lProcess3"/>
    <dgm:cxn modelId="{9A179344-0A0F-4661-AD65-CF5720F9E385}" srcId="{8DBE23D7-1F52-4E0F-A872-82D82C44EC42}" destId="{B15C8356-4CFF-4AC3-B67F-1963058CE130}" srcOrd="0" destOrd="0" parTransId="{41C8056C-4578-4500-9BD4-742089299A35}" sibTransId="{4B35356D-52EF-43B1-A762-6EB241959715}"/>
    <dgm:cxn modelId="{082294EB-8DEC-4254-BF1B-5821CF66FB22}" srcId="{D27662F3-5C11-4780-A796-41D5C6317A4E}" destId="{F0FCC0BA-B36D-4BA3-B67B-B45814BA78FF}" srcOrd="0" destOrd="0" parTransId="{0E9340B9-2E2E-4A8B-B5FF-65CE6AA66884}" sibTransId="{7E3F4B3A-010F-4288-8E3B-AE4EF449A881}"/>
    <dgm:cxn modelId="{366A7527-721E-44AE-8BC0-007B85EC3FF5}" srcId="{0AFFC5FB-9621-4311-AF6C-2A8D79BE13C1}" destId="{7FCEAC85-BA4C-4CCE-A50C-3773C5B68882}" srcOrd="1" destOrd="0" parTransId="{D8364F4C-0323-4063-8889-963FC95AF9E5}" sibTransId="{187F8B6A-30EE-4DE2-BEF1-17A34CC94412}"/>
    <dgm:cxn modelId="{CB53B070-F391-46D1-815B-3DA16E784CE1}" srcId="{7FCEAC85-BA4C-4CCE-A50C-3773C5B68882}" destId="{6BFA8524-289F-4D8A-A35F-A02C767FF8B6}" srcOrd="0" destOrd="0" parTransId="{621006F3-987A-4DEB-B22E-4B0FDEAB5219}" sibTransId="{1BA71F87-8139-4F09-ABD4-6607186A0F15}"/>
    <dgm:cxn modelId="{CA083826-4A1C-43DA-B05B-0C37C1B2B3B9}" type="presOf" srcId="{7FCEAC85-BA4C-4CCE-A50C-3773C5B68882}" destId="{42C5973A-FE90-4BBD-B1AD-D9B7A27CFC4F}" srcOrd="0" destOrd="0" presId="urn:microsoft.com/office/officeart/2005/8/layout/lProcess3"/>
    <dgm:cxn modelId="{25220C4E-C5A2-4103-8F4F-B4D9B8E3D21B}" type="presOf" srcId="{0AFFC5FB-9621-4311-AF6C-2A8D79BE13C1}" destId="{542B40CE-75EE-48D7-AB38-A014C93E90DC}" srcOrd="0" destOrd="0" presId="urn:microsoft.com/office/officeart/2005/8/layout/lProcess3"/>
    <dgm:cxn modelId="{4682E8B8-0CBB-4359-8B73-F0A84C4727F4}" type="presOf" srcId="{6BFA8524-289F-4D8A-A35F-A02C767FF8B6}" destId="{B75672E6-6A61-4B98-8664-FB33012A48D2}" srcOrd="0" destOrd="0" presId="urn:microsoft.com/office/officeart/2005/8/layout/lProcess3"/>
    <dgm:cxn modelId="{0D51BF16-93DF-4098-9E30-4C2BD7CD446E}" srcId="{0AFFC5FB-9621-4311-AF6C-2A8D79BE13C1}" destId="{D27662F3-5C11-4780-A796-41D5C6317A4E}" srcOrd="2" destOrd="0" parTransId="{6F2833FA-69B9-4EA4-B9F1-58EC19DA46D8}" sibTransId="{4AE9D24D-8099-411E-BE62-32703439A3C9}"/>
    <dgm:cxn modelId="{17F58B20-E09B-4F3A-B7B7-3E8319544AFC}" type="presOf" srcId="{F0FCC0BA-B36D-4BA3-B67B-B45814BA78FF}" destId="{68D0A2B1-AD47-402F-8DF8-5CB3464C01E2}" srcOrd="0" destOrd="0" presId="urn:microsoft.com/office/officeart/2005/8/layout/lProcess3"/>
    <dgm:cxn modelId="{CE1D37DC-269B-4268-9FDC-C2221F8DAE3A}" type="presOf" srcId="{8DBE23D7-1F52-4E0F-A872-82D82C44EC42}" destId="{971A1C65-5C51-4B3F-89F1-BF2450371C41}" srcOrd="0" destOrd="0" presId="urn:microsoft.com/office/officeart/2005/8/layout/lProcess3"/>
    <dgm:cxn modelId="{5CEBEFBA-754E-4C91-A88F-1C2A9DCC7AAA}" type="presOf" srcId="{D27662F3-5C11-4780-A796-41D5C6317A4E}" destId="{D883E790-303B-4178-8047-5EA4A37A3EEC}" srcOrd="0" destOrd="0" presId="urn:microsoft.com/office/officeart/2005/8/layout/lProcess3"/>
    <dgm:cxn modelId="{864F6C80-1A44-4311-9972-DD6E064E22C1}" type="presParOf" srcId="{542B40CE-75EE-48D7-AB38-A014C93E90DC}" destId="{CD9BFA45-6651-4CFD-863C-14BA4410406D}" srcOrd="0" destOrd="0" presId="urn:microsoft.com/office/officeart/2005/8/layout/lProcess3"/>
    <dgm:cxn modelId="{D51D93A3-D9B1-4AA5-9F9C-0097A0A64830}" type="presParOf" srcId="{CD9BFA45-6651-4CFD-863C-14BA4410406D}" destId="{971A1C65-5C51-4B3F-89F1-BF2450371C41}" srcOrd="0" destOrd="0" presId="urn:microsoft.com/office/officeart/2005/8/layout/lProcess3"/>
    <dgm:cxn modelId="{F5F638E4-5090-4277-842E-9F52A153A467}" type="presParOf" srcId="{CD9BFA45-6651-4CFD-863C-14BA4410406D}" destId="{83728DCE-F571-437B-AA63-54168CA2DF2B}" srcOrd="1" destOrd="0" presId="urn:microsoft.com/office/officeart/2005/8/layout/lProcess3"/>
    <dgm:cxn modelId="{695ECEA7-5E77-4903-94EE-9AFE54C400F8}" type="presParOf" srcId="{CD9BFA45-6651-4CFD-863C-14BA4410406D}" destId="{D163FC0A-2DA4-449C-BD8A-EEDC33E79382}" srcOrd="2" destOrd="0" presId="urn:microsoft.com/office/officeart/2005/8/layout/lProcess3"/>
    <dgm:cxn modelId="{703BE4DD-1C96-4474-B8CC-E5C334850F61}" type="presParOf" srcId="{542B40CE-75EE-48D7-AB38-A014C93E90DC}" destId="{EBA66F7D-7F52-4246-87E6-705C6F10C31A}" srcOrd="1" destOrd="0" presId="urn:microsoft.com/office/officeart/2005/8/layout/lProcess3"/>
    <dgm:cxn modelId="{72E62117-BAF1-4BFE-84F8-EE1918D25CDD}" type="presParOf" srcId="{542B40CE-75EE-48D7-AB38-A014C93E90DC}" destId="{A13C3972-7DBB-4B22-B741-5F0DC3703630}" srcOrd="2" destOrd="0" presId="urn:microsoft.com/office/officeart/2005/8/layout/lProcess3"/>
    <dgm:cxn modelId="{EAB9EA30-CCC4-4A4B-86E7-3FD0A5962BD6}" type="presParOf" srcId="{A13C3972-7DBB-4B22-B741-5F0DC3703630}" destId="{42C5973A-FE90-4BBD-B1AD-D9B7A27CFC4F}" srcOrd="0" destOrd="0" presId="urn:microsoft.com/office/officeart/2005/8/layout/lProcess3"/>
    <dgm:cxn modelId="{423B5FB8-3F5D-46F1-8A04-5BA5F4F9D9EE}" type="presParOf" srcId="{A13C3972-7DBB-4B22-B741-5F0DC3703630}" destId="{88237AE5-9ACF-4A6D-9A30-19DDC4BFA5BA}" srcOrd="1" destOrd="0" presId="urn:microsoft.com/office/officeart/2005/8/layout/lProcess3"/>
    <dgm:cxn modelId="{A4F44810-4B15-450D-B0A1-5A5980A68042}" type="presParOf" srcId="{A13C3972-7DBB-4B22-B741-5F0DC3703630}" destId="{B75672E6-6A61-4B98-8664-FB33012A48D2}" srcOrd="2" destOrd="0" presId="urn:microsoft.com/office/officeart/2005/8/layout/lProcess3"/>
    <dgm:cxn modelId="{517BD05B-3242-45A3-8FF6-B0B16E9EFA3A}" type="presParOf" srcId="{542B40CE-75EE-48D7-AB38-A014C93E90DC}" destId="{18D4432D-4629-4C85-B5E9-DA03E40B67B9}" srcOrd="3" destOrd="0" presId="urn:microsoft.com/office/officeart/2005/8/layout/lProcess3"/>
    <dgm:cxn modelId="{73BC8D61-6C14-4B88-B6AB-302479453CF4}" type="presParOf" srcId="{542B40CE-75EE-48D7-AB38-A014C93E90DC}" destId="{C13B052B-8604-4B96-902D-F64805974DDE}" srcOrd="4" destOrd="0" presId="urn:microsoft.com/office/officeart/2005/8/layout/lProcess3"/>
    <dgm:cxn modelId="{FD89DA1D-A00E-4E7C-8EF2-34521139A971}" type="presParOf" srcId="{C13B052B-8604-4B96-902D-F64805974DDE}" destId="{D883E790-303B-4178-8047-5EA4A37A3EEC}" srcOrd="0" destOrd="0" presId="urn:microsoft.com/office/officeart/2005/8/layout/lProcess3"/>
    <dgm:cxn modelId="{D7B4E4FB-D37E-46D3-9B87-60FBCF4DD024}" type="presParOf" srcId="{C13B052B-8604-4B96-902D-F64805974DDE}" destId="{2F32FD4C-B5B0-4379-96E2-1E47DD3622E2}" srcOrd="1" destOrd="0" presId="urn:microsoft.com/office/officeart/2005/8/layout/lProcess3"/>
    <dgm:cxn modelId="{2E12AAF9-56C5-4250-A90A-ED30129C1C59}" type="presParOf" srcId="{C13B052B-8604-4B96-902D-F64805974DDE}" destId="{68D0A2B1-AD47-402F-8DF8-5CB3464C01E2}"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EEE61A-5B1B-4D11-8AFE-5C482B7485CA}">
      <dsp:nvSpPr>
        <dsp:cNvPr id="0" name=""/>
        <dsp:cNvSpPr/>
      </dsp:nvSpPr>
      <dsp:spPr>
        <a:xfrm>
          <a:off x="2427688" y="2669894"/>
          <a:ext cx="583657" cy="2224303"/>
        </a:xfrm>
        <a:custGeom>
          <a:avLst/>
          <a:gdLst/>
          <a:ahLst/>
          <a:cxnLst/>
          <a:rect l="0" t="0" r="0" b="0"/>
          <a:pathLst>
            <a:path>
              <a:moveTo>
                <a:pt x="0" y="0"/>
              </a:moveTo>
              <a:lnTo>
                <a:pt x="291828" y="0"/>
              </a:lnTo>
              <a:lnTo>
                <a:pt x="291828" y="2224303"/>
              </a:lnTo>
              <a:lnTo>
                <a:pt x="583657" y="22243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cs-CZ" sz="800" kern="1200"/>
        </a:p>
      </dsp:txBody>
      <dsp:txXfrm>
        <a:off x="2662027" y="3724556"/>
        <a:ext cx="114980" cy="114980"/>
      </dsp:txXfrm>
    </dsp:sp>
    <dsp:sp modelId="{EF377878-C1AA-4B70-B5E3-3A5536784458}">
      <dsp:nvSpPr>
        <dsp:cNvPr id="0" name=""/>
        <dsp:cNvSpPr/>
      </dsp:nvSpPr>
      <dsp:spPr>
        <a:xfrm>
          <a:off x="2427688" y="2669894"/>
          <a:ext cx="583657" cy="1112151"/>
        </a:xfrm>
        <a:custGeom>
          <a:avLst/>
          <a:gdLst/>
          <a:ahLst/>
          <a:cxnLst/>
          <a:rect l="0" t="0" r="0" b="0"/>
          <a:pathLst>
            <a:path>
              <a:moveTo>
                <a:pt x="0" y="0"/>
              </a:moveTo>
              <a:lnTo>
                <a:pt x="291828" y="0"/>
              </a:lnTo>
              <a:lnTo>
                <a:pt x="291828" y="1112151"/>
              </a:lnTo>
              <a:lnTo>
                <a:pt x="583657" y="111215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2688117" y="3194570"/>
        <a:ext cx="62800" cy="62800"/>
      </dsp:txXfrm>
    </dsp:sp>
    <dsp:sp modelId="{3C20A444-39B2-44D6-8189-43805BD9ED53}">
      <dsp:nvSpPr>
        <dsp:cNvPr id="0" name=""/>
        <dsp:cNvSpPr/>
      </dsp:nvSpPr>
      <dsp:spPr>
        <a:xfrm>
          <a:off x="2427688" y="2624174"/>
          <a:ext cx="583657" cy="91440"/>
        </a:xfrm>
        <a:custGeom>
          <a:avLst/>
          <a:gdLst/>
          <a:ahLst/>
          <a:cxnLst/>
          <a:rect l="0" t="0" r="0" b="0"/>
          <a:pathLst>
            <a:path>
              <a:moveTo>
                <a:pt x="0" y="45720"/>
              </a:moveTo>
              <a:lnTo>
                <a:pt x="583657"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2704926" y="2655303"/>
        <a:ext cx="29182" cy="29182"/>
      </dsp:txXfrm>
    </dsp:sp>
    <dsp:sp modelId="{F9940904-A995-4A9D-AC41-5DCB0400EEED}">
      <dsp:nvSpPr>
        <dsp:cNvPr id="0" name=""/>
        <dsp:cNvSpPr/>
      </dsp:nvSpPr>
      <dsp:spPr>
        <a:xfrm>
          <a:off x="2427688" y="1557742"/>
          <a:ext cx="583657" cy="1112151"/>
        </a:xfrm>
        <a:custGeom>
          <a:avLst/>
          <a:gdLst/>
          <a:ahLst/>
          <a:cxnLst/>
          <a:rect l="0" t="0" r="0" b="0"/>
          <a:pathLst>
            <a:path>
              <a:moveTo>
                <a:pt x="0" y="1112151"/>
              </a:moveTo>
              <a:lnTo>
                <a:pt x="291828" y="1112151"/>
              </a:lnTo>
              <a:lnTo>
                <a:pt x="291828" y="0"/>
              </a:lnTo>
              <a:lnTo>
                <a:pt x="58365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2688117" y="2082418"/>
        <a:ext cx="62800" cy="62800"/>
      </dsp:txXfrm>
    </dsp:sp>
    <dsp:sp modelId="{F175AD68-13E1-4743-90B3-703BA2C676F3}">
      <dsp:nvSpPr>
        <dsp:cNvPr id="0" name=""/>
        <dsp:cNvSpPr/>
      </dsp:nvSpPr>
      <dsp:spPr>
        <a:xfrm>
          <a:off x="2427688" y="445590"/>
          <a:ext cx="583657" cy="2224303"/>
        </a:xfrm>
        <a:custGeom>
          <a:avLst/>
          <a:gdLst/>
          <a:ahLst/>
          <a:cxnLst/>
          <a:rect l="0" t="0" r="0" b="0"/>
          <a:pathLst>
            <a:path>
              <a:moveTo>
                <a:pt x="0" y="2224303"/>
              </a:moveTo>
              <a:lnTo>
                <a:pt x="291828" y="2224303"/>
              </a:lnTo>
              <a:lnTo>
                <a:pt x="291828" y="0"/>
              </a:lnTo>
              <a:lnTo>
                <a:pt x="58365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cs-CZ" sz="800" kern="1200"/>
        </a:p>
      </dsp:txBody>
      <dsp:txXfrm>
        <a:off x="2662027" y="1500252"/>
        <a:ext cx="114980" cy="114980"/>
      </dsp:txXfrm>
    </dsp:sp>
    <dsp:sp modelId="{AD71D535-48B3-4C6D-826A-7BD580B3C438}">
      <dsp:nvSpPr>
        <dsp:cNvPr id="0" name=""/>
        <dsp:cNvSpPr/>
      </dsp:nvSpPr>
      <dsp:spPr>
        <a:xfrm rot="16200000">
          <a:off x="-358544" y="2225033"/>
          <a:ext cx="4682744" cy="8897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cs-CZ" sz="3000" kern="1200" dirty="0" smtClean="0"/>
            <a:t>Nejvíce ohroženi nezaměstnaností</a:t>
          </a:r>
          <a:endParaRPr lang="cs-CZ" sz="3000" kern="1200" dirty="0"/>
        </a:p>
      </dsp:txBody>
      <dsp:txXfrm>
        <a:off x="-358544" y="2225033"/>
        <a:ext cx="4682744" cy="889721"/>
      </dsp:txXfrm>
    </dsp:sp>
    <dsp:sp modelId="{29DFE487-10A9-4673-9727-855E516447E6}">
      <dsp:nvSpPr>
        <dsp:cNvPr id="0" name=""/>
        <dsp:cNvSpPr/>
      </dsp:nvSpPr>
      <dsp:spPr>
        <a:xfrm>
          <a:off x="3011346" y="730"/>
          <a:ext cx="2918286" cy="8897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cs-CZ" sz="2100" kern="1200" dirty="0" smtClean="0"/>
            <a:t>mladiství a absolventi škol</a:t>
          </a:r>
        </a:p>
      </dsp:txBody>
      <dsp:txXfrm>
        <a:off x="3011346" y="730"/>
        <a:ext cx="2918286" cy="889721"/>
      </dsp:txXfrm>
    </dsp:sp>
    <dsp:sp modelId="{7E249A15-0FA0-49C0-A8C4-D064614C3B74}">
      <dsp:nvSpPr>
        <dsp:cNvPr id="0" name=""/>
        <dsp:cNvSpPr/>
      </dsp:nvSpPr>
      <dsp:spPr>
        <a:xfrm>
          <a:off x="3011346" y="1112881"/>
          <a:ext cx="2918286" cy="8897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cs-CZ" sz="2100" kern="1200" dirty="0" smtClean="0"/>
            <a:t>ženy</a:t>
          </a:r>
          <a:endParaRPr lang="cs-CZ" sz="2100" kern="1200" dirty="0"/>
        </a:p>
      </dsp:txBody>
      <dsp:txXfrm>
        <a:off x="3011346" y="1112881"/>
        <a:ext cx="2918286" cy="889721"/>
      </dsp:txXfrm>
    </dsp:sp>
    <dsp:sp modelId="{7B6BD640-8B91-482F-8655-8E39261BC187}">
      <dsp:nvSpPr>
        <dsp:cNvPr id="0" name=""/>
        <dsp:cNvSpPr/>
      </dsp:nvSpPr>
      <dsp:spPr>
        <a:xfrm>
          <a:off x="3011346" y="2225033"/>
          <a:ext cx="2918286" cy="8897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cs-CZ" sz="2100" kern="1200" smtClean="0"/>
            <a:t>pracovníci předdůchodového věku</a:t>
          </a:r>
          <a:endParaRPr lang="cs-CZ" sz="2100" kern="1200" dirty="0" smtClean="0"/>
        </a:p>
      </dsp:txBody>
      <dsp:txXfrm>
        <a:off x="3011346" y="2225033"/>
        <a:ext cx="2918286" cy="889721"/>
      </dsp:txXfrm>
    </dsp:sp>
    <dsp:sp modelId="{011F6A9B-99C8-4198-B56E-59C1304966B5}">
      <dsp:nvSpPr>
        <dsp:cNvPr id="0" name=""/>
        <dsp:cNvSpPr/>
      </dsp:nvSpPr>
      <dsp:spPr>
        <a:xfrm>
          <a:off x="3011346" y="3337185"/>
          <a:ext cx="2918286" cy="8897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cs-CZ" sz="2100" kern="1200" smtClean="0"/>
            <a:t>občané s handicapem</a:t>
          </a:r>
          <a:endParaRPr lang="cs-CZ" sz="2100" kern="1200" dirty="0" smtClean="0"/>
        </a:p>
      </dsp:txBody>
      <dsp:txXfrm>
        <a:off x="3011346" y="3337185"/>
        <a:ext cx="2918286" cy="889721"/>
      </dsp:txXfrm>
    </dsp:sp>
    <dsp:sp modelId="{BD2F6BEF-E061-479E-AA21-39F56FE84DF0}">
      <dsp:nvSpPr>
        <dsp:cNvPr id="0" name=""/>
        <dsp:cNvSpPr/>
      </dsp:nvSpPr>
      <dsp:spPr>
        <a:xfrm>
          <a:off x="3011346" y="4449337"/>
          <a:ext cx="2918286" cy="8897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cs-CZ" sz="2100" kern="1200" dirty="0" smtClean="0"/>
            <a:t>národnostní menšiny</a:t>
          </a:r>
          <a:endParaRPr lang="cs-CZ" sz="2100" kern="1200" dirty="0"/>
        </a:p>
      </dsp:txBody>
      <dsp:txXfrm>
        <a:off x="3011346" y="4449337"/>
        <a:ext cx="2918286" cy="8897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C5CB5-B82D-4AF9-A452-36AC86252951}">
      <dsp:nvSpPr>
        <dsp:cNvPr id="0" name=""/>
        <dsp:cNvSpPr/>
      </dsp:nvSpPr>
      <dsp:spPr>
        <a:xfrm rot="5400000">
          <a:off x="-198823" y="203186"/>
          <a:ext cx="1325492" cy="9278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cs-CZ" sz="1200" kern="1200" dirty="0" smtClean="0"/>
            <a:t>Frikční</a:t>
          </a:r>
          <a:endParaRPr lang="cs-CZ" sz="1200" kern="1200" dirty="0"/>
        </a:p>
      </dsp:txBody>
      <dsp:txXfrm rot="-5400000">
        <a:off x="1" y="468284"/>
        <a:ext cx="927844" cy="397648"/>
      </dsp:txXfrm>
    </dsp:sp>
    <dsp:sp modelId="{96450C34-D956-4386-AB58-47EE3D407E3B}">
      <dsp:nvSpPr>
        <dsp:cNvPr id="0" name=""/>
        <dsp:cNvSpPr/>
      </dsp:nvSpPr>
      <dsp:spPr>
        <a:xfrm rot="5400000">
          <a:off x="3766937" y="-2834729"/>
          <a:ext cx="861570" cy="65397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cs-CZ" sz="1200" kern="1200" dirty="0" smtClean="0"/>
            <a:t>Běžné změny zaměstnání</a:t>
          </a:r>
          <a:endParaRPr lang="cs-CZ" sz="1200" kern="1200" dirty="0"/>
        </a:p>
        <a:p>
          <a:pPr marL="114300" lvl="1" indent="-114300" algn="l" defTabSz="533400">
            <a:lnSpc>
              <a:spcPct val="90000"/>
            </a:lnSpc>
            <a:spcBef>
              <a:spcPct val="0"/>
            </a:spcBef>
            <a:spcAft>
              <a:spcPct val="15000"/>
            </a:spcAft>
            <a:buChar char="••"/>
          </a:pPr>
          <a:r>
            <a:rPr lang="cs-CZ" sz="1200" kern="1200" dirty="0" smtClean="0"/>
            <a:t>Krátkodobá</a:t>
          </a:r>
          <a:endParaRPr lang="cs-CZ" sz="1200" kern="1200" dirty="0"/>
        </a:p>
        <a:p>
          <a:pPr marL="114300" lvl="1" indent="-114300" algn="l" defTabSz="533400">
            <a:lnSpc>
              <a:spcPct val="90000"/>
            </a:lnSpc>
            <a:spcBef>
              <a:spcPct val="0"/>
            </a:spcBef>
            <a:spcAft>
              <a:spcPct val="15000"/>
            </a:spcAft>
            <a:buChar char="••"/>
          </a:pPr>
          <a:r>
            <a:rPr lang="cs-CZ" sz="1200" kern="1200" dirty="0" smtClean="0"/>
            <a:t>v aj nazýváno „lidé mezi dvěma zaměstnáními“</a:t>
          </a:r>
        </a:p>
        <a:p>
          <a:pPr marL="114300" lvl="1" indent="-114300" algn="l" defTabSz="533400">
            <a:lnSpc>
              <a:spcPct val="90000"/>
            </a:lnSpc>
            <a:spcBef>
              <a:spcPct val="0"/>
            </a:spcBef>
            <a:spcAft>
              <a:spcPct val="15000"/>
            </a:spcAft>
            <a:buChar char="••"/>
          </a:pPr>
          <a:endParaRPr lang="cs-CZ" sz="1200" kern="1200" dirty="0"/>
        </a:p>
      </dsp:txBody>
      <dsp:txXfrm rot="-5400000">
        <a:off x="927845" y="46421"/>
        <a:ext cx="6497697" cy="777454"/>
      </dsp:txXfrm>
    </dsp:sp>
    <dsp:sp modelId="{A3FD2D9D-F2FE-42B9-8BB2-069222D242BD}">
      <dsp:nvSpPr>
        <dsp:cNvPr id="0" name=""/>
        <dsp:cNvSpPr/>
      </dsp:nvSpPr>
      <dsp:spPr>
        <a:xfrm rot="5400000">
          <a:off x="-198823" y="1382988"/>
          <a:ext cx="1325492" cy="9278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cs-CZ" sz="1200" kern="1200" dirty="0" smtClean="0"/>
            <a:t>Strukturální</a:t>
          </a:r>
          <a:endParaRPr lang="cs-CZ" sz="1200" kern="1200" dirty="0"/>
        </a:p>
      </dsp:txBody>
      <dsp:txXfrm rot="-5400000">
        <a:off x="1" y="1648086"/>
        <a:ext cx="927844" cy="397648"/>
      </dsp:txXfrm>
    </dsp:sp>
    <dsp:sp modelId="{57BD1E9B-724D-4259-BF76-37393DBEF632}">
      <dsp:nvSpPr>
        <dsp:cNvPr id="0" name=""/>
        <dsp:cNvSpPr/>
      </dsp:nvSpPr>
      <dsp:spPr>
        <a:xfrm rot="5400000">
          <a:off x="3766937" y="-1654927"/>
          <a:ext cx="861570" cy="65397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cs-CZ" sz="1200" kern="1200" dirty="0" smtClean="0"/>
            <a:t>rozpad neefektivních podniků a institucí, likvidace umělé přezaměstnanosti</a:t>
          </a:r>
          <a:endParaRPr lang="cs-CZ" sz="1200" kern="1200" dirty="0"/>
        </a:p>
        <a:p>
          <a:pPr marL="114300" lvl="1" indent="-114300" algn="l" defTabSz="533400">
            <a:lnSpc>
              <a:spcPct val="90000"/>
            </a:lnSpc>
            <a:spcBef>
              <a:spcPct val="0"/>
            </a:spcBef>
            <a:spcAft>
              <a:spcPct val="15000"/>
            </a:spcAft>
            <a:buChar char="••"/>
          </a:pPr>
          <a:r>
            <a:rPr lang="cs-CZ" sz="1200" kern="1200" smtClean="0"/>
            <a:t>jsou požadovány nové profese, kvalifikace, nové dovednosti</a:t>
          </a:r>
          <a:endParaRPr lang="cs-CZ" sz="1200" kern="1200"/>
        </a:p>
        <a:p>
          <a:pPr marL="114300" lvl="1" indent="-114300" algn="l" defTabSz="533400">
            <a:lnSpc>
              <a:spcPct val="90000"/>
            </a:lnSpc>
            <a:spcBef>
              <a:spcPct val="0"/>
            </a:spcBef>
            <a:spcAft>
              <a:spcPct val="15000"/>
            </a:spcAft>
            <a:buChar char="••"/>
          </a:pPr>
          <a:r>
            <a:rPr lang="cs-CZ" sz="1200" kern="1200" smtClean="0"/>
            <a:t>ztráta zaměstnání v důsledku rušení pracovních míst a ještě stále nahrazení živé práce technikou</a:t>
          </a:r>
          <a:endParaRPr lang="cs-CZ" sz="1200" kern="1200"/>
        </a:p>
      </dsp:txBody>
      <dsp:txXfrm rot="-5400000">
        <a:off x="927845" y="1226223"/>
        <a:ext cx="6497697" cy="777454"/>
      </dsp:txXfrm>
    </dsp:sp>
    <dsp:sp modelId="{E972F8BC-E31B-4E8C-8916-0CA1FD96F210}">
      <dsp:nvSpPr>
        <dsp:cNvPr id="0" name=""/>
        <dsp:cNvSpPr/>
      </dsp:nvSpPr>
      <dsp:spPr>
        <a:xfrm rot="5400000">
          <a:off x="-198823" y="2562791"/>
          <a:ext cx="1325492" cy="9278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cs-CZ" sz="1200" kern="1200" dirty="0" smtClean="0"/>
            <a:t>Cyklická a sezonní </a:t>
          </a:r>
          <a:endParaRPr lang="cs-CZ" sz="1200" kern="1200" dirty="0"/>
        </a:p>
      </dsp:txBody>
      <dsp:txXfrm rot="-5400000">
        <a:off x="1" y="2827889"/>
        <a:ext cx="927844" cy="397648"/>
      </dsp:txXfrm>
    </dsp:sp>
    <dsp:sp modelId="{E1FA0DD5-72E8-4360-A3B1-D9DFC2D577AD}">
      <dsp:nvSpPr>
        <dsp:cNvPr id="0" name=""/>
        <dsp:cNvSpPr/>
      </dsp:nvSpPr>
      <dsp:spPr>
        <a:xfrm rot="5400000">
          <a:off x="3766937" y="-475125"/>
          <a:ext cx="861570" cy="65397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cs-CZ" sz="1200" kern="1200" dirty="0" smtClean="0"/>
            <a:t>odbytové potíže, zimní sezónní nezaměstnanost např. ve stavebnictví, pokrývači</a:t>
          </a:r>
          <a:endParaRPr lang="cs-CZ" sz="1200" kern="1200" dirty="0"/>
        </a:p>
        <a:p>
          <a:pPr marL="114300" lvl="1" indent="-114300" algn="l" defTabSz="533400">
            <a:lnSpc>
              <a:spcPct val="90000"/>
            </a:lnSpc>
            <a:spcBef>
              <a:spcPct val="0"/>
            </a:spcBef>
            <a:spcAft>
              <a:spcPct val="15000"/>
            </a:spcAft>
            <a:buChar char="••"/>
          </a:pPr>
          <a:r>
            <a:rPr lang="cs-CZ" sz="1200" kern="1200" smtClean="0"/>
            <a:t>služby spojené např. s turistikou, zemědělská oblast</a:t>
          </a:r>
          <a:endParaRPr lang="cs-CZ" sz="1200" kern="1200"/>
        </a:p>
      </dsp:txBody>
      <dsp:txXfrm rot="-5400000">
        <a:off x="927845" y="2406025"/>
        <a:ext cx="6497697" cy="777454"/>
      </dsp:txXfrm>
    </dsp:sp>
    <dsp:sp modelId="{A1B3A8EF-127A-438F-B378-500F0562C7B5}">
      <dsp:nvSpPr>
        <dsp:cNvPr id="0" name=""/>
        <dsp:cNvSpPr/>
      </dsp:nvSpPr>
      <dsp:spPr>
        <a:xfrm rot="5400000">
          <a:off x="-198823" y="3742593"/>
          <a:ext cx="1325492" cy="9278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cs-CZ" sz="1200" kern="1200" dirty="0" smtClean="0"/>
            <a:t>skrytá</a:t>
          </a:r>
          <a:endParaRPr lang="cs-CZ" sz="1200" kern="1200" dirty="0"/>
        </a:p>
      </dsp:txBody>
      <dsp:txXfrm rot="-5400000">
        <a:off x="1" y="4007691"/>
        <a:ext cx="927844" cy="397648"/>
      </dsp:txXfrm>
    </dsp:sp>
    <dsp:sp modelId="{DF402CF2-0CA5-45A9-B285-D230BC56A81F}">
      <dsp:nvSpPr>
        <dsp:cNvPr id="0" name=""/>
        <dsp:cNvSpPr/>
      </dsp:nvSpPr>
      <dsp:spPr>
        <a:xfrm rot="5400000">
          <a:off x="3766937" y="704677"/>
          <a:ext cx="861570" cy="65397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cs-CZ" sz="1200" kern="1200" dirty="0" smtClean="0"/>
            <a:t>lidé bez práce, kteří ale nejsou registrováni na úřadech práce</a:t>
          </a:r>
          <a:endParaRPr lang="cs-CZ" sz="1200" kern="1200" dirty="0"/>
        </a:p>
        <a:p>
          <a:pPr marL="114300" lvl="1" indent="-114300" algn="l" defTabSz="533400">
            <a:lnSpc>
              <a:spcPct val="90000"/>
            </a:lnSpc>
            <a:spcBef>
              <a:spcPct val="0"/>
            </a:spcBef>
            <a:spcAft>
              <a:spcPct val="15000"/>
            </a:spcAft>
            <a:buChar char="••"/>
          </a:pPr>
          <a:r>
            <a:rPr lang="cs-CZ" sz="1200" kern="1200" smtClean="0"/>
            <a:t>lidé účastnící se rekvalifikace, veřejně prospěšných prací apod.</a:t>
          </a:r>
          <a:endParaRPr lang="cs-CZ" sz="1200" kern="1200"/>
        </a:p>
        <a:p>
          <a:pPr marL="114300" lvl="1" indent="-114300" algn="l" defTabSz="533400">
            <a:lnSpc>
              <a:spcPct val="90000"/>
            </a:lnSpc>
            <a:spcBef>
              <a:spcPct val="0"/>
            </a:spcBef>
            <a:spcAft>
              <a:spcPct val="15000"/>
            </a:spcAft>
            <a:buChar char="••"/>
          </a:pPr>
          <a:r>
            <a:rPr lang="cs-CZ" sz="1200" kern="1200" dirty="0" smtClean="0"/>
            <a:t>lidé, kteří předčasně odcházejí do důchodu, zdravotně postižení – invalidita</a:t>
          </a:r>
          <a:endParaRPr lang="cs-CZ" sz="1200" kern="1200" dirty="0"/>
        </a:p>
      </dsp:txBody>
      <dsp:txXfrm rot="-5400000">
        <a:off x="927845" y="3585827"/>
        <a:ext cx="6497697" cy="7774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EABF35-D508-4186-89F2-0ADA690C0E88}">
      <dsp:nvSpPr>
        <dsp:cNvPr id="0" name=""/>
        <dsp:cNvSpPr/>
      </dsp:nvSpPr>
      <dsp:spPr>
        <a:xfrm>
          <a:off x="2987040" y="0"/>
          <a:ext cx="4480560" cy="152300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cs-CZ" sz="1400" kern="1200" dirty="0" smtClean="0"/>
            <a:t>jedná se o situaci, kdy se o jedno pracovní místo dělí více lidí</a:t>
          </a:r>
          <a:endParaRPr lang="cs-CZ" sz="1400" kern="1200" dirty="0"/>
        </a:p>
      </dsp:txBody>
      <dsp:txXfrm>
        <a:off x="2987040" y="190376"/>
        <a:ext cx="3909432" cy="1142255"/>
      </dsp:txXfrm>
    </dsp:sp>
    <dsp:sp modelId="{B9D13E04-319E-4F2E-BA02-54F0D853E6EB}">
      <dsp:nvSpPr>
        <dsp:cNvPr id="0" name=""/>
        <dsp:cNvSpPr/>
      </dsp:nvSpPr>
      <dsp:spPr>
        <a:xfrm>
          <a:off x="0" y="0"/>
          <a:ext cx="2987040" cy="152300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cs-CZ" sz="3800" kern="1200" dirty="0" smtClean="0"/>
            <a:t>Neúplná</a:t>
          </a:r>
          <a:endParaRPr lang="cs-CZ" sz="3800" kern="1200" dirty="0"/>
        </a:p>
      </dsp:txBody>
      <dsp:txXfrm>
        <a:off x="74347" y="74347"/>
        <a:ext cx="2838346" cy="1374313"/>
      </dsp:txXfrm>
    </dsp:sp>
    <dsp:sp modelId="{E559F18F-58CF-446F-8CD1-25305A201A8E}">
      <dsp:nvSpPr>
        <dsp:cNvPr id="0" name=""/>
        <dsp:cNvSpPr/>
      </dsp:nvSpPr>
      <dsp:spPr>
        <a:xfrm>
          <a:off x="2987040" y="1675308"/>
          <a:ext cx="4480560" cy="152300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cs-CZ" sz="1400" kern="1200" dirty="0" smtClean="0"/>
            <a:t>registrovaní nezaměstnaní, kteří pracují „načerno“, nelegálně</a:t>
          </a:r>
          <a:endParaRPr lang="cs-CZ" sz="1400" kern="1200" dirty="0"/>
        </a:p>
        <a:p>
          <a:pPr marL="114300" lvl="1" indent="-114300" algn="l" defTabSz="622300">
            <a:lnSpc>
              <a:spcPct val="90000"/>
            </a:lnSpc>
            <a:spcBef>
              <a:spcPct val="0"/>
            </a:spcBef>
            <a:spcAft>
              <a:spcPct val="15000"/>
            </a:spcAft>
            <a:buChar char="••"/>
          </a:pPr>
          <a:r>
            <a:rPr lang="cs-CZ" sz="1400" kern="1200" dirty="0" smtClean="0"/>
            <a:t>registrovaní občané na úřadu práce, ale nehledající si práci</a:t>
          </a:r>
          <a:endParaRPr lang="cs-CZ" sz="1400" kern="1200" dirty="0"/>
        </a:p>
      </dsp:txBody>
      <dsp:txXfrm>
        <a:off x="2987040" y="1865684"/>
        <a:ext cx="3909432" cy="1142255"/>
      </dsp:txXfrm>
    </dsp:sp>
    <dsp:sp modelId="{7F7E361F-0379-4988-ACA7-79DEDD02FD9C}">
      <dsp:nvSpPr>
        <dsp:cNvPr id="0" name=""/>
        <dsp:cNvSpPr/>
      </dsp:nvSpPr>
      <dsp:spPr>
        <a:xfrm>
          <a:off x="0" y="1675308"/>
          <a:ext cx="2987040" cy="152300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cs-CZ" sz="3800" kern="1200" dirty="0" smtClean="0"/>
            <a:t>Nepravá</a:t>
          </a:r>
          <a:endParaRPr lang="cs-CZ" sz="3800" kern="1200" dirty="0"/>
        </a:p>
      </dsp:txBody>
      <dsp:txXfrm>
        <a:off x="74347" y="1749655"/>
        <a:ext cx="2838346" cy="1374313"/>
      </dsp:txXfrm>
    </dsp:sp>
    <dsp:sp modelId="{EAFA6E49-1DFE-43CB-9DCC-04BC985AFD20}">
      <dsp:nvSpPr>
        <dsp:cNvPr id="0" name=""/>
        <dsp:cNvSpPr/>
      </dsp:nvSpPr>
      <dsp:spPr>
        <a:xfrm>
          <a:off x="2987040" y="3350617"/>
          <a:ext cx="4480560" cy="152300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cs-CZ" sz="1400" kern="1200" smtClean="0"/>
            <a:t>i lidé silně nespokojení se svou prací nechtějí v době vysoké nezaměstnanosti riskovat problémy s hledáním jiného pracovního místa a setrvávají ve svém často stávajícím zaměstnání, které je může frustrovat</a:t>
          </a:r>
          <a:endParaRPr lang="cs-CZ" sz="1400" kern="1200"/>
        </a:p>
      </dsp:txBody>
      <dsp:txXfrm>
        <a:off x="2987040" y="3540993"/>
        <a:ext cx="3909432" cy="1142255"/>
      </dsp:txXfrm>
    </dsp:sp>
    <dsp:sp modelId="{A59ECE26-B862-4979-9A31-BD669D5A55C1}">
      <dsp:nvSpPr>
        <dsp:cNvPr id="0" name=""/>
        <dsp:cNvSpPr/>
      </dsp:nvSpPr>
      <dsp:spPr>
        <a:xfrm>
          <a:off x="0" y="3350617"/>
          <a:ext cx="2987040" cy="152300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cs-CZ" sz="3800" kern="1200" dirty="0" smtClean="0"/>
            <a:t>Job </a:t>
          </a:r>
          <a:r>
            <a:rPr lang="cs-CZ" sz="3800" kern="1200" dirty="0" err="1" smtClean="0"/>
            <a:t>stagnation</a:t>
          </a:r>
          <a:endParaRPr lang="cs-CZ" sz="3800" kern="1200" dirty="0"/>
        </a:p>
      </dsp:txBody>
      <dsp:txXfrm>
        <a:off x="74347" y="3424964"/>
        <a:ext cx="2838346" cy="13743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68639-F76F-493A-82F5-C232350B33F2}">
      <dsp:nvSpPr>
        <dsp:cNvPr id="0" name=""/>
        <dsp:cNvSpPr/>
      </dsp:nvSpPr>
      <dsp:spPr>
        <a:xfrm>
          <a:off x="2933439" y="2899"/>
          <a:ext cx="1600720" cy="10404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cs-CZ" sz="1700" kern="1200" dirty="0" smtClean="0"/>
            <a:t>peníze</a:t>
          </a:r>
          <a:endParaRPr lang="cs-CZ" sz="1700" kern="1200" dirty="0"/>
        </a:p>
      </dsp:txBody>
      <dsp:txXfrm>
        <a:off x="2984230" y="53690"/>
        <a:ext cx="1499138" cy="938886"/>
      </dsp:txXfrm>
    </dsp:sp>
    <dsp:sp modelId="{DDC9B2E5-3D41-421C-9BAE-BFB668C67517}">
      <dsp:nvSpPr>
        <dsp:cNvPr id="0" name=""/>
        <dsp:cNvSpPr/>
      </dsp:nvSpPr>
      <dsp:spPr>
        <a:xfrm>
          <a:off x="1656046" y="523133"/>
          <a:ext cx="4155506" cy="4155506"/>
        </a:xfrm>
        <a:custGeom>
          <a:avLst/>
          <a:gdLst/>
          <a:ahLst/>
          <a:cxnLst/>
          <a:rect l="0" t="0" r="0" b="0"/>
          <a:pathLst>
            <a:path>
              <a:moveTo>
                <a:pt x="3092313" y="264544"/>
              </a:moveTo>
              <a:arcTo wR="2077753" hR="2077753" stAng="17953723" swAng="1211082"/>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B346536-8F1C-4F07-AC0A-C3328117F844}">
      <dsp:nvSpPr>
        <dsp:cNvPr id="0" name=""/>
        <dsp:cNvSpPr/>
      </dsp:nvSpPr>
      <dsp:spPr>
        <a:xfrm>
          <a:off x="4909500" y="1438591"/>
          <a:ext cx="1600720" cy="10404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cs-CZ" sz="1700" kern="1200" dirty="0" smtClean="0"/>
            <a:t>aktivita</a:t>
          </a:r>
          <a:endParaRPr lang="cs-CZ" sz="1700" kern="1200" dirty="0"/>
        </a:p>
      </dsp:txBody>
      <dsp:txXfrm>
        <a:off x="4960291" y="1489382"/>
        <a:ext cx="1499138" cy="938886"/>
      </dsp:txXfrm>
    </dsp:sp>
    <dsp:sp modelId="{BBC82C78-3A2D-40AF-9DB6-5E71C3134B86}">
      <dsp:nvSpPr>
        <dsp:cNvPr id="0" name=""/>
        <dsp:cNvSpPr/>
      </dsp:nvSpPr>
      <dsp:spPr>
        <a:xfrm>
          <a:off x="1656046" y="523133"/>
          <a:ext cx="4155506" cy="4155506"/>
        </a:xfrm>
        <a:custGeom>
          <a:avLst/>
          <a:gdLst/>
          <a:ahLst/>
          <a:cxnLst/>
          <a:rect l="0" t="0" r="0" b="0"/>
          <a:pathLst>
            <a:path>
              <a:moveTo>
                <a:pt x="4150515" y="2221672"/>
              </a:moveTo>
              <a:arcTo wR="2077753" hR="2077753" stAng="21838313" swAng="1359373"/>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752BD02-3A8D-4EB1-A4CC-A926C5D196FC}">
      <dsp:nvSpPr>
        <dsp:cNvPr id="0" name=""/>
        <dsp:cNvSpPr/>
      </dsp:nvSpPr>
      <dsp:spPr>
        <a:xfrm>
          <a:off x="4154712" y="3761589"/>
          <a:ext cx="1600720" cy="10404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cs-CZ" sz="1700" kern="1200" dirty="0" smtClean="0"/>
            <a:t>seberealizace</a:t>
          </a:r>
          <a:endParaRPr lang="cs-CZ" sz="1700" kern="1200" dirty="0"/>
        </a:p>
      </dsp:txBody>
      <dsp:txXfrm>
        <a:off x="4205503" y="3812380"/>
        <a:ext cx="1499138" cy="938886"/>
      </dsp:txXfrm>
    </dsp:sp>
    <dsp:sp modelId="{D24111EB-E6D2-4986-A3A8-BD11B69949D5}">
      <dsp:nvSpPr>
        <dsp:cNvPr id="0" name=""/>
        <dsp:cNvSpPr/>
      </dsp:nvSpPr>
      <dsp:spPr>
        <a:xfrm>
          <a:off x="1656046" y="523133"/>
          <a:ext cx="4155506" cy="4155506"/>
        </a:xfrm>
        <a:custGeom>
          <a:avLst/>
          <a:gdLst/>
          <a:ahLst/>
          <a:cxnLst/>
          <a:rect l="0" t="0" r="0" b="0"/>
          <a:pathLst>
            <a:path>
              <a:moveTo>
                <a:pt x="2332590" y="4139818"/>
              </a:moveTo>
              <a:arcTo wR="2077753" hR="2077753" stAng="4977294" swAng="845411"/>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A54B30E-5895-45EE-B72D-2900C296CC3F}">
      <dsp:nvSpPr>
        <dsp:cNvPr id="0" name=""/>
        <dsp:cNvSpPr/>
      </dsp:nvSpPr>
      <dsp:spPr>
        <a:xfrm>
          <a:off x="1712166" y="3761589"/>
          <a:ext cx="1600720" cy="10404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cs-CZ" sz="1700" kern="1200" dirty="0" smtClean="0"/>
            <a:t>Sociální kontakt</a:t>
          </a:r>
          <a:endParaRPr lang="cs-CZ" sz="1700" kern="1200" dirty="0"/>
        </a:p>
      </dsp:txBody>
      <dsp:txXfrm>
        <a:off x="1762957" y="3812380"/>
        <a:ext cx="1499138" cy="938886"/>
      </dsp:txXfrm>
    </dsp:sp>
    <dsp:sp modelId="{2FA52E1E-9727-492B-BC09-8D7F1EA80CE3}">
      <dsp:nvSpPr>
        <dsp:cNvPr id="0" name=""/>
        <dsp:cNvSpPr/>
      </dsp:nvSpPr>
      <dsp:spPr>
        <a:xfrm>
          <a:off x="1656046" y="523133"/>
          <a:ext cx="4155506" cy="4155506"/>
        </a:xfrm>
        <a:custGeom>
          <a:avLst/>
          <a:gdLst/>
          <a:ahLst/>
          <a:cxnLst/>
          <a:rect l="0" t="0" r="0" b="0"/>
          <a:pathLst>
            <a:path>
              <a:moveTo>
                <a:pt x="220377" y="3008996"/>
              </a:moveTo>
              <a:arcTo wR="2077753" hR="2077753" stAng="9202314" swAng="1359373"/>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11B6AFB-207F-4E74-A001-AD920C0DE285}">
      <dsp:nvSpPr>
        <dsp:cNvPr id="0" name=""/>
        <dsp:cNvSpPr/>
      </dsp:nvSpPr>
      <dsp:spPr>
        <a:xfrm>
          <a:off x="957378" y="1438591"/>
          <a:ext cx="1600720" cy="10404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cs-CZ" sz="1700" kern="1200" dirty="0" smtClean="0"/>
            <a:t>Samostatnost a nezávislost</a:t>
          </a:r>
          <a:endParaRPr lang="cs-CZ" sz="1700" kern="1200" dirty="0"/>
        </a:p>
      </dsp:txBody>
      <dsp:txXfrm>
        <a:off x="1008169" y="1489382"/>
        <a:ext cx="1499138" cy="938886"/>
      </dsp:txXfrm>
    </dsp:sp>
    <dsp:sp modelId="{B756912A-755E-4775-ABF7-6730296EC3B0}">
      <dsp:nvSpPr>
        <dsp:cNvPr id="0" name=""/>
        <dsp:cNvSpPr/>
      </dsp:nvSpPr>
      <dsp:spPr>
        <a:xfrm>
          <a:off x="1656046" y="523133"/>
          <a:ext cx="4155506" cy="4155506"/>
        </a:xfrm>
        <a:custGeom>
          <a:avLst/>
          <a:gdLst/>
          <a:ahLst/>
          <a:cxnLst/>
          <a:rect l="0" t="0" r="0" b="0"/>
          <a:pathLst>
            <a:path>
              <a:moveTo>
                <a:pt x="499858" y="725974"/>
              </a:moveTo>
              <a:arcTo wR="2077753" hR="2077753" stAng="13235195" swAng="1211082"/>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D6CD99-C7B9-43AF-9D89-5D1EE9A8D32F}">
      <dsp:nvSpPr>
        <dsp:cNvPr id="0" name=""/>
        <dsp:cNvSpPr/>
      </dsp:nvSpPr>
      <dsp:spPr>
        <a:xfrm>
          <a:off x="844325" y="1458"/>
          <a:ext cx="1985630" cy="79425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0" bIns="17145" numCol="1" spcCol="1270" anchor="ctr" anchorCtr="0">
          <a:noAutofit/>
        </a:bodyPr>
        <a:lstStyle/>
        <a:p>
          <a:pPr lvl="0" algn="ctr" defTabSz="1200150">
            <a:lnSpc>
              <a:spcPct val="90000"/>
            </a:lnSpc>
            <a:spcBef>
              <a:spcPct val="0"/>
            </a:spcBef>
            <a:spcAft>
              <a:spcPct val="35000"/>
            </a:spcAft>
          </a:pPr>
          <a:r>
            <a:rPr lang="cs-CZ" sz="2700" kern="1200" dirty="0" smtClean="0"/>
            <a:t>Do 50 let</a:t>
          </a:r>
          <a:endParaRPr lang="cs-CZ" sz="2700" kern="1200" dirty="0"/>
        </a:p>
      </dsp:txBody>
      <dsp:txXfrm>
        <a:off x="1241451" y="1458"/>
        <a:ext cx="1191378" cy="794252"/>
      </dsp:txXfrm>
    </dsp:sp>
    <dsp:sp modelId="{27472B56-08AA-4F0A-8EB2-7DD3BB7AB417}">
      <dsp:nvSpPr>
        <dsp:cNvPr id="0" name=""/>
        <dsp:cNvSpPr/>
      </dsp:nvSpPr>
      <dsp:spPr>
        <a:xfrm>
          <a:off x="2571824" y="68969"/>
          <a:ext cx="1648073" cy="659229"/>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lvl="0" algn="ctr" defTabSz="977900">
            <a:lnSpc>
              <a:spcPct val="90000"/>
            </a:lnSpc>
            <a:spcBef>
              <a:spcPct val="0"/>
            </a:spcBef>
            <a:spcAft>
              <a:spcPct val="35000"/>
            </a:spcAft>
          </a:pPr>
          <a:r>
            <a:rPr lang="cs-CZ" sz="2200" kern="1200" dirty="0" smtClean="0"/>
            <a:t>5 měsíců</a:t>
          </a:r>
          <a:endParaRPr lang="cs-CZ" sz="2200" kern="1200" dirty="0"/>
        </a:p>
      </dsp:txBody>
      <dsp:txXfrm>
        <a:off x="2901439" y="68969"/>
        <a:ext cx="988844" cy="659229"/>
      </dsp:txXfrm>
    </dsp:sp>
    <dsp:sp modelId="{FCFC3CFC-6D63-4690-9633-B976AE300716}">
      <dsp:nvSpPr>
        <dsp:cNvPr id="0" name=""/>
        <dsp:cNvSpPr/>
      </dsp:nvSpPr>
      <dsp:spPr>
        <a:xfrm>
          <a:off x="844325" y="906905"/>
          <a:ext cx="1985630" cy="79425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0" bIns="17145" numCol="1" spcCol="1270" anchor="ctr" anchorCtr="0">
          <a:noAutofit/>
        </a:bodyPr>
        <a:lstStyle/>
        <a:p>
          <a:pPr lvl="0" algn="ctr" defTabSz="1200150">
            <a:lnSpc>
              <a:spcPct val="90000"/>
            </a:lnSpc>
            <a:spcBef>
              <a:spcPct val="0"/>
            </a:spcBef>
            <a:spcAft>
              <a:spcPct val="35000"/>
            </a:spcAft>
          </a:pPr>
          <a:r>
            <a:rPr lang="cs-CZ" sz="2700" kern="1200" dirty="0" smtClean="0"/>
            <a:t>50 – 55 let</a:t>
          </a:r>
          <a:endParaRPr lang="cs-CZ" sz="2700" kern="1200" dirty="0"/>
        </a:p>
      </dsp:txBody>
      <dsp:txXfrm>
        <a:off x="1241451" y="906905"/>
        <a:ext cx="1191378" cy="794252"/>
      </dsp:txXfrm>
    </dsp:sp>
    <dsp:sp modelId="{A7DC6A90-ED76-4147-A59F-1B6D43C8E660}">
      <dsp:nvSpPr>
        <dsp:cNvPr id="0" name=""/>
        <dsp:cNvSpPr/>
      </dsp:nvSpPr>
      <dsp:spPr>
        <a:xfrm>
          <a:off x="2571824" y="974417"/>
          <a:ext cx="1648073" cy="659229"/>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lvl="0" algn="ctr" defTabSz="977900">
            <a:lnSpc>
              <a:spcPct val="90000"/>
            </a:lnSpc>
            <a:spcBef>
              <a:spcPct val="0"/>
            </a:spcBef>
            <a:spcAft>
              <a:spcPct val="35000"/>
            </a:spcAft>
          </a:pPr>
          <a:r>
            <a:rPr lang="cs-CZ" sz="2200" kern="1200" dirty="0" smtClean="0"/>
            <a:t>8 měsíců</a:t>
          </a:r>
          <a:endParaRPr lang="cs-CZ" sz="2200" kern="1200" dirty="0"/>
        </a:p>
      </dsp:txBody>
      <dsp:txXfrm>
        <a:off x="2901439" y="974417"/>
        <a:ext cx="988844" cy="659229"/>
      </dsp:txXfrm>
    </dsp:sp>
    <dsp:sp modelId="{FDD26DAF-D900-472B-B8B2-BDA1F139647F}">
      <dsp:nvSpPr>
        <dsp:cNvPr id="0" name=""/>
        <dsp:cNvSpPr/>
      </dsp:nvSpPr>
      <dsp:spPr>
        <a:xfrm>
          <a:off x="844325" y="1812353"/>
          <a:ext cx="1985630" cy="79425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0" bIns="17145" numCol="1" spcCol="1270" anchor="ctr" anchorCtr="0">
          <a:noAutofit/>
        </a:bodyPr>
        <a:lstStyle/>
        <a:p>
          <a:pPr lvl="0" algn="ctr" defTabSz="1200150">
            <a:lnSpc>
              <a:spcPct val="90000"/>
            </a:lnSpc>
            <a:spcBef>
              <a:spcPct val="0"/>
            </a:spcBef>
            <a:spcAft>
              <a:spcPct val="35000"/>
            </a:spcAft>
          </a:pPr>
          <a:r>
            <a:rPr lang="cs-CZ" sz="2700" kern="1200" dirty="0" smtClean="0"/>
            <a:t>55 a více let</a:t>
          </a:r>
          <a:endParaRPr lang="cs-CZ" sz="2700" kern="1200" dirty="0"/>
        </a:p>
      </dsp:txBody>
      <dsp:txXfrm>
        <a:off x="1241451" y="1812353"/>
        <a:ext cx="1191378" cy="794252"/>
      </dsp:txXfrm>
    </dsp:sp>
    <dsp:sp modelId="{B308770C-5F39-43D4-885D-9BD4268CE733}">
      <dsp:nvSpPr>
        <dsp:cNvPr id="0" name=""/>
        <dsp:cNvSpPr/>
      </dsp:nvSpPr>
      <dsp:spPr>
        <a:xfrm>
          <a:off x="2571824" y="1879864"/>
          <a:ext cx="1648073" cy="659229"/>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lvl="0" algn="ctr" defTabSz="977900">
            <a:lnSpc>
              <a:spcPct val="90000"/>
            </a:lnSpc>
            <a:spcBef>
              <a:spcPct val="0"/>
            </a:spcBef>
            <a:spcAft>
              <a:spcPct val="35000"/>
            </a:spcAft>
          </a:pPr>
          <a:r>
            <a:rPr lang="cs-CZ" sz="2200" kern="1200" dirty="0" smtClean="0"/>
            <a:t>11 měsíců</a:t>
          </a:r>
          <a:endParaRPr lang="cs-CZ" sz="2200" kern="1200" dirty="0"/>
        </a:p>
      </dsp:txBody>
      <dsp:txXfrm>
        <a:off x="2901439" y="1879864"/>
        <a:ext cx="988844" cy="65922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1A1C65-5C51-4B3F-89F1-BF2450371C41}">
      <dsp:nvSpPr>
        <dsp:cNvPr id="0" name=""/>
        <dsp:cNvSpPr/>
      </dsp:nvSpPr>
      <dsp:spPr>
        <a:xfrm>
          <a:off x="1980813" y="680"/>
          <a:ext cx="1886822" cy="75472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lvl="0" algn="ctr" defTabSz="755650">
            <a:lnSpc>
              <a:spcPct val="90000"/>
            </a:lnSpc>
            <a:spcBef>
              <a:spcPct val="0"/>
            </a:spcBef>
            <a:spcAft>
              <a:spcPct val="35000"/>
            </a:spcAft>
          </a:pPr>
          <a:r>
            <a:rPr lang="cs-CZ" sz="1700" kern="1200" dirty="0" smtClean="0"/>
            <a:t>2 měsíce</a:t>
          </a:r>
          <a:endParaRPr lang="cs-CZ" sz="1700" kern="1200" dirty="0"/>
        </a:p>
      </dsp:txBody>
      <dsp:txXfrm>
        <a:off x="2358177" y="680"/>
        <a:ext cx="1132094" cy="754728"/>
      </dsp:txXfrm>
    </dsp:sp>
    <dsp:sp modelId="{D163FC0A-2DA4-449C-BD8A-EEDC33E79382}">
      <dsp:nvSpPr>
        <dsp:cNvPr id="0" name=""/>
        <dsp:cNvSpPr/>
      </dsp:nvSpPr>
      <dsp:spPr>
        <a:xfrm>
          <a:off x="3622348" y="64832"/>
          <a:ext cx="1566062" cy="62642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cs-CZ" sz="3600" kern="1200" dirty="0" smtClean="0"/>
            <a:t>65%</a:t>
          </a:r>
          <a:endParaRPr lang="cs-CZ" sz="3600" kern="1200" dirty="0"/>
        </a:p>
      </dsp:txBody>
      <dsp:txXfrm>
        <a:off x="3935560" y="64832"/>
        <a:ext cx="939638" cy="626424"/>
      </dsp:txXfrm>
    </dsp:sp>
    <dsp:sp modelId="{42C5973A-FE90-4BBD-B1AD-D9B7A27CFC4F}">
      <dsp:nvSpPr>
        <dsp:cNvPr id="0" name=""/>
        <dsp:cNvSpPr/>
      </dsp:nvSpPr>
      <dsp:spPr>
        <a:xfrm>
          <a:off x="1980813" y="861071"/>
          <a:ext cx="1886822" cy="75472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lvl="0" algn="ctr" defTabSz="755650">
            <a:lnSpc>
              <a:spcPct val="90000"/>
            </a:lnSpc>
            <a:spcBef>
              <a:spcPct val="0"/>
            </a:spcBef>
            <a:spcAft>
              <a:spcPct val="35000"/>
            </a:spcAft>
          </a:pPr>
          <a:r>
            <a:rPr lang="cs-CZ" sz="1700" kern="1200" dirty="0" smtClean="0"/>
            <a:t>Další 2 měsíce </a:t>
          </a:r>
          <a:endParaRPr lang="cs-CZ" sz="1700" kern="1200" dirty="0"/>
        </a:p>
      </dsp:txBody>
      <dsp:txXfrm>
        <a:off x="2358177" y="861071"/>
        <a:ext cx="1132094" cy="754728"/>
      </dsp:txXfrm>
    </dsp:sp>
    <dsp:sp modelId="{B75672E6-6A61-4B98-8664-FB33012A48D2}">
      <dsp:nvSpPr>
        <dsp:cNvPr id="0" name=""/>
        <dsp:cNvSpPr/>
      </dsp:nvSpPr>
      <dsp:spPr>
        <a:xfrm>
          <a:off x="3622348" y="925223"/>
          <a:ext cx="1566062" cy="62642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cs-CZ" sz="3600" kern="1200" dirty="0" smtClean="0"/>
            <a:t>50%</a:t>
          </a:r>
          <a:endParaRPr lang="cs-CZ" sz="3600" kern="1200" dirty="0"/>
        </a:p>
      </dsp:txBody>
      <dsp:txXfrm>
        <a:off x="3935560" y="925223"/>
        <a:ext cx="939638" cy="626424"/>
      </dsp:txXfrm>
    </dsp:sp>
    <dsp:sp modelId="{D883E790-303B-4178-8047-5EA4A37A3EEC}">
      <dsp:nvSpPr>
        <dsp:cNvPr id="0" name=""/>
        <dsp:cNvSpPr/>
      </dsp:nvSpPr>
      <dsp:spPr>
        <a:xfrm>
          <a:off x="1980813" y="1721461"/>
          <a:ext cx="1886822" cy="75472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lvl="0" algn="ctr" defTabSz="755650">
            <a:lnSpc>
              <a:spcPct val="90000"/>
            </a:lnSpc>
            <a:spcBef>
              <a:spcPct val="0"/>
            </a:spcBef>
            <a:spcAft>
              <a:spcPct val="35000"/>
            </a:spcAft>
          </a:pPr>
          <a:r>
            <a:rPr lang="cs-CZ" sz="1700" kern="1200" dirty="0" smtClean="0"/>
            <a:t>Po zbývající dobu</a:t>
          </a:r>
          <a:endParaRPr lang="cs-CZ" sz="1700" kern="1200" dirty="0"/>
        </a:p>
      </dsp:txBody>
      <dsp:txXfrm>
        <a:off x="2358177" y="1721461"/>
        <a:ext cx="1132094" cy="754728"/>
      </dsp:txXfrm>
    </dsp:sp>
    <dsp:sp modelId="{68D0A2B1-AD47-402F-8DF8-5CB3464C01E2}">
      <dsp:nvSpPr>
        <dsp:cNvPr id="0" name=""/>
        <dsp:cNvSpPr/>
      </dsp:nvSpPr>
      <dsp:spPr>
        <a:xfrm>
          <a:off x="3622348" y="1785613"/>
          <a:ext cx="1566062" cy="62642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cs-CZ" sz="3600" kern="1200" dirty="0" smtClean="0"/>
            <a:t>45%</a:t>
          </a:r>
          <a:endParaRPr lang="cs-CZ" sz="3600" kern="1200" dirty="0"/>
        </a:p>
      </dsp:txBody>
      <dsp:txXfrm>
        <a:off x="3935560" y="1785613"/>
        <a:ext cx="939638" cy="62642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cs-CZ" smtClean="0"/>
              <a:t>dd</a:t>
            </a:r>
            <a:endParaRPr lang="cs-CZ"/>
          </a:p>
        </p:txBody>
      </p:sp>
      <p:sp>
        <p:nvSpPr>
          <p:cNvPr id="3" name="Zástupný symbol pro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D2670FE-CEAC-4335-BFDC-BA0C339F9883}" type="datetimeFigureOut">
              <a:rPr lang="cs-CZ" smtClean="0"/>
              <a:t>31.3.2011</a:t>
            </a:fld>
            <a:endParaRPr lang="cs-CZ"/>
          </a:p>
        </p:txBody>
      </p:sp>
      <p:sp>
        <p:nvSpPr>
          <p:cNvPr id="4" name="Zástupný symbol pro zápatí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cs-CZ" smtClean="0"/>
              <a:t>dd</a:t>
            </a:r>
            <a:endParaRPr lang="cs-CZ"/>
          </a:p>
        </p:txBody>
      </p:sp>
      <p:sp>
        <p:nvSpPr>
          <p:cNvPr id="5" name="Zástupný symbol pro číslo snímk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88DDED-CF8A-41A5-8E1B-EB6AD4743FC3}" type="slidenum">
              <a:rPr lang="cs-CZ" smtClean="0"/>
              <a:t>‹#›</a:t>
            </a:fld>
            <a:endParaRPr lang="cs-CZ"/>
          </a:p>
        </p:txBody>
      </p:sp>
    </p:spTree>
    <p:extLst>
      <p:ext uri="{BB962C8B-B14F-4D97-AF65-F5344CB8AC3E}">
        <p14:creationId xmlns:p14="http://schemas.microsoft.com/office/powerpoint/2010/main" val="12161107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cs-CZ" smtClean="0"/>
              <a:t>dd</a:t>
            </a:r>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2C5546-E06A-4429-96AE-F6EA2C12DA2A}" type="datetimeFigureOut">
              <a:rPr lang="cs-CZ" smtClean="0"/>
              <a:t>31.3.2011</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cs-CZ" smtClean="0"/>
              <a:t>dd</a:t>
            </a:r>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10B4B4-5DE1-4139-9F66-0A50B9924CB4}" type="slidenum">
              <a:rPr lang="cs-CZ" smtClean="0"/>
              <a:t>‹#›</a:t>
            </a:fld>
            <a:endParaRPr lang="cs-CZ"/>
          </a:p>
        </p:txBody>
      </p:sp>
    </p:spTree>
    <p:extLst>
      <p:ext uri="{BB962C8B-B14F-4D97-AF65-F5344CB8AC3E}">
        <p14:creationId xmlns:p14="http://schemas.microsoft.com/office/powerpoint/2010/main" val="1066533462"/>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2410B4B4-5DE1-4139-9F66-0A50B9924CB4}" type="slidenum">
              <a:rPr lang="cs-CZ" smtClean="0"/>
              <a:t>1</a:t>
            </a:fld>
            <a:endParaRPr lang="cs-CZ"/>
          </a:p>
        </p:txBody>
      </p:sp>
      <p:sp>
        <p:nvSpPr>
          <p:cNvPr id="5" name="Zástupný symbol pro zápatí 4"/>
          <p:cNvSpPr>
            <a:spLocks noGrp="1"/>
          </p:cNvSpPr>
          <p:nvPr>
            <p:ph type="ftr" sz="quarter" idx="11"/>
          </p:nvPr>
        </p:nvSpPr>
        <p:spPr/>
        <p:txBody>
          <a:bodyPr/>
          <a:lstStyle/>
          <a:p>
            <a:r>
              <a:rPr lang="cs-CZ" smtClean="0"/>
              <a:t>dd</a:t>
            </a:r>
            <a:endParaRPr lang="cs-CZ"/>
          </a:p>
        </p:txBody>
      </p:sp>
      <p:sp>
        <p:nvSpPr>
          <p:cNvPr id="6" name="Zástupný symbol pro záhlaví 5"/>
          <p:cNvSpPr>
            <a:spLocks noGrp="1"/>
          </p:cNvSpPr>
          <p:nvPr>
            <p:ph type="hdr" sz="quarter" idx="12"/>
          </p:nvPr>
        </p:nvSpPr>
        <p:spPr/>
        <p:txBody>
          <a:bodyPr/>
          <a:lstStyle/>
          <a:p>
            <a:r>
              <a:rPr lang="cs-CZ" smtClean="0"/>
              <a:t>dd</a:t>
            </a:r>
            <a:endParaRPr lang="cs-CZ"/>
          </a:p>
        </p:txBody>
      </p:sp>
    </p:spTree>
    <p:extLst>
      <p:ext uri="{BB962C8B-B14F-4D97-AF65-F5344CB8AC3E}">
        <p14:creationId xmlns:p14="http://schemas.microsoft.com/office/powerpoint/2010/main" val="2707607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záhlaví 3"/>
          <p:cNvSpPr>
            <a:spLocks noGrp="1"/>
          </p:cNvSpPr>
          <p:nvPr>
            <p:ph type="hdr" sz="quarter" idx="10"/>
          </p:nvPr>
        </p:nvSpPr>
        <p:spPr/>
        <p:txBody>
          <a:bodyPr/>
          <a:lstStyle/>
          <a:p>
            <a:r>
              <a:rPr lang="cs-CZ" smtClean="0"/>
              <a:t>dd</a:t>
            </a:r>
            <a:endParaRPr lang="cs-CZ"/>
          </a:p>
        </p:txBody>
      </p:sp>
      <p:sp>
        <p:nvSpPr>
          <p:cNvPr id="5" name="Zástupný symbol pro zápatí 4"/>
          <p:cNvSpPr>
            <a:spLocks noGrp="1"/>
          </p:cNvSpPr>
          <p:nvPr>
            <p:ph type="ftr" sz="quarter" idx="11"/>
          </p:nvPr>
        </p:nvSpPr>
        <p:spPr/>
        <p:txBody>
          <a:bodyPr/>
          <a:lstStyle/>
          <a:p>
            <a:r>
              <a:rPr lang="cs-CZ" smtClean="0"/>
              <a:t>dd</a:t>
            </a:r>
            <a:endParaRPr lang="cs-CZ"/>
          </a:p>
        </p:txBody>
      </p:sp>
      <p:sp>
        <p:nvSpPr>
          <p:cNvPr id="6" name="Zástupný symbol pro číslo snímku 5"/>
          <p:cNvSpPr>
            <a:spLocks noGrp="1"/>
          </p:cNvSpPr>
          <p:nvPr>
            <p:ph type="sldNum" sz="quarter" idx="12"/>
          </p:nvPr>
        </p:nvSpPr>
        <p:spPr/>
        <p:txBody>
          <a:bodyPr/>
          <a:lstStyle/>
          <a:p>
            <a:fld id="{2410B4B4-5DE1-4139-9F66-0A50B9924CB4}" type="slidenum">
              <a:rPr lang="cs-CZ" smtClean="0"/>
              <a:t>5</a:t>
            </a:fld>
            <a:endParaRPr lang="cs-CZ"/>
          </a:p>
        </p:txBody>
      </p:sp>
    </p:spTree>
    <p:extLst>
      <p:ext uri="{BB962C8B-B14F-4D97-AF65-F5344CB8AC3E}">
        <p14:creationId xmlns:p14="http://schemas.microsoft.com/office/powerpoint/2010/main" val="3460078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Ref idx="1001">
        <a:schemeClr val="bg1"/>
      </p:bgRef>
    </p:bg>
    <p:spTree>
      <p:nvGrpSpPr>
        <p:cNvPr id="1" name=""/>
        <p:cNvGrpSpPr/>
        <p:nvPr/>
      </p:nvGrpSpPr>
      <p:grpSpPr>
        <a:xfrm>
          <a:off x="0" y="0"/>
          <a:ext cx="0" cy="0"/>
          <a:chOff x="0" y="0"/>
          <a:chExt cx="0" cy="0"/>
        </a:xfrm>
      </p:grpSpPr>
      <p:sp>
        <p:nvSpPr>
          <p:cNvPr id="8" name="Nadpis 7"/>
          <p:cNvSpPr>
            <a:spLocks noGrp="1"/>
          </p:cNvSpPr>
          <p:nvPr>
            <p:ph type="ctrTitle"/>
          </p:nvPr>
        </p:nvSpPr>
        <p:spPr>
          <a:xfrm>
            <a:off x="2286000" y="3124200"/>
            <a:ext cx="6172200" cy="1894362"/>
          </a:xfrm>
        </p:spPr>
        <p:txBody>
          <a:bodyPr/>
          <a:lstStyle>
            <a:lvl1pPr>
              <a:defRPr b="1"/>
            </a:lvl1pPr>
          </a:lstStyle>
          <a:p>
            <a:r>
              <a:rPr kumimoji="0" lang="cs-CZ" smtClean="0"/>
              <a:t>Kliknutím lze upravit styl.</a:t>
            </a:r>
            <a:endParaRPr kumimoji="0" lang="en-US"/>
          </a:p>
        </p:txBody>
      </p:sp>
      <p:sp>
        <p:nvSpPr>
          <p:cNvPr id="9" name="Podnadpis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cs-CZ" smtClean="0"/>
              <a:t>Kliknutím lze upravit styl předlohy.</a:t>
            </a:r>
            <a:endParaRPr kumimoji="0" lang="en-US"/>
          </a:p>
        </p:txBody>
      </p:sp>
      <p:sp>
        <p:nvSpPr>
          <p:cNvPr id="28" name="Zástupný symbol pro datum 27"/>
          <p:cNvSpPr>
            <a:spLocks noGrp="1"/>
          </p:cNvSpPr>
          <p:nvPr>
            <p:ph type="dt" sz="half" idx="10"/>
          </p:nvPr>
        </p:nvSpPr>
        <p:spPr bwMode="auto">
          <a:xfrm rot="5400000">
            <a:off x="7764621" y="1174097"/>
            <a:ext cx="2286000" cy="381000"/>
          </a:xfrm>
        </p:spPr>
        <p:txBody>
          <a:bodyPr/>
          <a:lstStyle/>
          <a:p>
            <a:fld id="{1C0BBD84-200F-4641-A0C2-428A481183D9}" type="datetime1">
              <a:rPr lang="cs-CZ" smtClean="0"/>
              <a:t>31.3.2011</a:t>
            </a:fld>
            <a:endParaRPr lang="cs-CZ"/>
          </a:p>
        </p:txBody>
      </p:sp>
      <p:sp>
        <p:nvSpPr>
          <p:cNvPr id="17" name="Zástupný symbol pro zápatí 16"/>
          <p:cNvSpPr>
            <a:spLocks noGrp="1"/>
          </p:cNvSpPr>
          <p:nvPr>
            <p:ph type="ftr" sz="quarter" idx="11"/>
          </p:nvPr>
        </p:nvSpPr>
        <p:spPr bwMode="auto">
          <a:xfrm rot="5400000">
            <a:off x="7077269" y="4181669"/>
            <a:ext cx="3657600" cy="384048"/>
          </a:xfrm>
        </p:spPr>
        <p:txBody>
          <a:bodyPr/>
          <a:lstStyle/>
          <a:p>
            <a:endParaRPr lang="cs-CZ"/>
          </a:p>
        </p:txBody>
      </p:sp>
      <p:sp>
        <p:nvSpPr>
          <p:cNvPr id="10" name="Obdélník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Obdélník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bdélník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Obdélník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Přímá spojnice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Přímá spojnice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Přímá spojnice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Přímá spojnice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Přímá spojnice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Přímá spojnice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Obdélník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á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á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á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á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á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Zástupný symbol pro číslo snímku 28"/>
          <p:cNvSpPr>
            <a:spLocks noGrp="1"/>
          </p:cNvSpPr>
          <p:nvPr>
            <p:ph type="sldNum" sz="quarter" idx="12"/>
          </p:nvPr>
        </p:nvSpPr>
        <p:spPr bwMode="auto">
          <a:xfrm>
            <a:off x="1325544" y="4928702"/>
            <a:ext cx="609600" cy="517524"/>
          </a:xfrm>
        </p:spPr>
        <p:txBody>
          <a:bodyPr/>
          <a:lstStyle/>
          <a:p>
            <a:fld id="{63A83665-CFAF-4C28-81EB-BAF87F5E5E4C}" type="slidenum">
              <a:rPr lang="cs-CZ" smtClean="0"/>
              <a:t>‹#›</a:t>
            </a:fld>
            <a:endParaRPr lang="cs-CZ"/>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Kliknutím lze upravit styl.</a:t>
            </a:r>
            <a:endParaRPr kumimoji="0" lang="en-US"/>
          </a:p>
        </p:txBody>
      </p:sp>
      <p:sp>
        <p:nvSpPr>
          <p:cNvPr id="8" name="Zástupný symbol pro obsah 7"/>
          <p:cNvSpPr>
            <a:spLocks noGrp="1"/>
          </p:cNvSpPr>
          <p:nvPr>
            <p:ph sz="quarter" idx="1"/>
          </p:nvPr>
        </p:nvSpPr>
        <p:spPr>
          <a:xfrm>
            <a:off x="457200" y="1600200"/>
            <a:ext cx="7467600" cy="4873752"/>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7" name="Zástupný symbol pro datum 6"/>
          <p:cNvSpPr>
            <a:spLocks noGrp="1"/>
          </p:cNvSpPr>
          <p:nvPr>
            <p:ph type="dt" sz="half" idx="14"/>
          </p:nvPr>
        </p:nvSpPr>
        <p:spPr/>
        <p:txBody>
          <a:bodyPr rtlCol="0"/>
          <a:lstStyle/>
          <a:p>
            <a:fld id="{5C0F8E8F-FBDF-4448-8061-F06B87664002}" type="datetime1">
              <a:rPr lang="cs-CZ" smtClean="0"/>
              <a:t>31.3.2011</a:t>
            </a:fld>
            <a:endParaRPr lang="cs-CZ"/>
          </a:p>
        </p:txBody>
      </p:sp>
      <p:sp>
        <p:nvSpPr>
          <p:cNvPr id="9" name="Zástupný symbol pro číslo snímku 8"/>
          <p:cNvSpPr>
            <a:spLocks noGrp="1"/>
          </p:cNvSpPr>
          <p:nvPr>
            <p:ph type="sldNum" sz="quarter" idx="15"/>
          </p:nvPr>
        </p:nvSpPr>
        <p:spPr/>
        <p:txBody>
          <a:bodyPr rtlCol="0"/>
          <a:lstStyle/>
          <a:p>
            <a:fld id="{63A83665-CFAF-4C28-81EB-BAF87F5E5E4C}" type="slidenum">
              <a:rPr lang="cs-CZ" smtClean="0"/>
              <a:t>‹#›</a:t>
            </a:fld>
            <a:endParaRPr lang="cs-CZ"/>
          </a:p>
        </p:txBody>
      </p:sp>
      <p:sp>
        <p:nvSpPr>
          <p:cNvPr id="10" name="Zástupný symbol pro zápatí 9"/>
          <p:cNvSpPr>
            <a:spLocks noGrp="1"/>
          </p:cNvSpPr>
          <p:nvPr>
            <p:ph type="ftr" sz="quarter" idx="16"/>
          </p:nvPr>
        </p:nvSpPr>
        <p:spPr/>
        <p:txBody>
          <a:bodyPr rtlCol="0"/>
          <a:lstStyle/>
          <a:p>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bg>
      <p:bgRef idx="1001">
        <a:schemeClr val="bg2"/>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2286000" y="2895600"/>
            <a:ext cx="6172200" cy="2053590"/>
          </a:xfrm>
        </p:spPr>
        <p:txBody>
          <a:bodyPr/>
          <a:lstStyle>
            <a:lvl1pPr algn="l">
              <a:buNone/>
              <a:defRPr sz="3000" b="1" cap="small" baseline="0"/>
            </a:lvl1pPr>
          </a:lstStyle>
          <a:p>
            <a:r>
              <a:rPr kumimoji="0" lang="cs-CZ" smtClean="0"/>
              <a:t>Kliknutím lze upravit styl.</a:t>
            </a:r>
            <a:endParaRPr kumimoji="0" lang="en-US"/>
          </a:p>
        </p:txBody>
      </p:sp>
      <p:sp>
        <p:nvSpPr>
          <p:cNvPr id="3" name="Zástupný symbol pro text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cs-CZ" smtClean="0"/>
              <a:t>Kliknutím lze upravit styly předlohy textu.</a:t>
            </a:r>
          </a:p>
        </p:txBody>
      </p:sp>
      <p:sp>
        <p:nvSpPr>
          <p:cNvPr id="4" name="Zástupný symbol pro datum 3"/>
          <p:cNvSpPr>
            <a:spLocks noGrp="1"/>
          </p:cNvSpPr>
          <p:nvPr>
            <p:ph type="dt" sz="half" idx="10"/>
          </p:nvPr>
        </p:nvSpPr>
        <p:spPr bwMode="auto">
          <a:xfrm rot="5400000">
            <a:off x="7763256" y="1170432"/>
            <a:ext cx="2286000" cy="381000"/>
          </a:xfrm>
        </p:spPr>
        <p:txBody>
          <a:bodyPr/>
          <a:lstStyle/>
          <a:p>
            <a:fld id="{29A38123-4649-4F57-A7BF-EA854D54B51C}" type="datetime1">
              <a:rPr lang="cs-CZ" smtClean="0"/>
              <a:t>31.3.2011</a:t>
            </a:fld>
            <a:endParaRPr lang="cs-CZ"/>
          </a:p>
        </p:txBody>
      </p:sp>
      <p:sp>
        <p:nvSpPr>
          <p:cNvPr id="5" name="Zástupný symbol pro zápatí 4"/>
          <p:cNvSpPr>
            <a:spLocks noGrp="1"/>
          </p:cNvSpPr>
          <p:nvPr>
            <p:ph type="ftr" sz="quarter" idx="11"/>
          </p:nvPr>
        </p:nvSpPr>
        <p:spPr bwMode="auto">
          <a:xfrm rot="5400000">
            <a:off x="7077456" y="4178808"/>
            <a:ext cx="3657600" cy="384048"/>
          </a:xfrm>
        </p:spPr>
        <p:txBody>
          <a:bodyPr/>
          <a:lstStyle/>
          <a:p>
            <a:endParaRPr lang="cs-CZ"/>
          </a:p>
        </p:txBody>
      </p:sp>
      <p:sp>
        <p:nvSpPr>
          <p:cNvPr id="9" name="Obdélník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Obdélník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bdélník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Obdélník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Přímá spojnice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Přímá spojnice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Přímá spojnice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Přímá spojnice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Přímá spojnice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Obdélník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á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á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á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á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á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Přímá spojnice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Zástupný symbol pro číslo snímku 5"/>
          <p:cNvSpPr>
            <a:spLocks noGrp="1"/>
          </p:cNvSpPr>
          <p:nvPr>
            <p:ph type="sldNum" sz="quarter" idx="12"/>
          </p:nvPr>
        </p:nvSpPr>
        <p:spPr bwMode="auto">
          <a:xfrm>
            <a:off x="1340616" y="4928702"/>
            <a:ext cx="609600" cy="517524"/>
          </a:xfrm>
        </p:spPr>
        <p:txBody>
          <a:bodyPr/>
          <a:lstStyle/>
          <a:p>
            <a:fld id="{63A83665-CFAF-4C28-81EB-BAF87F5E5E4C}" type="slidenum">
              <a:rPr lang="cs-CZ" smtClean="0"/>
              <a:t>‹#›</a:t>
            </a:fld>
            <a:endParaRPr lang="cs-CZ"/>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Kliknutím lze upravit styl.</a:t>
            </a:r>
            <a:endParaRPr kumimoji="0" lang="en-US"/>
          </a:p>
        </p:txBody>
      </p:sp>
      <p:sp>
        <p:nvSpPr>
          <p:cNvPr id="5" name="Zástupný symbol pro datum 4"/>
          <p:cNvSpPr>
            <a:spLocks noGrp="1"/>
          </p:cNvSpPr>
          <p:nvPr>
            <p:ph type="dt" sz="half" idx="10"/>
          </p:nvPr>
        </p:nvSpPr>
        <p:spPr/>
        <p:txBody>
          <a:bodyPr/>
          <a:lstStyle/>
          <a:p>
            <a:fld id="{53B1D218-E4BD-4FA5-8107-5E8F56343A9C}" type="datetime1">
              <a:rPr lang="cs-CZ" smtClean="0"/>
              <a:t>31.3.2011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63A83665-CFAF-4C28-81EB-BAF87F5E5E4C}" type="slidenum">
              <a:rPr lang="cs-CZ" smtClean="0"/>
              <a:t>‹#›</a:t>
            </a:fld>
            <a:endParaRPr lang="cs-CZ"/>
          </a:p>
        </p:txBody>
      </p:sp>
      <p:sp>
        <p:nvSpPr>
          <p:cNvPr id="9" name="Zástupný symbol pro obsah 8"/>
          <p:cNvSpPr>
            <a:spLocks noGrp="1"/>
          </p:cNvSpPr>
          <p:nvPr>
            <p:ph sz="quarter" idx="1"/>
          </p:nvPr>
        </p:nvSpPr>
        <p:spPr>
          <a:xfrm>
            <a:off x="457200" y="1600200"/>
            <a:ext cx="3657600" cy="4572000"/>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11" name="Zástupný symbol pro obsah 10"/>
          <p:cNvSpPr>
            <a:spLocks noGrp="1"/>
          </p:cNvSpPr>
          <p:nvPr>
            <p:ph sz="quarter" idx="2"/>
          </p:nvPr>
        </p:nvSpPr>
        <p:spPr>
          <a:xfrm>
            <a:off x="4270248" y="1600200"/>
            <a:ext cx="3657600" cy="4572000"/>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7543800" cy="1143000"/>
          </a:xfrm>
        </p:spPr>
        <p:txBody>
          <a:bodyPr anchor="b"/>
          <a:lstStyle>
            <a:lvl1pPr>
              <a:defRPr/>
            </a:lvl1pPr>
          </a:lstStyle>
          <a:p>
            <a:r>
              <a:rPr kumimoji="0" lang="cs-CZ" smtClean="0"/>
              <a:t>Kliknutím lze upravit styl.</a:t>
            </a:r>
            <a:endParaRPr kumimoji="0" lang="en-US"/>
          </a:p>
        </p:txBody>
      </p:sp>
      <p:sp>
        <p:nvSpPr>
          <p:cNvPr id="7" name="Zástupný symbol pro datum 6"/>
          <p:cNvSpPr>
            <a:spLocks noGrp="1"/>
          </p:cNvSpPr>
          <p:nvPr>
            <p:ph type="dt" sz="half" idx="10"/>
          </p:nvPr>
        </p:nvSpPr>
        <p:spPr/>
        <p:txBody>
          <a:bodyPr/>
          <a:lstStyle/>
          <a:p>
            <a:fld id="{44C24F5D-1AEC-4230-9A86-4F6C898564F7}" type="datetime1">
              <a:rPr lang="cs-CZ" smtClean="0"/>
              <a:t>31.3.2011</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63A83665-CFAF-4C28-81EB-BAF87F5E5E4C}" type="slidenum">
              <a:rPr lang="cs-CZ" smtClean="0"/>
              <a:t>‹#›</a:t>
            </a:fld>
            <a:endParaRPr lang="cs-CZ"/>
          </a:p>
        </p:txBody>
      </p:sp>
      <p:sp>
        <p:nvSpPr>
          <p:cNvPr id="11" name="Zástupný symbol pro obsah 10"/>
          <p:cNvSpPr>
            <a:spLocks noGrp="1"/>
          </p:cNvSpPr>
          <p:nvPr>
            <p:ph sz="quarter" idx="2"/>
          </p:nvPr>
        </p:nvSpPr>
        <p:spPr>
          <a:xfrm>
            <a:off x="457200" y="2362200"/>
            <a:ext cx="3657600" cy="3886200"/>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13" name="Zástupný symbol pro obsah 12"/>
          <p:cNvSpPr>
            <a:spLocks noGrp="1"/>
          </p:cNvSpPr>
          <p:nvPr>
            <p:ph sz="quarter" idx="4"/>
          </p:nvPr>
        </p:nvSpPr>
        <p:spPr>
          <a:xfrm>
            <a:off x="4371975" y="2362200"/>
            <a:ext cx="3657600" cy="3886200"/>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12" name="Zástupný symbol pro text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cs-CZ" smtClean="0"/>
              <a:t>Kliknutím lze upravit styly předlohy textu.</a:t>
            </a:r>
          </a:p>
        </p:txBody>
      </p:sp>
      <p:sp>
        <p:nvSpPr>
          <p:cNvPr id="14" name="Zástupný symbol pro text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cs-CZ" smtClean="0"/>
              <a:t>Kliknutím lze upravit styly předlohy textu.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Kliknutím lze upravit styl.</a:t>
            </a:r>
            <a:endParaRPr kumimoji="0" lang="en-US"/>
          </a:p>
        </p:txBody>
      </p:sp>
      <p:sp>
        <p:nvSpPr>
          <p:cNvPr id="6" name="Zástupný symbol pro datum 5"/>
          <p:cNvSpPr>
            <a:spLocks noGrp="1"/>
          </p:cNvSpPr>
          <p:nvPr>
            <p:ph type="dt" sz="half" idx="10"/>
          </p:nvPr>
        </p:nvSpPr>
        <p:spPr/>
        <p:txBody>
          <a:bodyPr rtlCol="0"/>
          <a:lstStyle/>
          <a:p>
            <a:fld id="{E3B6071D-8C84-497A-B3E1-BD747EEA5C26}" type="datetime1">
              <a:rPr lang="cs-CZ" smtClean="0"/>
              <a:t>31.3.2011</a:t>
            </a:fld>
            <a:endParaRPr lang="cs-CZ"/>
          </a:p>
        </p:txBody>
      </p:sp>
      <p:sp>
        <p:nvSpPr>
          <p:cNvPr id="7" name="Zástupný symbol pro číslo snímku 6"/>
          <p:cNvSpPr>
            <a:spLocks noGrp="1"/>
          </p:cNvSpPr>
          <p:nvPr>
            <p:ph type="sldNum" sz="quarter" idx="11"/>
          </p:nvPr>
        </p:nvSpPr>
        <p:spPr/>
        <p:txBody>
          <a:bodyPr rtlCol="0"/>
          <a:lstStyle/>
          <a:p>
            <a:fld id="{63A83665-CFAF-4C28-81EB-BAF87F5E5E4C}" type="slidenum">
              <a:rPr lang="cs-CZ" smtClean="0"/>
              <a:t>‹#›</a:t>
            </a:fld>
            <a:endParaRPr lang="cs-CZ"/>
          </a:p>
        </p:txBody>
      </p:sp>
      <p:sp>
        <p:nvSpPr>
          <p:cNvPr id="8" name="Zástupný symbol pro zápatí 7"/>
          <p:cNvSpPr>
            <a:spLocks noGrp="1"/>
          </p:cNvSpPr>
          <p:nvPr>
            <p:ph type="ftr" sz="quarter" idx="12"/>
          </p:nvPr>
        </p:nvSpPr>
        <p:spPr/>
        <p:txBody>
          <a:bodyPr rtlCol="0"/>
          <a:lstStyle/>
          <a:p>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EB1736E4-F8D8-4457-8E50-1F8AE8B32D9E}" type="datetime1">
              <a:rPr lang="cs-CZ" smtClean="0"/>
              <a:t>31.3.2011</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63A83665-CFAF-4C28-81EB-BAF87F5E5E4C}"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bg>
      <p:bgRef idx="1001">
        <a:schemeClr val="bg1"/>
      </p:bgRef>
    </p:bg>
    <p:spTree>
      <p:nvGrpSpPr>
        <p:cNvPr id="1" name=""/>
        <p:cNvGrpSpPr/>
        <p:nvPr/>
      </p:nvGrpSpPr>
      <p:grpSpPr>
        <a:xfrm>
          <a:off x="0" y="0"/>
          <a:ext cx="0" cy="0"/>
          <a:chOff x="0" y="0"/>
          <a:chExt cx="0" cy="0"/>
        </a:xfrm>
      </p:grpSpPr>
      <p:sp>
        <p:nvSpPr>
          <p:cNvPr id="10" name="Přímá spojnice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Nadpis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cs-CZ" smtClean="0"/>
              <a:t>Kliknutím lze upravit styl.</a:t>
            </a:r>
            <a:endParaRPr kumimoji="0" lang="en-US"/>
          </a:p>
        </p:txBody>
      </p:sp>
      <p:sp>
        <p:nvSpPr>
          <p:cNvPr id="3" name="Zástupný symbol pro text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cs-CZ" smtClean="0"/>
              <a:t>Kliknutím lze upravit styly předlohy textu.</a:t>
            </a:r>
          </a:p>
        </p:txBody>
      </p:sp>
      <p:sp>
        <p:nvSpPr>
          <p:cNvPr id="8" name="Přímá spojnice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Přímá spojnice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Přímá spojnice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bdélník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Přímá spojnice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á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Zástupný symbol pro obsah 17"/>
          <p:cNvSpPr>
            <a:spLocks noGrp="1"/>
          </p:cNvSpPr>
          <p:nvPr>
            <p:ph sz="quarter" idx="1"/>
          </p:nvPr>
        </p:nvSpPr>
        <p:spPr>
          <a:xfrm>
            <a:off x="304800" y="274320"/>
            <a:ext cx="5638800" cy="6327648"/>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21" name="Zástupný symbol pro datum 20"/>
          <p:cNvSpPr>
            <a:spLocks noGrp="1"/>
          </p:cNvSpPr>
          <p:nvPr>
            <p:ph type="dt" sz="half" idx="14"/>
          </p:nvPr>
        </p:nvSpPr>
        <p:spPr/>
        <p:txBody>
          <a:bodyPr rtlCol="0"/>
          <a:lstStyle/>
          <a:p>
            <a:fld id="{3FEC6682-95B8-4CFB-A6F9-ABAC66C1AEE3}" type="datetime1">
              <a:rPr lang="cs-CZ" smtClean="0"/>
              <a:t>31.3.2011</a:t>
            </a:fld>
            <a:endParaRPr lang="cs-CZ"/>
          </a:p>
        </p:txBody>
      </p:sp>
      <p:sp>
        <p:nvSpPr>
          <p:cNvPr id="22" name="Zástupný symbol pro číslo snímku 21"/>
          <p:cNvSpPr>
            <a:spLocks noGrp="1"/>
          </p:cNvSpPr>
          <p:nvPr>
            <p:ph type="sldNum" sz="quarter" idx="15"/>
          </p:nvPr>
        </p:nvSpPr>
        <p:spPr/>
        <p:txBody>
          <a:bodyPr rtlCol="0"/>
          <a:lstStyle/>
          <a:p>
            <a:fld id="{63A83665-CFAF-4C28-81EB-BAF87F5E5E4C}" type="slidenum">
              <a:rPr lang="cs-CZ" smtClean="0"/>
              <a:t>‹#›</a:t>
            </a:fld>
            <a:endParaRPr lang="cs-CZ"/>
          </a:p>
        </p:txBody>
      </p:sp>
      <p:sp>
        <p:nvSpPr>
          <p:cNvPr id="23" name="Zástupný symbol pro zápatí 22"/>
          <p:cNvSpPr>
            <a:spLocks noGrp="1"/>
          </p:cNvSpPr>
          <p:nvPr>
            <p:ph type="ftr" sz="quarter" idx="16"/>
          </p:nvPr>
        </p:nvSpPr>
        <p:spPr/>
        <p:txBody>
          <a:bodyPr rtlCol="0"/>
          <a:lstStyle/>
          <a:p>
            <a:endParaRPr lang="cs-CZ"/>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9" name="Přímá spojnice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á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Nadpis 1"/>
          <p:cNvSpPr>
            <a:spLocks noGrp="1"/>
          </p:cNvSpPr>
          <p:nvPr>
            <p:ph type="title"/>
          </p:nvPr>
        </p:nvSpPr>
        <p:spPr>
          <a:xfrm rot="5400000">
            <a:off x="3350133" y="3200400"/>
            <a:ext cx="6309360" cy="457200"/>
          </a:xfrm>
        </p:spPr>
        <p:txBody>
          <a:bodyPr anchor="b"/>
          <a:lstStyle>
            <a:lvl1pPr algn="l">
              <a:buNone/>
              <a:defRPr sz="2000" b="1"/>
            </a:lvl1pPr>
          </a:lstStyle>
          <a:p>
            <a:r>
              <a:rPr kumimoji="0" lang="cs-CZ" smtClean="0"/>
              <a:t>Kliknutím lze upravit styl.</a:t>
            </a:r>
            <a:endParaRPr kumimoji="0" lang="en-US"/>
          </a:p>
        </p:txBody>
      </p:sp>
      <p:sp>
        <p:nvSpPr>
          <p:cNvPr id="3" name="Zástupný symbol pro obrázek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cs-CZ" smtClean="0"/>
              <a:t>Kliknutím na ikonu přidáte obrázek.</a:t>
            </a:r>
            <a:endParaRPr kumimoji="0" lang="en-US" dirty="0"/>
          </a:p>
        </p:txBody>
      </p:sp>
      <p:sp>
        <p:nvSpPr>
          <p:cNvPr id="4" name="Zástupný symbol pro text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cs-CZ" smtClean="0"/>
              <a:t>Kliknutím lze upravit styly předlohy textu.</a:t>
            </a:r>
          </a:p>
        </p:txBody>
      </p:sp>
      <p:sp>
        <p:nvSpPr>
          <p:cNvPr id="10" name="Přímá spojnice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Obdélník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římá spojnice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Přímá spojnice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Přímá spojnice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Zástupný symbol pro datum 16"/>
          <p:cNvSpPr>
            <a:spLocks noGrp="1"/>
          </p:cNvSpPr>
          <p:nvPr>
            <p:ph type="dt" sz="half" idx="10"/>
          </p:nvPr>
        </p:nvSpPr>
        <p:spPr/>
        <p:txBody>
          <a:bodyPr rtlCol="0"/>
          <a:lstStyle/>
          <a:p>
            <a:fld id="{B1C824C3-C718-402D-B7D5-13961650A5CF}" type="datetime1">
              <a:rPr lang="cs-CZ" smtClean="0"/>
              <a:t>31.3.2011</a:t>
            </a:fld>
            <a:endParaRPr lang="cs-CZ"/>
          </a:p>
        </p:txBody>
      </p:sp>
      <p:sp>
        <p:nvSpPr>
          <p:cNvPr id="18" name="Zástupný symbol pro číslo snímku 17"/>
          <p:cNvSpPr>
            <a:spLocks noGrp="1"/>
          </p:cNvSpPr>
          <p:nvPr>
            <p:ph type="sldNum" sz="quarter" idx="11"/>
          </p:nvPr>
        </p:nvSpPr>
        <p:spPr/>
        <p:txBody>
          <a:bodyPr rtlCol="0"/>
          <a:lstStyle/>
          <a:p>
            <a:fld id="{63A83665-CFAF-4C28-81EB-BAF87F5E5E4C}" type="slidenum">
              <a:rPr lang="cs-CZ" smtClean="0"/>
              <a:t>‹#›</a:t>
            </a:fld>
            <a:endParaRPr lang="cs-CZ"/>
          </a:p>
        </p:txBody>
      </p:sp>
      <p:sp>
        <p:nvSpPr>
          <p:cNvPr id="21" name="Zástupný symbol pro zápatí 20"/>
          <p:cNvSpPr>
            <a:spLocks noGrp="1"/>
          </p:cNvSpPr>
          <p:nvPr>
            <p:ph type="ftr" sz="quarter" idx="12"/>
          </p:nvPr>
        </p:nvSpPr>
        <p:spPr/>
        <p:txBody>
          <a:bodyPr rtlCol="0"/>
          <a:lstStyle/>
          <a:p>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Kliknutím lze upravit styl.</a:t>
            </a:r>
            <a:endParaRPr kumimoji="0" lang="en-US"/>
          </a:p>
        </p:txBody>
      </p:sp>
      <p:sp>
        <p:nvSpPr>
          <p:cNvPr id="3" name="Zástupný symbol pro svislý text 2"/>
          <p:cNvSpPr>
            <a:spLocks noGrp="1"/>
          </p:cNvSpPr>
          <p:nvPr>
            <p:ph type="body" orient="vert" idx="1"/>
          </p:nvPr>
        </p:nvSpPr>
        <p:spPr/>
        <p:txBody>
          <a:bodyPr vert="eaVer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A1037D05-B5C6-42B9-9021-1AA81E4F1451}" type="datetime1">
              <a:rPr lang="cs-CZ" smtClean="0"/>
              <a:t>31.3.2011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3A83665-CFAF-4C28-81EB-BAF87F5E5E4C}"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9"/>
            <a:ext cx="1676400" cy="5851525"/>
          </a:xfrm>
        </p:spPr>
        <p:txBody>
          <a:bodyPr vert="eaVert"/>
          <a:lstStyle/>
          <a:p>
            <a:r>
              <a:rPr kumimoji="0" lang="cs-CZ" smtClean="0"/>
              <a:t>Kliknutím lze upravit styl.</a:t>
            </a:r>
            <a:endParaRPr kumimoji="0" lang="en-US"/>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E12A4022-4CFA-4494-9E97-60F9E7CCA6DA}" type="datetime1">
              <a:rPr lang="cs-CZ" smtClean="0"/>
              <a:t>31.3.2011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3A83665-CFAF-4C28-81EB-BAF87F5E5E4C}" type="slidenum">
              <a:rPr lang="cs-CZ" smtClean="0"/>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Přímá spojnice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Zástupný symbol pro nadpis 21"/>
          <p:cNvSpPr>
            <a:spLocks noGrp="1"/>
          </p:cNvSpPr>
          <p:nvPr>
            <p:ph type="title"/>
          </p:nvPr>
        </p:nvSpPr>
        <p:spPr>
          <a:xfrm>
            <a:off x="457200" y="274638"/>
            <a:ext cx="7467600" cy="1143000"/>
          </a:xfrm>
          <a:prstGeom prst="rect">
            <a:avLst/>
          </a:prstGeom>
        </p:spPr>
        <p:txBody>
          <a:bodyPr vert="horz" anchor="b">
            <a:normAutofit/>
          </a:bodyPr>
          <a:lstStyle/>
          <a:p>
            <a:r>
              <a:rPr kumimoji="0" lang="cs-CZ" smtClean="0"/>
              <a:t>Kliknutím lze upravit styl.</a:t>
            </a:r>
            <a:endParaRPr kumimoji="0" lang="en-US"/>
          </a:p>
        </p:txBody>
      </p:sp>
      <p:sp>
        <p:nvSpPr>
          <p:cNvPr id="13" name="Zástupný symbol pro text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cs-CZ" smtClean="0"/>
              <a:t>Kliknutím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14" name="Zástupný symbol pro datum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0A04A48-70B2-42BD-8D0F-EA5E1D4EF8C1}" type="datetime1">
              <a:rPr lang="cs-CZ" smtClean="0"/>
              <a:t>31.3.2011</a:t>
            </a:fld>
            <a:endParaRPr lang="cs-CZ"/>
          </a:p>
        </p:txBody>
      </p:sp>
      <p:sp>
        <p:nvSpPr>
          <p:cNvPr id="3" name="Zástupný symbol pro zápatí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cs-CZ"/>
          </a:p>
        </p:txBody>
      </p:sp>
      <p:sp>
        <p:nvSpPr>
          <p:cNvPr id="7" name="Přímá spojnice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Přímá spojnice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Obdélník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Přímá spojnice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á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Zástupný symbol pro číslo snímk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3A83665-CFAF-4C28-81EB-BAF87F5E5E4C}" type="slidenum">
              <a:rPr lang="cs-CZ" smtClean="0"/>
              <a:t>‹#›</a:t>
            </a:fld>
            <a:endParaRPr lang="cs-CZ"/>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jp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portal.mpsv.cz/sz/obcane/formulareobcana"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portal.mpsv.cz/sz/obcane/formulareobcana"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jp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jp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www.diverzitaproozp.cz/"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8" Type="http://schemas.openxmlformats.org/officeDocument/2006/relationships/hyperlink" Target="http://socialniporadce.mpsv.cz/cs/113" TargetMode="External"/><Relationship Id="rId3" Type="http://schemas.openxmlformats.org/officeDocument/2006/relationships/hyperlink" Target="http://www.mpsv.cz/cs/6" TargetMode="External"/><Relationship Id="rId7" Type="http://schemas.openxmlformats.org/officeDocument/2006/relationships/hyperlink" Target="http://portal.mpsv.cz/sz/obcane/jobclub" TargetMode="External"/><Relationship Id="rId2" Type="http://schemas.openxmlformats.org/officeDocument/2006/relationships/hyperlink" Target="http://portal.mpsv.cz/sz" TargetMode="External"/><Relationship Id="rId1" Type="http://schemas.openxmlformats.org/officeDocument/2006/relationships/slideLayout" Target="../slideLayouts/slideLayout2.xml"/><Relationship Id="rId6" Type="http://schemas.openxmlformats.org/officeDocument/2006/relationships/hyperlink" Target="http://portal.mpsv.cz/sz/obcane/formulareobcana" TargetMode="External"/><Relationship Id="rId11" Type="http://schemas.openxmlformats.org/officeDocument/2006/relationships/image" Target="../media/image3.png"/><Relationship Id="rId5" Type="http://schemas.openxmlformats.org/officeDocument/2006/relationships/hyperlink" Target="http://portal.mpsv.cz/sz/obcane/navod" TargetMode="External"/><Relationship Id="rId10" Type="http://schemas.openxmlformats.org/officeDocument/2006/relationships/hyperlink" Target="http://www.mpsv.cz/" TargetMode="External"/><Relationship Id="rId4" Type="http://schemas.openxmlformats.org/officeDocument/2006/relationships/hyperlink" Target="http://portal.mpsv.cz/sz/download" TargetMode="External"/><Relationship Id="rId9" Type="http://schemas.openxmlformats.org/officeDocument/2006/relationships/hyperlink" Target="http://portal.mpsv.cz/sz/zamest/zamestnaniosob/definiceoz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Politika zaměstnanosti</a:t>
            </a:r>
            <a:endParaRPr lang="cs-CZ" dirty="0"/>
          </a:p>
        </p:txBody>
      </p:sp>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5604959"/>
            <a:ext cx="4877141" cy="1064842"/>
          </a:xfrm>
          <a:prstGeom prst="rect">
            <a:avLst/>
          </a:prstGeom>
        </p:spPr>
      </p:pic>
    </p:spTree>
    <p:extLst>
      <p:ext uri="{BB962C8B-B14F-4D97-AF65-F5344CB8AC3E}">
        <p14:creationId xmlns:p14="http://schemas.microsoft.com/office/powerpoint/2010/main" val="3226481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706090"/>
          </a:xfrm>
        </p:spPr>
        <p:txBody>
          <a:bodyPr/>
          <a:lstStyle/>
          <a:p>
            <a:r>
              <a:rPr lang="cs-CZ" dirty="0" smtClean="0"/>
              <a:t>Cíle kapitoly </a:t>
            </a:r>
            <a:endParaRPr lang="cs-CZ" dirty="0"/>
          </a:p>
        </p:txBody>
      </p:sp>
      <p:sp>
        <p:nvSpPr>
          <p:cNvPr id="3" name="Zástupný symbol pro obsah 2"/>
          <p:cNvSpPr>
            <a:spLocks noGrp="1"/>
          </p:cNvSpPr>
          <p:nvPr>
            <p:ph sz="quarter" idx="1"/>
          </p:nvPr>
        </p:nvSpPr>
        <p:spPr>
          <a:xfrm>
            <a:off x="467544" y="1052736"/>
            <a:ext cx="7467600" cy="4873752"/>
          </a:xfrm>
        </p:spPr>
        <p:txBody>
          <a:bodyPr>
            <a:normAutofit fontScale="77500" lnSpcReduction="20000"/>
          </a:bodyPr>
          <a:lstStyle/>
          <a:p>
            <a:pPr lvl="0"/>
            <a:r>
              <a:rPr lang="cs-CZ" dirty="0"/>
              <a:t>stručně charakterizovat základní pojmy </a:t>
            </a:r>
          </a:p>
          <a:p>
            <a:pPr lvl="0"/>
            <a:r>
              <a:rPr lang="cs-CZ" dirty="0"/>
              <a:t>rozlišovat jednotlivé druhy nezaměstnanosti</a:t>
            </a:r>
          </a:p>
          <a:p>
            <a:pPr lvl="0"/>
            <a:r>
              <a:rPr lang="cs-CZ" dirty="0"/>
              <a:t>empaticky zaujmout stanovisko k situacím, které jsou spojené s nezaměstnaností</a:t>
            </a:r>
          </a:p>
          <a:p>
            <a:pPr lvl="0"/>
            <a:r>
              <a:rPr lang="cs-CZ" dirty="0"/>
              <a:t>charakterizovat a rozlišit aktivní a pasivní politiku zaměstnanosti a zároveň dokázat vysvětlit jednotlivé druhy aktivních nástrojů politiky zaměstnanosti</a:t>
            </a:r>
          </a:p>
          <a:p>
            <a:pPr lvl="0"/>
            <a:r>
              <a:rPr lang="cs-CZ" dirty="0"/>
              <a:t>získat přehled o tom, kdo a jak vykonává státní politiku zaměstnanosti</a:t>
            </a:r>
          </a:p>
          <a:p>
            <a:pPr lvl="0"/>
            <a:r>
              <a:rPr lang="cs-CZ" dirty="0"/>
              <a:t>dozvědět se, v jakém případě je vhodné registrovat se na příslušném úřadu práce nebo se zaregistrovat v agentuře práce</a:t>
            </a:r>
          </a:p>
          <a:p>
            <a:pPr lvl="0"/>
            <a:r>
              <a:rPr lang="cs-CZ" dirty="0"/>
              <a:t>rozlišit mezi uchazečem a zájemcem o zaměstnání</a:t>
            </a:r>
          </a:p>
          <a:p>
            <a:pPr lvl="0"/>
            <a:r>
              <a:rPr lang="cs-CZ" dirty="0"/>
              <a:t>poznat specifika při zaměstnávání občanů se zdravotním postižením</a:t>
            </a:r>
          </a:p>
          <a:p>
            <a:pPr lvl="0"/>
            <a:r>
              <a:rPr lang="cs-CZ" dirty="0"/>
              <a:t>orientovat se v současných problémech týkajících se politiky zaměstnanosti – prognostický vývoj, rozdíly v jednotlivých krajích, aktuální míra nezaměstnanosti apod.</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6093296"/>
            <a:ext cx="2967939" cy="648000"/>
          </a:xfrm>
          <a:prstGeom prst="rect">
            <a:avLst/>
          </a:prstGeom>
        </p:spPr>
      </p:pic>
    </p:spTree>
    <p:extLst>
      <p:ext uri="{BB962C8B-B14F-4D97-AF65-F5344CB8AC3E}">
        <p14:creationId xmlns:p14="http://schemas.microsoft.com/office/powerpoint/2010/main" val="421314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Pojmy které je dobré si pamatovat</a:t>
            </a:r>
            <a:endParaRPr lang="cs-CZ" dirty="0"/>
          </a:p>
        </p:txBody>
      </p:sp>
      <p:sp>
        <p:nvSpPr>
          <p:cNvPr id="3" name="Zástupný symbol pro obsah 2"/>
          <p:cNvSpPr>
            <a:spLocks noGrp="1"/>
          </p:cNvSpPr>
          <p:nvPr>
            <p:ph sz="quarter" idx="1"/>
          </p:nvPr>
        </p:nvSpPr>
        <p:spPr/>
        <p:txBody>
          <a:bodyPr/>
          <a:lstStyle/>
          <a:p>
            <a:pPr lvl="0"/>
            <a:r>
              <a:rPr lang="cs-CZ" dirty="0"/>
              <a:t>Politika zaměstnanosti</a:t>
            </a:r>
          </a:p>
          <a:p>
            <a:pPr lvl="0"/>
            <a:r>
              <a:rPr lang="cs-CZ" dirty="0"/>
              <a:t>Právo na zaměstnání</a:t>
            </a:r>
          </a:p>
          <a:p>
            <a:pPr lvl="0"/>
            <a:r>
              <a:rPr lang="cs-CZ" dirty="0"/>
              <a:t>Nezaměstnanost a její druhy</a:t>
            </a:r>
          </a:p>
          <a:p>
            <a:pPr lvl="0"/>
            <a:r>
              <a:rPr lang="cs-CZ" dirty="0"/>
              <a:t>Nezaměstnaný</a:t>
            </a:r>
          </a:p>
          <a:p>
            <a:pPr lvl="0"/>
            <a:r>
              <a:rPr lang="cs-CZ" dirty="0"/>
              <a:t>Aktivní a pasivní politika zaměstnanosti</a:t>
            </a:r>
          </a:p>
          <a:p>
            <a:pPr lvl="0"/>
            <a:r>
              <a:rPr lang="cs-CZ" dirty="0"/>
              <a:t>Aktivní nástroje politiky zaměstnanosti</a:t>
            </a:r>
          </a:p>
          <a:p>
            <a:pPr lvl="0"/>
            <a:r>
              <a:rPr lang="cs-CZ" dirty="0"/>
              <a:t>Úřady práce</a:t>
            </a:r>
          </a:p>
          <a:p>
            <a:pPr lvl="0"/>
            <a:r>
              <a:rPr lang="cs-CZ" dirty="0"/>
              <a:t>Agentury práce</a:t>
            </a:r>
          </a:p>
          <a:p>
            <a:pPr lvl="0"/>
            <a:r>
              <a:rPr lang="cs-CZ" dirty="0"/>
              <a:t>Uchazeč x zájemce o </a:t>
            </a:r>
            <a:r>
              <a:rPr lang="cs-CZ" dirty="0" smtClean="0"/>
              <a:t>práci</a:t>
            </a:r>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499036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634082"/>
          </a:xfrm>
        </p:spPr>
        <p:txBody>
          <a:bodyPr/>
          <a:lstStyle/>
          <a:p>
            <a:r>
              <a:rPr lang="cs-CZ" dirty="0" smtClean="0"/>
              <a:t>Kontrolní otázky</a:t>
            </a:r>
            <a:endParaRPr lang="cs-CZ" dirty="0"/>
          </a:p>
        </p:txBody>
      </p:sp>
      <p:sp>
        <p:nvSpPr>
          <p:cNvPr id="3" name="Zástupný symbol pro obsah 2"/>
          <p:cNvSpPr>
            <a:spLocks noGrp="1"/>
          </p:cNvSpPr>
          <p:nvPr>
            <p:ph sz="quarter" idx="1"/>
          </p:nvPr>
        </p:nvSpPr>
        <p:spPr>
          <a:xfrm>
            <a:off x="488154" y="1052736"/>
            <a:ext cx="7467600" cy="4873752"/>
          </a:xfrm>
        </p:spPr>
        <p:txBody>
          <a:bodyPr>
            <a:normAutofit fontScale="85000" lnSpcReduction="20000"/>
          </a:bodyPr>
          <a:lstStyle/>
          <a:p>
            <a:pPr lvl="0"/>
            <a:r>
              <a:rPr lang="cs-CZ" dirty="0"/>
              <a:t>Co je skryto pod obecným pojmem politika zaměstnanosti? Jaké jsou její cíle a prostřednictvím koho jsou realizovány?</a:t>
            </a:r>
          </a:p>
          <a:p>
            <a:pPr lvl="0"/>
            <a:r>
              <a:rPr lang="cs-CZ" dirty="0"/>
              <a:t>Charakterizujte cílovou populaci politiky zaměstnanosti.</a:t>
            </a:r>
          </a:p>
          <a:p>
            <a:pPr lvl="0"/>
            <a:r>
              <a:rPr lang="cs-CZ" dirty="0"/>
              <a:t>Co znamená právo na zaměstnání?</a:t>
            </a:r>
          </a:p>
          <a:p>
            <a:pPr lvl="0"/>
            <a:r>
              <a:rPr lang="cs-CZ" dirty="0"/>
              <a:t>Rozdělte druhy nezaměstnanosti a seřaďte je dle uvážení od méně po více závažnou.</a:t>
            </a:r>
          </a:p>
          <a:p>
            <a:pPr lvl="0"/>
            <a:r>
              <a:rPr lang="cs-CZ" dirty="0"/>
              <a:t>Jaká je v současné době míra nezaměstnanosti?</a:t>
            </a:r>
          </a:p>
          <a:p>
            <a:pPr lvl="0"/>
            <a:r>
              <a:rPr lang="cs-CZ" dirty="0"/>
              <a:t>Rozlište aktivní a pasivní politiku zaměstnanosti.</a:t>
            </a:r>
          </a:p>
          <a:p>
            <a:pPr lvl="0"/>
            <a:r>
              <a:rPr lang="cs-CZ" dirty="0"/>
              <a:t>Jaké využívá aktivní politika nástroje?</a:t>
            </a:r>
          </a:p>
          <a:p>
            <a:pPr lvl="0"/>
            <a:r>
              <a:rPr lang="cs-CZ" dirty="0"/>
              <a:t>Vymezte jednotlivé funkce úřadů práce.</a:t>
            </a:r>
          </a:p>
          <a:p>
            <a:pPr lvl="0"/>
            <a:r>
              <a:rPr lang="cs-CZ" dirty="0"/>
              <a:t>Jaký je rozdíl mezi uchazečem a zájemcem o zaměstnání?</a:t>
            </a:r>
          </a:p>
          <a:p>
            <a:pPr lvl="0"/>
            <a:r>
              <a:rPr lang="cs-CZ" dirty="0"/>
              <a:t>zjistěte jak dlouhá by byla podpůrčí doba pro poskytování podpory v nezaměstnanosti pro vás, pro vaše rodiče nebo sourozence a blízkou rodinu</a:t>
            </a:r>
          </a:p>
          <a:p>
            <a:pPr lvl="0"/>
            <a:r>
              <a:rPr lang="cs-CZ" dirty="0"/>
              <a:t>Jakých možností mohou využít v oblasti zaměstnávání osoby se zdravotním postižením?</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6093296"/>
            <a:ext cx="2967939" cy="648000"/>
          </a:xfrm>
          <a:prstGeom prst="rect">
            <a:avLst/>
          </a:prstGeom>
        </p:spPr>
      </p:pic>
    </p:spTree>
    <p:extLst>
      <p:ext uri="{BB962C8B-B14F-4D97-AF65-F5344CB8AC3E}">
        <p14:creationId xmlns:p14="http://schemas.microsoft.com/office/powerpoint/2010/main" val="29319940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ctrTitle"/>
          </p:nvPr>
        </p:nvSpPr>
        <p:spPr/>
        <p:txBody>
          <a:bodyPr>
            <a:normAutofit fontScale="90000"/>
          </a:bodyPr>
          <a:lstStyle/>
          <a:p>
            <a:r>
              <a:rPr lang="cs-CZ" dirty="0" smtClean="0"/>
              <a:t>Úvod, základní pojmy, právo na zaměstnání, hlavní úkoly a cíle politiky zaměstnanosti, postavení státu v politice zaměstnanosti, nezaměstnanost, důsledky nezaměstnanosti</a:t>
            </a:r>
            <a:endParaRPr lang="cs-CZ" dirty="0"/>
          </a:p>
        </p:txBody>
      </p:sp>
      <p:pic>
        <p:nvPicPr>
          <p:cNvPr id="7" name="Obráze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6207296"/>
            <a:ext cx="2967939" cy="648000"/>
          </a:xfrm>
          <a:prstGeom prst="rect">
            <a:avLst/>
          </a:prstGeom>
        </p:spPr>
      </p:pic>
    </p:spTree>
    <p:extLst>
      <p:ext uri="{BB962C8B-B14F-4D97-AF65-F5344CB8AC3E}">
        <p14:creationId xmlns:p14="http://schemas.microsoft.com/office/powerpoint/2010/main" val="1410828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Politika zaměstnanosti	</a:t>
            </a:r>
            <a:endParaRPr lang="cs-CZ" dirty="0"/>
          </a:p>
        </p:txBody>
      </p:sp>
      <p:sp>
        <p:nvSpPr>
          <p:cNvPr id="3" name="Zástupný symbol pro obsah 2"/>
          <p:cNvSpPr>
            <a:spLocks noGrp="1"/>
          </p:cNvSpPr>
          <p:nvPr>
            <p:ph sz="quarter" idx="1"/>
          </p:nvPr>
        </p:nvSpPr>
        <p:spPr/>
        <p:txBody>
          <a:bodyPr/>
          <a:lstStyle/>
          <a:p>
            <a:r>
              <a:rPr lang="cs-CZ" dirty="0" smtClean="0"/>
              <a:t>Je realizována</a:t>
            </a:r>
          </a:p>
          <a:p>
            <a:pPr lvl="1"/>
            <a:r>
              <a:rPr lang="cs-CZ" dirty="0"/>
              <a:t>MPSV</a:t>
            </a:r>
          </a:p>
          <a:p>
            <a:pPr lvl="1"/>
            <a:r>
              <a:rPr lang="cs-CZ" dirty="0"/>
              <a:t>Příslušné úřady práce</a:t>
            </a:r>
          </a:p>
          <a:p>
            <a:endParaRPr lang="cs-CZ" dirty="0"/>
          </a:p>
          <a:p>
            <a:r>
              <a:rPr lang="cs-CZ" dirty="0" smtClean="0"/>
              <a:t>Hlavním </a:t>
            </a:r>
            <a:r>
              <a:rPr lang="cs-CZ" dirty="0"/>
              <a:t>cílem je </a:t>
            </a:r>
            <a:endParaRPr lang="cs-CZ" dirty="0" smtClean="0"/>
          </a:p>
          <a:p>
            <a:pPr lvl="1"/>
            <a:r>
              <a:rPr lang="cs-CZ" dirty="0" smtClean="0"/>
              <a:t>udržet </a:t>
            </a:r>
            <a:r>
              <a:rPr lang="cs-CZ" dirty="0"/>
              <a:t>stabilitu, rovnováhu mezi stále se měnícím trhem práce a pracovními silami, které jsou k dispozici. </a:t>
            </a:r>
          </a:p>
          <a:p>
            <a:pPr marL="0" indent="0">
              <a:buNone/>
            </a:pPr>
            <a:endParaRPr lang="cs-CZ" dirty="0" smtClean="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6021288"/>
            <a:ext cx="2967939" cy="648000"/>
          </a:xfrm>
          <a:prstGeom prst="rect">
            <a:avLst/>
          </a:prstGeom>
        </p:spPr>
      </p:pic>
    </p:spTree>
    <p:extLst>
      <p:ext uri="{BB962C8B-B14F-4D97-AF65-F5344CB8AC3E}">
        <p14:creationId xmlns:p14="http://schemas.microsoft.com/office/powerpoint/2010/main" val="24980414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Hlavní úkoly státní politiky zaměstnanosti</a:t>
            </a:r>
            <a:endParaRPr lang="cs-CZ" dirty="0"/>
          </a:p>
        </p:txBody>
      </p:sp>
      <p:sp>
        <p:nvSpPr>
          <p:cNvPr id="3" name="Zástupný symbol pro obsah 2"/>
          <p:cNvSpPr>
            <a:spLocks noGrp="1"/>
          </p:cNvSpPr>
          <p:nvPr>
            <p:ph sz="quarter" idx="1"/>
          </p:nvPr>
        </p:nvSpPr>
        <p:spPr/>
        <p:txBody>
          <a:bodyPr>
            <a:normAutofit/>
          </a:bodyPr>
          <a:lstStyle/>
          <a:p>
            <a:pPr lvl="0"/>
            <a:r>
              <a:rPr lang="cs-CZ" dirty="0"/>
              <a:t>zabezpečení práva občanů na zaměstnání </a:t>
            </a:r>
            <a:endParaRPr lang="cs-CZ" dirty="0" smtClean="0"/>
          </a:p>
          <a:p>
            <a:pPr lvl="0"/>
            <a:r>
              <a:rPr lang="cs-CZ" dirty="0" smtClean="0"/>
              <a:t>podpora </a:t>
            </a:r>
            <a:r>
              <a:rPr lang="cs-CZ" dirty="0"/>
              <a:t>rovnováhy na trhu pracovních sil </a:t>
            </a:r>
            <a:endParaRPr lang="cs-CZ" dirty="0" smtClean="0"/>
          </a:p>
          <a:p>
            <a:pPr lvl="0"/>
            <a:r>
              <a:rPr lang="cs-CZ" dirty="0" smtClean="0"/>
              <a:t>podpora </a:t>
            </a:r>
            <a:r>
              <a:rPr lang="cs-CZ" dirty="0"/>
              <a:t>produktivního využívání zdrojů pracovních sil </a:t>
            </a:r>
            <a:endParaRPr lang="cs-CZ" dirty="0" smtClean="0"/>
          </a:p>
          <a:p>
            <a:pPr lvl="0"/>
            <a:r>
              <a:rPr lang="cs-CZ" dirty="0" smtClean="0"/>
              <a:t>snižování nezaměstnanosti</a:t>
            </a:r>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5949280"/>
            <a:ext cx="2967939" cy="648000"/>
          </a:xfrm>
          <a:prstGeom prst="rect">
            <a:avLst/>
          </a:prstGeom>
        </p:spPr>
      </p:pic>
    </p:spTree>
    <p:extLst>
      <p:ext uri="{BB962C8B-B14F-4D97-AF65-F5344CB8AC3E}">
        <p14:creationId xmlns:p14="http://schemas.microsoft.com/office/powerpoint/2010/main" val="30749105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Právo na zaměstnání</a:t>
            </a:r>
            <a:endParaRPr lang="cs-CZ" dirty="0"/>
          </a:p>
        </p:txBody>
      </p:sp>
      <p:sp>
        <p:nvSpPr>
          <p:cNvPr id="3" name="Zástupný symbol pro obsah 2"/>
          <p:cNvSpPr>
            <a:spLocks noGrp="1"/>
          </p:cNvSpPr>
          <p:nvPr>
            <p:ph sz="quarter" idx="1"/>
          </p:nvPr>
        </p:nvSpPr>
        <p:spPr/>
        <p:txBody>
          <a:bodyPr/>
          <a:lstStyle/>
          <a:p>
            <a:r>
              <a:rPr lang="cs-CZ" b="1" dirty="0"/>
              <a:t>právo občanů, kteří chtějí a mohou pracovat a o práci se ucházejí</a:t>
            </a:r>
            <a:r>
              <a:rPr lang="cs-CZ" dirty="0"/>
              <a:t>. </a:t>
            </a:r>
          </a:p>
          <a:p>
            <a:r>
              <a:rPr lang="cs-CZ" dirty="0"/>
              <a:t>Jedná se o </a:t>
            </a:r>
            <a:r>
              <a:rPr lang="cs-CZ" u="sng" dirty="0"/>
              <a:t>právo na:</a:t>
            </a:r>
            <a:endParaRPr lang="cs-CZ" dirty="0"/>
          </a:p>
          <a:p>
            <a:pPr lvl="1"/>
            <a:r>
              <a:rPr lang="cs-CZ" dirty="0"/>
              <a:t>pracovní uplatnění těch, kteří chtějí a mohou pracovat a práci </a:t>
            </a:r>
            <a:r>
              <a:rPr lang="cs-CZ" b="1" dirty="0"/>
              <a:t>skutečně</a:t>
            </a:r>
            <a:r>
              <a:rPr lang="cs-CZ" dirty="0"/>
              <a:t> hledají</a:t>
            </a:r>
          </a:p>
          <a:p>
            <a:pPr lvl="1"/>
            <a:r>
              <a:rPr lang="cs-CZ" dirty="0"/>
              <a:t>zprostředkování pracovního uplatnění ve vhodném zaměstnání</a:t>
            </a:r>
          </a:p>
          <a:p>
            <a:pPr lvl="1"/>
            <a:r>
              <a:rPr lang="cs-CZ" dirty="0"/>
              <a:t>rekvalifikaci nezbytnou k pracovnímu uplatnění</a:t>
            </a:r>
          </a:p>
          <a:p>
            <a:pPr lvl="1"/>
            <a:r>
              <a:rPr lang="cs-CZ" dirty="0"/>
              <a:t>hmotné zabezpečení před nástupem do zaměstnání a v případě ztráty zaměstnání</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21288"/>
            <a:ext cx="2967939" cy="648000"/>
          </a:xfrm>
          <a:prstGeom prst="rect">
            <a:avLst/>
          </a:prstGeom>
        </p:spPr>
      </p:pic>
    </p:spTree>
    <p:extLst>
      <p:ext uri="{BB962C8B-B14F-4D97-AF65-F5344CB8AC3E}">
        <p14:creationId xmlns:p14="http://schemas.microsoft.com/office/powerpoint/2010/main" val="11506499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Právo na práci	</a:t>
            </a:r>
            <a:endParaRPr lang="cs-CZ" dirty="0"/>
          </a:p>
        </p:txBody>
      </p:sp>
      <p:sp>
        <p:nvSpPr>
          <p:cNvPr id="3" name="Zástupný symbol pro obsah 2"/>
          <p:cNvSpPr>
            <a:spLocks noGrp="1"/>
          </p:cNvSpPr>
          <p:nvPr>
            <p:ph sz="quarter" idx="1"/>
          </p:nvPr>
        </p:nvSpPr>
        <p:spPr/>
        <p:txBody>
          <a:bodyPr/>
          <a:lstStyle/>
          <a:p>
            <a:r>
              <a:rPr lang="cs-CZ" dirty="0" smtClean="0"/>
              <a:t>Právo na určitou práci</a:t>
            </a:r>
          </a:p>
          <a:p>
            <a:r>
              <a:rPr lang="cs-CZ" dirty="0" smtClean="0"/>
              <a:t>Právo na pomoc od státu při získávání práce</a:t>
            </a:r>
          </a:p>
          <a:p>
            <a:r>
              <a:rPr lang="cs-CZ" dirty="0" smtClean="0"/>
              <a:t>Právo na podporu v nezaměstnanosti</a:t>
            </a:r>
          </a:p>
          <a:p>
            <a:endParaRPr lang="cs-CZ" dirty="0"/>
          </a:p>
          <a:p>
            <a:r>
              <a:rPr lang="cs-CZ" dirty="0"/>
              <a:t>Občan má právo si své zaměstnání zvolit svobodně </a:t>
            </a:r>
            <a:r>
              <a:rPr lang="cs-CZ" dirty="0" smtClean="0"/>
              <a:t>a </a:t>
            </a:r>
            <a:r>
              <a:rPr lang="cs-CZ" dirty="0"/>
              <a:t>vykonávat je na celém území ČR (nebo si může zabezpečit zaměstnání i v zahraničí, pokud bude chtít).</a:t>
            </a:r>
          </a:p>
          <a:p>
            <a:endParaRPr lang="cs-CZ" dirty="0"/>
          </a:p>
        </p:txBody>
      </p:sp>
      <p:cxnSp>
        <p:nvCxnSpPr>
          <p:cNvPr id="7" name="Přímá spojnice 6"/>
          <p:cNvCxnSpPr/>
          <p:nvPr/>
        </p:nvCxnSpPr>
        <p:spPr>
          <a:xfrm flipV="1">
            <a:off x="1187624" y="1700808"/>
            <a:ext cx="1512168"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Přímá spojnice 8"/>
          <p:cNvCxnSpPr/>
          <p:nvPr/>
        </p:nvCxnSpPr>
        <p:spPr>
          <a:xfrm>
            <a:off x="1187624" y="1700808"/>
            <a:ext cx="1512168" cy="36004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Obráze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21288"/>
            <a:ext cx="2967939" cy="648000"/>
          </a:xfrm>
          <a:prstGeom prst="rect">
            <a:avLst/>
          </a:prstGeom>
        </p:spPr>
      </p:pic>
    </p:spTree>
    <p:extLst>
      <p:ext uri="{BB962C8B-B14F-4D97-AF65-F5344CB8AC3E}">
        <p14:creationId xmlns:p14="http://schemas.microsoft.com/office/powerpoint/2010/main" val="968359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Hlavní cíle politiky zaměstnanosti</a:t>
            </a:r>
            <a:endParaRPr lang="cs-CZ" dirty="0"/>
          </a:p>
        </p:txBody>
      </p:sp>
      <p:sp>
        <p:nvSpPr>
          <p:cNvPr id="3" name="Zástupný symbol pro obsah 2"/>
          <p:cNvSpPr>
            <a:spLocks noGrp="1"/>
          </p:cNvSpPr>
          <p:nvPr>
            <p:ph sz="quarter" idx="1"/>
          </p:nvPr>
        </p:nvSpPr>
        <p:spPr/>
        <p:txBody>
          <a:bodyPr/>
          <a:lstStyle/>
          <a:p>
            <a:pPr lvl="0"/>
            <a:endParaRPr lang="cs-CZ" dirty="0" smtClean="0"/>
          </a:p>
          <a:p>
            <a:pPr lvl="0"/>
            <a:endParaRPr lang="cs-CZ" dirty="0"/>
          </a:p>
          <a:p>
            <a:pPr lvl="0"/>
            <a:r>
              <a:rPr lang="cs-CZ" dirty="0" smtClean="0"/>
              <a:t>tvorba </a:t>
            </a:r>
            <a:r>
              <a:rPr lang="cs-CZ" dirty="0"/>
              <a:t>nových pracovních příležitostí</a:t>
            </a:r>
          </a:p>
          <a:p>
            <a:pPr lvl="0"/>
            <a:r>
              <a:rPr lang="cs-CZ" dirty="0"/>
              <a:t>podpora samostatné ekonomické aktivity</a:t>
            </a:r>
          </a:p>
          <a:p>
            <a:pPr lvl="0"/>
            <a:r>
              <a:rPr lang="cs-CZ" dirty="0"/>
              <a:t>příprava osob na zaměstnání nebo jinou ekonomickou činnost</a:t>
            </a:r>
          </a:p>
          <a:p>
            <a:pPr marL="0" indent="0">
              <a:buNone/>
            </a:pPr>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21288"/>
            <a:ext cx="2967939" cy="648000"/>
          </a:xfrm>
          <a:prstGeom prst="rect">
            <a:avLst/>
          </a:prstGeom>
        </p:spPr>
      </p:pic>
    </p:spTree>
    <p:extLst>
      <p:ext uri="{BB962C8B-B14F-4D97-AF65-F5344CB8AC3E}">
        <p14:creationId xmlns:p14="http://schemas.microsoft.com/office/powerpoint/2010/main" val="24505585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Postavení státu v systému politiky zaměstnanosti</a:t>
            </a:r>
            <a:endParaRPr lang="cs-CZ" dirty="0"/>
          </a:p>
        </p:txBody>
      </p:sp>
      <p:sp>
        <p:nvSpPr>
          <p:cNvPr id="3" name="Zástupný symbol pro obsah 2"/>
          <p:cNvSpPr>
            <a:spLocks noGrp="1"/>
          </p:cNvSpPr>
          <p:nvPr>
            <p:ph sz="quarter" idx="1"/>
          </p:nvPr>
        </p:nvSpPr>
        <p:spPr/>
        <p:txBody>
          <a:bodyPr/>
          <a:lstStyle/>
          <a:p>
            <a:pPr lvl="0"/>
            <a:r>
              <a:rPr lang="cs-CZ" b="1" dirty="0"/>
              <a:t>upravuje</a:t>
            </a:r>
            <a:r>
              <a:rPr lang="cs-CZ" dirty="0"/>
              <a:t> </a:t>
            </a:r>
            <a:r>
              <a:rPr lang="cs-CZ" b="1" dirty="0"/>
              <a:t>podmínky</a:t>
            </a:r>
            <a:r>
              <a:rPr lang="cs-CZ" dirty="0"/>
              <a:t> pro uzavírání a ukončování </a:t>
            </a:r>
            <a:r>
              <a:rPr lang="cs-CZ" b="1" dirty="0"/>
              <a:t>pracovních smluv</a:t>
            </a:r>
            <a:r>
              <a:rPr lang="cs-CZ" dirty="0"/>
              <a:t> (viz. právo - pracovně-právní zákonodárství)</a:t>
            </a:r>
          </a:p>
          <a:p>
            <a:pPr lvl="0"/>
            <a:r>
              <a:rPr lang="cs-CZ" dirty="0"/>
              <a:t>pro plnění základních cílů politiky zaměstnanosti </a:t>
            </a:r>
            <a:r>
              <a:rPr lang="cs-CZ" b="1" dirty="0"/>
              <a:t>vytváří specializované instituce</a:t>
            </a:r>
            <a:endParaRPr lang="cs-CZ" dirty="0"/>
          </a:p>
          <a:p>
            <a:pPr lvl="0"/>
            <a:r>
              <a:rPr lang="cs-CZ" b="1" dirty="0"/>
              <a:t>reguluje pohyb pracovních sil</a:t>
            </a:r>
            <a:r>
              <a:rPr lang="cs-CZ" dirty="0"/>
              <a:t> především ve směru přes hranice</a:t>
            </a:r>
          </a:p>
          <a:p>
            <a:r>
              <a:rPr lang="cs-CZ" dirty="0"/>
              <a:t>účastní se </a:t>
            </a:r>
            <a:r>
              <a:rPr lang="cs-CZ" b="1" dirty="0"/>
              <a:t>formulace a realizace cílů</a:t>
            </a:r>
            <a:r>
              <a:rPr lang="cs-CZ" dirty="0"/>
              <a:t> politiky zaměstnanosti</a:t>
            </a:r>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5877272"/>
            <a:ext cx="2967939" cy="648000"/>
          </a:xfrm>
          <a:prstGeom prst="rect">
            <a:avLst/>
          </a:prstGeom>
        </p:spPr>
      </p:pic>
    </p:spTree>
    <p:extLst>
      <p:ext uri="{BB962C8B-B14F-4D97-AF65-F5344CB8AC3E}">
        <p14:creationId xmlns:p14="http://schemas.microsoft.com/office/powerpoint/2010/main" val="13332330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Nezaměstnanost	</a:t>
            </a:r>
            <a:endParaRPr lang="cs-CZ" dirty="0"/>
          </a:p>
        </p:txBody>
      </p:sp>
      <p:sp>
        <p:nvSpPr>
          <p:cNvPr id="3" name="Zástupný symbol pro obsah 2"/>
          <p:cNvSpPr>
            <a:spLocks noGrp="1"/>
          </p:cNvSpPr>
          <p:nvPr>
            <p:ph sz="quarter" idx="1"/>
          </p:nvPr>
        </p:nvSpPr>
        <p:spPr/>
        <p:txBody>
          <a:bodyPr/>
          <a:lstStyle/>
          <a:p>
            <a:pPr lvl="0"/>
            <a:r>
              <a:rPr lang="cs-CZ" dirty="0"/>
              <a:t>vyznačuje se především </a:t>
            </a:r>
            <a:r>
              <a:rPr lang="cs-CZ" b="1" dirty="0"/>
              <a:t>ztrátou výdělku, který vyplývá z toho, že osoba, která chce pracovat, je schopna pracovat a nabízí své pracovní uplatnění na trhu práce (své znalosti, dovednosti, svou kvalifikaci) nemůže v daný okamžik (někdy po kratší jindy po delší dobu) získat vhodné zaměstnání. </a:t>
            </a:r>
            <a:endParaRPr lang="cs-CZ" dirty="0"/>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6021288"/>
            <a:ext cx="2967939" cy="648000"/>
          </a:xfrm>
          <a:prstGeom prst="rect">
            <a:avLst/>
          </a:prstGeom>
        </p:spPr>
      </p:pic>
    </p:spTree>
    <p:extLst>
      <p:ext uri="{BB962C8B-B14F-4D97-AF65-F5344CB8AC3E}">
        <p14:creationId xmlns:p14="http://schemas.microsoft.com/office/powerpoint/2010/main" val="23650292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Nezaměstnanost jako sociální událost</a:t>
            </a:r>
            <a:endParaRPr lang="cs-CZ" dirty="0"/>
          </a:p>
        </p:txBody>
      </p:sp>
      <p:sp>
        <p:nvSpPr>
          <p:cNvPr id="3" name="Zástupný symbol pro obsah 2"/>
          <p:cNvSpPr>
            <a:spLocks noGrp="1"/>
          </p:cNvSpPr>
          <p:nvPr>
            <p:ph sz="quarter" idx="1"/>
          </p:nvPr>
        </p:nvSpPr>
        <p:spPr/>
        <p:txBody>
          <a:bodyPr/>
          <a:lstStyle/>
          <a:p>
            <a:pPr marL="0" lvl="0" indent="0">
              <a:buNone/>
            </a:pPr>
            <a:r>
              <a:rPr lang="cs-CZ" dirty="0" smtClean="0"/>
              <a:t>Je dána:</a:t>
            </a:r>
          </a:p>
          <a:p>
            <a:pPr marL="0" lvl="0" indent="0">
              <a:buNone/>
            </a:pPr>
            <a:endParaRPr lang="cs-CZ" dirty="0" smtClean="0"/>
          </a:p>
          <a:p>
            <a:pPr lvl="0"/>
            <a:r>
              <a:rPr lang="cs-CZ" dirty="0" smtClean="0"/>
              <a:t>nedobrovolným </a:t>
            </a:r>
            <a:r>
              <a:rPr lang="cs-CZ" dirty="0"/>
              <a:t>charakterem (nemožnost získat zaměstnání)</a:t>
            </a:r>
          </a:p>
          <a:p>
            <a:pPr lvl="0"/>
            <a:r>
              <a:rPr lang="cs-CZ" dirty="0"/>
              <a:t>pracovní schopností (způsobilost být zaměstnán)</a:t>
            </a:r>
          </a:p>
          <a:p>
            <a:pPr lvl="0"/>
            <a:r>
              <a:rPr lang="cs-CZ" dirty="0"/>
              <a:t>připraveností pro výkon zaměstnání </a:t>
            </a:r>
          </a:p>
          <a:p>
            <a:pPr lvl="0"/>
            <a:r>
              <a:rPr lang="cs-CZ" dirty="0"/>
              <a:t>aktivním hledáním zaměstnání (především docházením na úřad práce)</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877272"/>
            <a:ext cx="2967939" cy="648000"/>
          </a:xfrm>
          <a:prstGeom prst="rect">
            <a:avLst/>
          </a:prstGeom>
        </p:spPr>
      </p:pic>
    </p:spTree>
    <p:extLst>
      <p:ext uri="{BB962C8B-B14F-4D97-AF65-F5344CB8AC3E}">
        <p14:creationId xmlns:p14="http://schemas.microsoft.com/office/powerpoint/2010/main" val="15109583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Kdo je nezaměstnaný?</a:t>
            </a:r>
            <a:endParaRPr lang="cs-CZ" dirty="0"/>
          </a:p>
        </p:txBody>
      </p:sp>
      <p:sp>
        <p:nvSpPr>
          <p:cNvPr id="3" name="Zástupný symbol pro obsah 2"/>
          <p:cNvSpPr>
            <a:spLocks noGrp="1"/>
          </p:cNvSpPr>
          <p:nvPr>
            <p:ph sz="quarter" idx="1"/>
          </p:nvPr>
        </p:nvSpPr>
        <p:spPr/>
        <p:txBody>
          <a:bodyPr/>
          <a:lstStyle/>
          <a:p>
            <a:pPr marL="0" lvl="0" indent="0">
              <a:buNone/>
            </a:pPr>
            <a:r>
              <a:rPr lang="cs-CZ" dirty="0" smtClean="0"/>
              <a:t>Je jím vždy člověk, který:</a:t>
            </a:r>
          </a:p>
          <a:p>
            <a:pPr marL="0" lvl="0" indent="0">
              <a:buNone/>
            </a:pPr>
            <a:endParaRPr lang="cs-CZ" dirty="0" smtClean="0"/>
          </a:p>
          <a:p>
            <a:pPr lvl="0"/>
            <a:r>
              <a:rPr lang="cs-CZ" dirty="0" smtClean="0"/>
              <a:t>který </a:t>
            </a:r>
            <a:r>
              <a:rPr lang="cs-CZ" dirty="0"/>
              <a:t>chce pracovat</a:t>
            </a:r>
          </a:p>
          <a:p>
            <a:pPr lvl="0"/>
            <a:r>
              <a:rPr lang="cs-CZ" dirty="0"/>
              <a:t>je schopný práce</a:t>
            </a:r>
          </a:p>
          <a:p>
            <a:pPr lvl="0"/>
            <a:r>
              <a:rPr lang="cs-CZ" dirty="0"/>
              <a:t>ale i přes snahu sehnat si práci je v daný okamžik bez zaměstnání</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5877272"/>
            <a:ext cx="2967939" cy="648000"/>
          </a:xfrm>
          <a:prstGeom prst="rect">
            <a:avLst/>
          </a:prstGeom>
        </p:spPr>
      </p:pic>
    </p:spTree>
    <p:extLst>
      <p:ext uri="{BB962C8B-B14F-4D97-AF65-F5344CB8AC3E}">
        <p14:creationId xmlns:p14="http://schemas.microsoft.com/office/powerpoint/2010/main" val="30633595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sz="quarter" idx="1"/>
            <p:extLst>
              <p:ext uri="{D42A27DB-BD31-4B8C-83A1-F6EECF244321}">
                <p14:modId xmlns:p14="http://schemas.microsoft.com/office/powerpoint/2010/main" val="2343122914"/>
              </p:ext>
            </p:extLst>
          </p:nvPr>
        </p:nvGraphicFramePr>
        <p:xfrm>
          <a:off x="323529" y="234525"/>
          <a:ext cx="7467600" cy="53397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ovéPole 5"/>
          <p:cNvSpPr txBox="1"/>
          <p:nvPr/>
        </p:nvSpPr>
        <p:spPr>
          <a:xfrm>
            <a:off x="323529" y="6021288"/>
            <a:ext cx="8352928" cy="646331"/>
          </a:xfrm>
          <a:prstGeom prst="rect">
            <a:avLst/>
          </a:prstGeom>
          <a:noFill/>
        </p:spPr>
        <p:txBody>
          <a:bodyPr wrap="square" rtlCol="0">
            <a:spAutoFit/>
          </a:bodyPr>
          <a:lstStyle/>
          <a:p>
            <a:r>
              <a:rPr lang="cs-CZ" b="1" dirty="0"/>
              <a:t>uvedené skupiny obyvatel  jsou rovněž považovány za cílovou populaci politiky zaměstnanosti</a:t>
            </a:r>
            <a:endParaRPr lang="cs-CZ" dirty="0"/>
          </a:p>
        </p:txBody>
      </p:sp>
      <p:pic>
        <p:nvPicPr>
          <p:cNvPr id="7" name="Obrázek 6" descr="http://www.jedensvetnaskolach.cz/graphics/logos/OPVK_logolink.png"/>
          <p:cNvPicPr/>
          <p:nvPr/>
        </p:nvPicPr>
        <p:blipFill>
          <a:blip r:embed="rId7">
            <a:extLst>
              <a:ext uri="{28A0092B-C50C-407E-A947-70E740481C1C}">
                <a14:useLocalDpi xmlns:a14="http://schemas.microsoft.com/office/drawing/2010/main" val="0"/>
              </a:ext>
            </a:extLst>
          </a:blip>
          <a:srcRect/>
          <a:stretch>
            <a:fillRect/>
          </a:stretch>
        </p:blipFill>
        <p:spPr bwMode="auto">
          <a:xfrm>
            <a:off x="7842036" y="2117147"/>
            <a:ext cx="809625" cy="2524125"/>
          </a:xfrm>
          <a:prstGeom prst="rect">
            <a:avLst/>
          </a:prstGeom>
          <a:noFill/>
          <a:ln>
            <a:noFill/>
          </a:ln>
        </p:spPr>
      </p:pic>
    </p:spTree>
    <p:extLst>
      <p:ext uri="{BB962C8B-B14F-4D97-AF65-F5344CB8AC3E}">
        <p14:creationId xmlns:p14="http://schemas.microsoft.com/office/powerpoint/2010/main" val="34232206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Zvýšená pozornost je při zprostředkování zaměstnání věnována především:</a:t>
            </a:r>
            <a:endParaRPr lang="cs-CZ" dirty="0"/>
          </a:p>
        </p:txBody>
      </p:sp>
      <p:sp>
        <p:nvSpPr>
          <p:cNvPr id="3" name="Zástupný symbol pro obsah 2"/>
          <p:cNvSpPr>
            <a:spLocks noGrp="1"/>
          </p:cNvSpPr>
          <p:nvPr>
            <p:ph sz="quarter" idx="1"/>
          </p:nvPr>
        </p:nvSpPr>
        <p:spPr/>
        <p:txBody>
          <a:bodyPr>
            <a:normAutofit/>
          </a:bodyPr>
          <a:lstStyle/>
          <a:p>
            <a:pPr lvl="0"/>
            <a:r>
              <a:rPr lang="cs-CZ" dirty="0"/>
              <a:t>občanům se změněnou pracovní schopností</a:t>
            </a:r>
          </a:p>
          <a:p>
            <a:pPr lvl="0"/>
            <a:r>
              <a:rPr lang="cs-CZ" dirty="0"/>
              <a:t>mladiství po skončení povinné školní docházky, kteří nepokračují v další přípravě na povolání</a:t>
            </a:r>
          </a:p>
          <a:p>
            <a:pPr lvl="0"/>
            <a:r>
              <a:rPr lang="cs-CZ" dirty="0"/>
              <a:t>absolventi středních a vysokých škol při prvním nástupu do zaměstnání</a:t>
            </a:r>
          </a:p>
          <a:p>
            <a:pPr lvl="0"/>
            <a:r>
              <a:rPr lang="cs-CZ" dirty="0"/>
              <a:t>těhotné ženy, občané pečující o dítě do 15 let věku nebo o dlouhodobě zdravotně postiženého člena rodiny, vyžadujícího mimořádnou péči</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5877272"/>
            <a:ext cx="2967939" cy="648000"/>
          </a:xfrm>
          <a:prstGeom prst="rect">
            <a:avLst/>
          </a:prstGeom>
        </p:spPr>
      </p:pic>
    </p:spTree>
    <p:extLst>
      <p:ext uri="{BB962C8B-B14F-4D97-AF65-F5344CB8AC3E}">
        <p14:creationId xmlns:p14="http://schemas.microsoft.com/office/powerpoint/2010/main" val="21931379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Zvýšená pozornost je při zprostředkování zaměstnání věnována především:</a:t>
            </a:r>
          </a:p>
        </p:txBody>
      </p:sp>
      <p:sp>
        <p:nvSpPr>
          <p:cNvPr id="3" name="Zástupný symbol pro obsah 2"/>
          <p:cNvSpPr>
            <a:spLocks noGrp="1"/>
          </p:cNvSpPr>
          <p:nvPr>
            <p:ph sz="quarter" idx="1"/>
          </p:nvPr>
        </p:nvSpPr>
        <p:spPr/>
        <p:txBody>
          <a:bodyPr/>
          <a:lstStyle/>
          <a:p>
            <a:pPr lvl="0"/>
            <a:r>
              <a:rPr lang="cs-CZ" dirty="0"/>
              <a:t>uchazeči o zaměstnání starší 50 let věku a ti, kteří byli uvolněni ze zaměstnání v důsledku strukturálních změn</a:t>
            </a:r>
          </a:p>
          <a:p>
            <a:pPr lvl="0"/>
            <a:r>
              <a:rPr lang="cs-CZ" dirty="0"/>
              <a:t>uchazeči o zaměstnání, kteří jsou v evidenci déle než 6 měsíců </a:t>
            </a:r>
          </a:p>
          <a:p>
            <a:pPr lvl="0"/>
            <a:r>
              <a:rPr lang="cs-CZ" dirty="0"/>
              <a:t>občané, kteří potřebují zvláštní pomoc  </a:t>
            </a:r>
          </a:p>
          <a:p>
            <a:pPr lvl="0"/>
            <a:r>
              <a:rPr lang="cs-CZ" dirty="0"/>
              <a:t>občané ohrožení společenským vyloučením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5877272"/>
            <a:ext cx="2967939" cy="648000"/>
          </a:xfrm>
          <a:prstGeom prst="rect">
            <a:avLst/>
          </a:prstGeom>
        </p:spPr>
      </p:pic>
    </p:spTree>
    <p:extLst>
      <p:ext uri="{BB962C8B-B14F-4D97-AF65-F5344CB8AC3E}">
        <p14:creationId xmlns:p14="http://schemas.microsoft.com/office/powerpoint/2010/main" val="2623623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Druhy nezaměstnanosti</a:t>
            </a:r>
            <a:endParaRPr lang="cs-CZ" dirty="0"/>
          </a:p>
        </p:txBody>
      </p:sp>
      <p:graphicFrame>
        <p:nvGraphicFramePr>
          <p:cNvPr id="5" name="Zástupný symbol pro obsah 4"/>
          <p:cNvGraphicFramePr>
            <a:graphicFrameLocks noGrp="1"/>
          </p:cNvGraphicFramePr>
          <p:nvPr>
            <p:ph sz="quarter" idx="1"/>
            <p:extLst>
              <p:ext uri="{D42A27DB-BD31-4B8C-83A1-F6EECF244321}">
                <p14:modId xmlns:p14="http://schemas.microsoft.com/office/powerpoint/2010/main" val="2635686387"/>
              </p:ext>
            </p:extLst>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Obrázek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04060" y="6170018"/>
            <a:ext cx="2967939" cy="648000"/>
          </a:xfrm>
          <a:prstGeom prst="rect">
            <a:avLst/>
          </a:prstGeom>
        </p:spPr>
      </p:pic>
    </p:spTree>
    <p:extLst>
      <p:ext uri="{BB962C8B-B14F-4D97-AF65-F5344CB8AC3E}">
        <p14:creationId xmlns:p14="http://schemas.microsoft.com/office/powerpoint/2010/main" val="37941176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Další druhy nezaměstnanosti</a:t>
            </a:r>
            <a:endParaRPr lang="cs-CZ" dirty="0"/>
          </a:p>
        </p:txBody>
      </p:sp>
      <p:graphicFrame>
        <p:nvGraphicFramePr>
          <p:cNvPr id="4" name="Zástupný symbol pro obsah 3"/>
          <p:cNvGraphicFramePr>
            <a:graphicFrameLocks noGrp="1"/>
          </p:cNvGraphicFramePr>
          <p:nvPr>
            <p:ph sz="quarter" idx="1"/>
            <p:extLst>
              <p:ext uri="{D42A27DB-BD31-4B8C-83A1-F6EECF244321}">
                <p14:modId xmlns:p14="http://schemas.microsoft.com/office/powerpoint/2010/main" val="2502745419"/>
              </p:ext>
            </p:extLst>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Obrázek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24128" y="260648"/>
            <a:ext cx="2967939" cy="648000"/>
          </a:xfrm>
          <a:prstGeom prst="rect">
            <a:avLst/>
          </a:prstGeom>
        </p:spPr>
      </p:pic>
    </p:spTree>
    <p:extLst>
      <p:ext uri="{BB962C8B-B14F-4D97-AF65-F5344CB8AC3E}">
        <p14:creationId xmlns:p14="http://schemas.microsoft.com/office/powerpoint/2010/main" val="15804073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Dlouhodobá nezaměstnanost</a:t>
            </a:r>
            <a:endParaRPr lang="cs-CZ" dirty="0"/>
          </a:p>
        </p:txBody>
      </p:sp>
      <p:sp>
        <p:nvSpPr>
          <p:cNvPr id="3" name="Zástupný symbol pro obsah 2"/>
          <p:cNvSpPr>
            <a:spLocks noGrp="1"/>
          </p:cNvSpPr>
          <p:nvPr>
            <p:ph sz="quarter" idx="1"/>
          </p:nvPr>
        </p:nvSpPr>
        <p:spPr/>
        <p:txBody>
          <a:bodyPr>
            <a:normAutofit/>
          </a:bodyPr>
          <a:lstStyle/>
          <a:p>
            <a:pPr marL="0" lvl="0" indent="0">
              <a:buNone/>
            </a:pPr>
            <a:r>
              <a:rPr lang="cs-CZ" b="1" dirty="0" smtClean="0"/>
              <a:t>Nejzávažnější jev – člověk ztrácí schopnost být zaměstnán z několika důvodů</a:t>
            </a:r>
          </a:p>
          <a:p>
            <a:pPr marL="0" lvl="0" indent="0">
              <a:buNone/>
            </a:pPr>
            <a:endParaRPr lang="cs-CZ" b="1" dirty="0" smtClean="0"/>
          </a:p>
          <a:p>
            <a:pPr marL="0" lvl="0" indent="0">
              <a:buNone/>
            </a:pPr>
            <a:endParaRPr lang="cs-CZ" b="1" dirty="0" smtClean="0"/>
          </a:p>
          <a:p>
            <a:r>
              <a:rPr lang="cs-CZ" b="1" dirty="0"/>
              <a:t>ztráta kvalifikace</a:t>
            </a:r>
            <a:r>
              <a:rPr lang="cs-CZ" dirty="0"/>
              <a:t> </a:t>
            </a:r>
          </a:p>
          <a:p>
            <a:pPr lvl="0"/>
            <a:r>
              <a:rPr lang="cs-CZ" b="1" dirty="0" smtClean="0"/>
              <a:t>ztráta </a:t>
            </a:r>
            <a:r>
              <a:rPr lang="cs-CZ" b="1" dirty="0"/>
              <a:t>pracovních návyků</a:t>
            </a:r>
            <a:r>
              <a:rPr lang="cs-CZ" dirty="0"/>
              <a:t> </a:t>
            </a:r>
            <a:endParaRPr lang="cs-CZ" dirty="0" smtClean="0"/>
          </a:p>
          <a:p>
            <a:pPr lvl="0"/>
            <a:r>
              <a:rPr lang="cs-CZ" b="1" dirty="0" smtClean="0"/>
              <a:t>získaný </a:t>
            </a:r>
            <a:r>
              <a:rPr lang="cs-CZ" b="1" dirty="0"/>
              <a:t>zvyk žít ze sociálních dávek a </a:t>
            </a:r>
            <a:r>
              <a:rPr lang="cs-CZ" b="1" dirty="0" smtClean="0"/>
              <a:t>podpor</a:t>
            </a:r>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21288"/>
            <a:ext cx="2967939" cy="648000"/>
          </a:xfrm>
          <a:prstGeom prst="rect">
            <a:avLst/>
          </a:prstGeom>
        </p:spPr>
      </p:pic>
    </p:spTree>
    <p:extLst>
      <p:ext uri="{BB962C8B-B14F-4D97-AF65-F5344CB8AC3E}">
        <p14:creationId xmlns:p14="http://schemas.microsoft.com/office/powerpoint/2010/main" val="31901135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Míra nezaměstnanosti</a:t>
            </a:r>
            <a:endParaRPr lang="cs-CZ" dirty="0"/>
          </a:p>
        </p:txBody>
      </p:sp>
      <p:sp>
        <p:nvSpPr>
          <p:cNvPr id="3" name="Zástupný symbol pro obsah 2"/>
          <p:cNvSpPr>
            <a:spLocks noGrp="1"/>
          </p:cNvSpPr>
          <p:nvPr>
            <p:ph sz="quarter" idx="1"/>
          </p:nvPr>
        </p:nvSpPr>
        <p:spPr/>
        <p:txBody>
          <a:bodyPr/>
          <a:lstStyle/>
          <a:p>
            <a:pPr marL="0" indent="0">
              <a:buNone/>
            </a:pPr>
            <a:r>
              <a:rPr lang="cs-CZ" dirty="0" smtClean="0"/>
              <a:t>Počítá se dle vzorce</a:t>
            </a:r>
          </a:p>
          <a:p>
            <a:pPr marL="0" indent="0">
              <a:buNone/>
            </a:pPr>
            <a:endParaRPr lang="cs-CZ" dirty="0"/>
          </a:p>
          <a:p>
            <a:pPr marL="0" indent="0">
              <a:buNone/>
            </a:pPr>
            <a:r>
              <a:rPr lang="cs-CZ" dirty="0" smtClean="0"/>
              <a:t>u </a:t>
            </a:r>
            <a:r>
              <a:rPr lang="cs-CZ" dirty="0"/>
              <a:t>= </a:t>
            </a:r>
            <a:r>
              <a:rPr lang="cs-CZ" u="sng" dirty="0"/>
              <a:t>U</a:t>
            </a:r>
            <a:r>
              <a:rPr lang="cs-CZ" dirty="0"/>
              <a:t> x 100 (%)</a:t>
            </a:r>
          </a:p>
          <a:p>
            <a:pPr marL="0" indent="0">
              <a:buNone/>
            </a:pPr>
            <a:r>
              <a:rPr lang="cs-CZ" dirty="0"/>
              <a:t> </a:t>
            </a:r>
            <a:r>
              <a:rPr lang="cs-CZ" dirty="0" smtClean="0"/>
              <a:t>      </a:t>
            </a:r>
            <a:r>
              <a:rPr lang="cs-CZ" dirty="0"/>
              <a:t>L</a:t>
            </a:r>
          </a:p>
          <a:p>
            <a:pPr marL="0" indent="0">
              <a:buNone/>
            </a:pPr>
            <a:r>
              <a:rPr lang="cs-CZ" dirty="0"/>
              <a:t> </a:t>
            </a:r>
          </a:p>
          <a:p>
            <a:r>
              <a:rPr lang="cs-CZ" dirty="0" smtClean="0"/>
              <a:t> </a:t>
            </a:r>
            <a:r>
              <a:rPr lang="cs-CZ" dirty="0"/>
              <a:t>u – míra </a:t>
            </a:r>
            <a:r>
              <a:rPr lang="cs-CZ" dirty="0" smtClean="0"/>
              <a:t>nezaměstnanosti</a:t>
            </a:r>
          </a:p>
          <a:p>
            <a:r>
              <a:rPr lang="cs-CZ" dirty="0" smtClean="0"/>
              <a:t>U </a:t>
            </a:r>
            <a:r>
              <a:rPr lang="cs-CZ" dirty="0"/>
              <a:t>– počet </a:t>
            </a:r>
            <a:r>
              <a:rPr lang="cs-CZ" dirty="0" smtClean="0"/>
              <a:t>nezaměstnaných</a:t>
            </a:r>
          </a:p>
          <a:p>
            <a:r>
              <a:rPr lang="cs-CZ" dirty="0" smtClean="0"/>
              <a:t>L </a:t>
            </a:r>
            <a:r>
              <a:rPr lang="cs-CZ" dirty="0"/>
              <a:t>– počet pracovních sil</a:t>
            </a:r>
          </a:p>
          <a:p>
            <a:pPr marL="0" indent="0">
              <a:buNone/>
            </a:pPr>
            <a:endParaRPr lang="cs-CZ" dirty="0"/>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21288"/>
            <a:ext cx="2967939" cy="648000"/>
          </a:xfrm>
          <a:prstGeom prst="rect">
            <a:avLst/>
          </a:prstGeom>
        </p:spPr>
      </p:pic>
    </p:spTree>
    <p:extLst>
      <p:ext uri="{BB962C8B-B14F-4D97-AF65-F5344CB8AC3E}">
        <p14:creationId xmlns:p14="http://schemas.microsoft.com/office/powerpoint/2010/main" val="11330272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Míra nezaměstnanosti</a:t>
            </a:r>
          </a:p>
        </p:txBody>
      </p:sp>
      <p:sp>
        <p:nvSpPr>
          <p:cNvPr id="3" name="Zástupný symbol pro obsah 2"/>
          <p:cNvSpPr>
            <a:spLocks noGrp="1"/>
          </p:cNvSpPr>
          <p:nvPr>
            <p:ph sz="quarter" idx="1"/>
          </p:nvPr>
        </p:nvSpPr>
        <p:spPr/>
        <p:txBody>
          <a:bodyPr/>
          <a:lstStyle/>
          <a:p>
            <a:endParaRPr lang="cs-CZ" dirty="0" smtClean="0"/>
          </a:p>
          <a:p>
            <a:endParaRPr lang="cs-CZ" dirty="0"/>
          </a:p>
          <a:p>
            <a:endParaRPr lang="cs-CZ" dirty="0" smtClean="0"/>
          </a:p>
          <a:p>
            <a:r>
              <a:rPr lang="cs-CZ" dirty="0" smtClean="0"/>
              <a:t>Současná </a:t>
            </a:r>
            <a:r>
              <a:rPr lang="cs-CZ" dirty="0"/>
              <a:t>míra registrované nezaměstnanosti je: 9,6 % (k 31.12.2010)</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21288"/>
            <a:ext cx="2967939" cy="648000"/>
          </a:xfrm>
          <a:prstGeom prst="rect">
            <a:avLst/>
          </a:prstGeom>
        </p:spPr>
      </p:pic>
    </p:spTree>
    <p:extLst>
      <p:ext uri="{BB962C8B-B14F-4D97-AF65-F5344CB8AC3E}">
        <p14:creationId xmlns:p14="http://schemas.microsoft.com/office/powerpoint/2010/main" val="1919585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Význam práce pro člověka</a:t>
            </a:r>
            <a:endParaRPr lang="cs-CZ" dirty="0"/>
          </a:p>
        </p:txBody>
      </p:sp>
      <p:graphicFrame>
        <p:nvGraphicFramePr>
          <p:cNvPr id="4" name="Zástupný symbol pro obsah 3"/>
          <p:cNvGraphicFramePr>
            <a:graphicFrameLocks noGrp="1"/>
          </p:cNvGraphicFramePr>
          <p:nvPr>
            <p:ph sz="quarter" idx="1"/>
            <p:extLst>
              <p:ext uri="{D42A27DB-BD31-4B8C-83A1-F6EECF244321}">
                <p14:modId xmlns:p14="http://schemas.microsoft.com/office/powerpoint/2010/main" val="728290986"/>
              </p:ext>
            </p:extLst>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Obrázek 5" descr="http://www.jedensvetnaskolach.cz/graphics/logos/OPVK_logolink.png"/>
          <p:cNvPicPr/>
          <p:nvPr/>
        </p:nvPicPr>
        <p:blipFill>
          <a:blip r:embed="rId7">
            <a:extLst>
              <a:ext uri="{28A0092B-C50C-407E-A947-70E740481C1C}">
                <a14:useLocalDpi xmlns:a14="http://schemas.microsoft.com/office/drawing/2010/main" val="0"/>
              </a:ext>
            </a:extLst>
          </a:blip>
          <a:srcRect/>
          <a:stretch>
            <a:fillRect/>
          </a:stretch>
        </p:blipFill>
        <p:spPr bwMode="auto">
          <a:xfrm>
            <a:off x="7812360" y="2103292"/>
            <a:ext cx="809625" cy="2524125"/>
          </a:xfrm>
          <a:prstGeom prst="rect">
            <a:avLst/>
          </a:prstGeom>
          <a:noFill/>
          <a:ln>
            <a:noFill/>
          </a:ln>
        </p:spPr>
      </p:pic>
    </p:spTree>
    <p:extLst>
      <p:ext uri="{BB962C8B-B14F-4D97-AF65-F5344CB8AC3E}">
        <p14:creationId xmlns:p14="http://schemas.microsoft.com/office/powerpoint/2010/main" val="4135127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Reakce na ztrátu zaměstnání</a:t>
            </a:r>
            <a:endParaRPr lang="cs-CZ" dirty="0"/>
          </a:p>
        </p:txBody>
      </p:sp>
      <p:sp>
        <p:nvSpPr>
          <p:cNvPr id="3" name="Zástupný symbol pro obsah 2"/>
          <p:cNvSpPr>
            <a:spLocks noGrp="1"/>
          </p:cNvSpPr>
          <p:nvPr>
            <p:ph sz="quarter" idx="2"/>
          </p:nvPr>
        </p:nvSpPr>
        <p:spPr/>
        <p:txBody>
          <a:bodyPr>
            <a:normAutofit fontScale="62500" lnSpcReduction="20000"/>
          </a:bodyPr>
          <a:lstStyle/>
          <a:p>
            <a:pPr lvl="0"/>
            <a:r>
              <a:rPr lang="cs-CZ" dirty="0"/>
              <a:t>psychická reakce na ztrátu zaměstnání je tím větší, čím jsou motivy silnější</a:t>
            </a:r>
          </a:p>
          <a:p>
            <a:pPr lvl="0"/>
            <a:r>
              <a:rPr lang="cs-CZ" dirty="0"/>
              <a:t>reakce na změnu sociální role, ekonomické znevýhodnění</a:t>
            </a:r>
          </a:p>
          <a:p>
            <a:r>
              <a:rPr lang="cs-CZ" dirty="0" smtClean="0"/>
              <a:t>Fáze: šok – aktivní hledání nového místa – úzkost a deprese – adaptace na styl života nezaměstnaného</a:t>
            </a:r>
          </a:p>
          <a:p>
            <a:pPr lvl="0"/>
            <a:r>
              <a:rPr lang="cs-CZ" dirty="0"/>
              <a:t>změny kognitivních a afektivních procesů, negativní změna sebehodnocení</a:t>
            </a:r>
          </a:p>
          <a:p>
            <a:r>
              <a:rPr lang="cs-CZ" dirty="0"/>
              <a:t>změny v uspokojování potřeb </a:t>
            </a:r>
            <a:endParaRPr lang="cs-CZ" dirty="0" smtClean="0"/>
          </a:p>
          <a:p>
            <a:r>
              <a:rPr lang="cs-CZ" dirty="0"/>
              <a:t>změny v chování </a:t>
            </a:r>
            <a:endParaRPr lang="cs-CZ" dirty="0" smtClean="0"/>
          </a:p>
          <a:p>
            <a:r>
              <a:rPr lang="cs-CZ" dirty="0"/>
              <a:t>změna životního stylu </a:t>
            </a:r>
            <a:endParaRPr lang="cs-CZ" dirty="0" smtClean="0"/>
          </a:p>
          <a:p>
            <a:r>
              <a:rPr lang="cs-CZ" dirty="0"/>
              <a:t>psychosomatické potíže </a:t>
            </a:r>
          </a:p>
        </p:txBody>
      </p:sp>
      <p:sp>
        <p:nvSpPr>
          <p:cNvPr id="4" name="Zástupný symbol pro obsah 3"/>
          <p:cNvSpPr>
            <a:spLocks noGrp="1"/>
          </p:cNvSpPr>
          <p:nvPr>
            <p:ph sz="quarter" idx="4"/>
          </p:nvPr>
        </p:nvSpPr>
        <p:spPr/>
        <p:txBody>
          <a:bodyPr/>
          <a:lstStyle/>
          <a:p>
            <a:r>
              <a:rPr lang="cs-CZ" dirty="0"/>
              <a:t>ztráta sociální role, snížení sociální prestiže, soc. degradace, ztráta soc. statusu</a:t>
            </a:r>
          </a:p>
          <a:p>
            <a:r>
              <a:rPr lang="cs-CZ" dirty="0" smtClean="0"/>
              <a:t>omezení sociálních </a:t>
            </a:r>
            <a:r>
              <a:rPr lang="cs-CZ" dirty="0"/>
              <a:t>kontaktů, sociální izolace – </a:t>
            </a:r>
            <a:r>
              <a:rPr lang="cs-CZ" dirty="0" smtClean="0"/>
              <a:t>sociální </a:t>
            </a:r>
            <a:r>
              <a:rPr lang="cs-CZ" dirty="0"/>
              <a:t>vyloučení</a:t>
            </a:r>
          </a:p>
          <a:p>
            <a:endParaRPr lang="cs-CZ" dirty="0"/>
          </a:p>
        </p:txBody>
      </p:sp>
      <p:sp>
        <p:nvSpPr>
          <p:cNvPr id="5" name="Zástupný symbol pro text 4"/>
          <p:cNvSpPr>
            <a:spLocks noGrp="1"/>
          </p:cNvSpPr>
          <p:nvPr>
            <p:ph type="body" sz="quarter" idx="1"/>
          </p:nvPr>
        </p:nvSpPr>
        <p:spPr/>
        <p:txBody>
          <a:bodyPr/>
          <a:lstStyle/>
          <a:p>
            <a:r>
              <a:rPr lang="cs-CZ" dirty="0" smtClean="0"/>
              <a:t>a) Psychické a somatické</a:t>
            </a:r>
            <a:endParaRPr lang="cs-CZ" dirty="0"/>
          </a:p>
        </p:txBody>
      </p:sp>
      <p:sp>
        <p:nvSpPr>
          <p:cNvPr id="6" name="Zástupný symbol pro text 5"/>
          <p:cNvSpPr>
            <a:spLocks noGrp="1"/>
          </p:cNvSpPr>
          <p:nvPr>
            <p:ph type="body" sz="quarter" idx="3"/>
          </p:nvPr>
        </p:nvSpPr>
        <p:spPr/>
        <p:txBody>
          <a:bodyPr/>
          <a:lstStyle/>
          <a:p>
            <a:r>
              <a:rPr lang="cs-CZ" dirty="0" smtClean="0"/>
              <a:t>b) Sociální aspekty</a:t>
            </a:r>
            <a:endParaRPr lang="cs-CZ" dirty="0"/>
          </a:p>
        </p:txBody>
      </p:sp>
      <p:pic>
        <p:nvPicPr>
          <p:cNvPr id="8" name="Obráze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6093296"/>
            <a:ext cx="2967939" cy="648000"/>
          </a:xfrm>
          <a:prstGeom prst="rect">
            <a:avLst/>
          </a:prstGeom>
        </p:spPr>
      </p:pic>
    </p:spTree>
    <p:extLst>
      <p:ext uri="{BB962C8B-B14F-4D97-AF65-F5344CB8AC3E}">
        <p14:creationId xmlns:p14="http://schemas.microsoft.com/office/powerpoint/2010/main" val="178929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Důsledky nezaměstnanosti</a:t>
            </a:r>
            <a:endParaRPr lang="cs-CZ" dirty="0"/>
          </a:p>
        </p:txBody>
      </p:sp>
      <p:sp>
        <p:nvSpPr>
          <p:cNvPr id="3" name="Zástupný symbol pro obsah 2"/>
          <p:cNvSpPr>
            <a:spLocks noGrp="1"/>
          </p:cNvSpPr>
          <p:nvPr>
            <p:ph sz="quarter" idx="1"/>
          </p:nvPr>
        </p:nvSpPr>
        <p:spPr/>
        <p:txBody>
          <a:bodyPr>
            <a:normAutofit/>
          </a:bodyPr>
          <a:lstStyle/>
          <a:p>
            <a:r>
              <a:rPr lang="cs-CZ" dirty="0" smtClean="0"/>
              <a:t>Ekonomické</a:t>
            </a:r>
          </a:p>
          <a:p>
            <a:endParaRPr lang="cs-CZ" dirty="0" smtClean="0"/>
          </a:p>
          <a:p>
            <a:r>
              <a:rPr lang="cs-CZ" dirty="0" smtClean="0"/>
              <a:t>Sociální</a:t>
            </a:r>
          </a:p>
          <a:p>
            <a:pPr lvl="1"/>
            <a:r>
              <a:rPr lang="cs-CZ" sz="2400" dirty="0"/>
              <a:t>snížení životní úrovně </a:t>
            </a:r>
            <a:endParaRPr lang="cs-CZ" sz="2400" dirty="0" smtClean="0"/>
          </a:p>
          <a:p>
            <a:pPr lvl="1"/>
            <a:r>
              <a:rPr lang="cs-CZ" sz="2400" dirty="0" smtClean="0"/>
              <a:t>ovlivnění </a:t>
            </a:r>
            <a:r>
              <a:rPr lang="cs-CZ" sz="2400" dirty="0"/>
              <a:t>rodiny – viz níže</a:t>
            </a:r>
          </a:p>
          <a:p>
            <a:pPr lvl="1"/>
            <a:r>
              <a:rPr lang="cs-CZ" sz="2400" dirty="0"/>
              <a:t>ovlivnění struktury dne a vnímání </a:t>
            </a:r>
            <a:r>
              <a:rPr lang="cs-CZ" sz="2400" dirty="0" smtClean="0"/>
              <a:t>času</a:t>
            </a:r>
            <a:endParaRPr lang="cs-CZ" sz="2400" dirty="0"/>
          </a:p>
          <a:p>
            <a:pPr lvl="1"/>
            <a:r>
              <a:rPr lang="cs-CZ" dirty="0" smtClean="0"/>
              <a:t>ovlivnění </a:t>
            </a:r>
            <a:r>
              <a:rPr lang="cs-CZ" dirty="0"/>
              <a:t>fyzického i psychického zdraví </a:t>
            </a:r>
            <a:endParaRPr lang="cs-CZ" dirty="0" smtClean="0"/>
          </a:p>
          <a:p>
            <a:pPr lvl="1"/>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21288"/>
            <a:ext cx="2967939" cy="648000"/>
          </a:xfrm>
          <a:prstGeom prst="rect">
            <a:avLst/>
          </a:prstGeom>
        </p:spPr>
      </p:pic>
    </p:spTree>
    <p:extLst>
      <p:ext uri="{BB962C8B-B14F-4D97-AF65-F5344CB8AC3E}">
        <p14:creationId xmlns:p14="http://schemas.microsoft.com/office/powerpoint/2010/main" val="2709568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Důsledky nezaměstnanosti</a:t>
            </a:r>
          </a:p>
        </p:txBody>
      </p:sp>
      <p:sp>
        <p:nvSpPr>
          <p:cNvPr id="3" name="Zástupný symbol pro obsah 2"/>
          <p:cNvSpPr>
            <a:spLocks noGrp="1"/>
          </p:cNvSpPr>
          <p:nvPr>
            <p:ph sz="quarter" idx="1"/>
          </p:nvPr>
        </p:nvSpPr>
        <p:spPr/>
        <p:txBody>
          <a:bodyPr/>
          <a:lstStyle/>
          <a:p>
            <a:r>
              <a:rPr lang="cs-CZ" dirty="0"/>
              <a:t>Rodinné</a:t>
            </a:r>
          </a:p>
          <a:p>
            <a:pPr lvl="1"/>
            <a:r>
              <a:rPr lang="cs-CZ" dirty="0"/>
              <a:t>ztráta zaměstnání jednoho z členů zatěžuje celou rodinu - může vést ke krizi a následnému rozpadu rodiny</a:t>
            </a:r>
          </a:p>
          <a:p>
            <a:pPr lvl="1"/>
            <a:r>
              <a:rPr lang="cs-CZ" dirty="0"/>
              <a:t>změna ve vztazích mezi rodinnými příslušníky</a:t>
            </a:r>
          </a:p>
          <a:p>
            <a:pPr lvl="1"/>
            <a:r>
              <a:rPr lang="cs-CZ" dirty="0"/>
              <a:t>ztráta rolí </a:t>
            </a:r>
          </a:p>
          <a:p>
            <a:pPr lvl="1"/>
            <a:r>
              <a:rPr lang="cs-CZ" dirty="0"/>
              <a:t>narušení stereotypu rodinného života</a:t>
            </a:r>
          </a:p>
          <a:p>
            <a:pPr lvl="1"/>
            <a:r>
              <a:rPr lang="cs-CZ" dirty="0"/>
              <a:t>narušení rodinných zvyků v oblasti spotřeby vlivem nedostatku finančních prostředků, nutnost redukce potřeb všech členů rodiny</a:t>
            </a:r>
          </a:p>
          <a:p>
            <a:pPr lvl="1"/>
            <a:r>
              <a:rPr lang="cs-CZ" dirty="0"/>
              <a:t>důležitá je solidarita rodiny – podpora nezaměstnaného člena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21288"/>
            <a:ext cx="2967939" cy="648000"/>
          </a:xfrm>
          <a:prstGeom prst="rect">
            <a:avLst/>
          </a:prstGeom>
        </p:spPr>
      </p:pic>
    </p:spTree>
    <p:extLst>
      <p:ext uri="{BB962C8B-B14F-4D97-AF65-F5344CB8AC3E}">
        <p14:creationId xmlns:p14="http://schemas.microsoft.com/office/powerpoint/2010/main" val="2360941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ctrTitle"/>
          </p:nvPr>
        </p:nvSpPr>
        <p:spPr>
          <a:xfrm>
            <a:off x="2267744" y="1844824"/>
            <a:ext cx="6172200" cy="1080120"/>
          </a:xfrm>
        </p:spPr>
        <p:txBody>
          <a:bodyPr>
            <a:normAutofit/>
          </a:bodyPr>
          <a:lstStyle/>
          <a:p>
            <a:r>
              <a:rPr lang="cs-CZ" dirty="0" smtClean="0"/>
              <a:t>Aktivní x pasivní politika zaměstnanosti</a:t>
            </a:r>
            <a:endParaRPr lang="cs-CZ" dirty="0"/>
          </a:p>
        </p:txBody>
      </p:sp>
      <p:sp>
        <p:nvSpPr>
          <p:cNvPr id="8" name="Podnadpis 7"/>
          <p:cNvSpPr>
            <a:spLocks noGrp="1"/>
          </p:cNvSpPr>
          <p:nvPr>
            <p:ph type="subTitle" idx="1"/>
          </p:nvPr>
        </p:nvSpPr>
        <p:spPr>
          <a:xfrm>
            <a:off x="2411760" y="3068960"/>
            <a:ext cx="6172200" cy="2448272"/>
          </a:xfrm>
        </p:spPr>
        <p:txBody>
          <a:bodyPr>
            <a:normAutofit fontScale="92500" lnSpcReduction="10000"/>
          </a:bodyPr>
          <a:lstStyle/>
          <a:p>
            <a:r>
              <a:rPr lang="cs-CZ" dirty="0" smtClean="0"/>
              <a:t>AKTIVNÍ POLITIKA ZAMĚSTNANOSTI - Cíle, nástroje, opatření, aktuality, financování, evropské fondy a projekty</a:t>
            </a:r>
          </a:p>
          <a:p>
            <a:r>
              <a:rPr lang="cs-CZ" dirty="0"/>
              <a:t>PASIVNÍ POLITIKA ZAMĚSTNANOSTI – úřady práce – evidence uchazečů a zájemců, otazníky v oblasti evidence úřadu práce, povinnosti a práva uchazečů o zaměstnání,  délka podpory v nezaměstnanosti, výše podpory v nezaměstnanosti a rekvalifikaci, agentury práce</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6021288"/>
            <a:ext cx="2967939" cy="648000"/>
          </a:xfrm>
          <a:prstGeom prst="rect">
            <a:avLst/>
          </a:prstGeom>
        </p:spPr>
      </p:pic>
    </p:spTree>
    <p:extLst>
      <p:ext uri="{BB962C8B-B14F-4D97-AF65-F5344CB8AC3E}">
        <p14:creationId xmlns:p14="http://schemas.microsoft.com/office/powerpoint/2010/main" val="3920088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2 základní směry orientace politiky zaměstnanosti</a:t>
            </a:r>
            <a:endParaRPr lang="cs-CZ" dirty="0"/>
          </a:p>
        </p:txBody>
      </p:sp>
      <p:sp>
        <p:nvSpPr>
          <p:cNvPr id="3" name="Zástupný symbol pro obsah 2"/>
          <p:cNvSpPr>
            <a:spLocks noGrp="1"/>
          </p:cNvSpPr>
          <p:nvPr>
            <p:ph sz="quarter" idx="2"/>
          </p:nvPr>
        </p:nvSpPr>
        <p:spPr/>
        <p:txBody>
          <a:bodyPr/>
          <a:lstStyle/>
          <a:p>
            <a:r>
              <a:rPr lang="cs-CZ" dirty="0"/>
              <a:t>Jedná se především o podporu vytváření nových pracovních příležitostí, profesní přípravu uchazečů, rekvalifikaci apod.</a:t>
            </a:r>
          </a:p>
          <a:p>
            <a:pPr marL="0" indent="0">
              <a:buNone/>
            </a:pPr>
            <a:endParaRPr lang="cs-CZ" dirty="0"/>
          </a:p>
        </p:txBody>
      </p:sp>
      <p:sp>
        <p:nvSpPr>
          <p:cNvPr id="4" name="Zástupný symbol pro obsah 3"/>
          <p:cNvSpPr>
            <a:spLocks noGrp="1"/>
          </p:cNvSpPr>
          <p:nvPr>
            <p:ph sz="quarter" idx="4"/>
          </p:nvPr>
        </p:nvSpPr>
        <p:spPr/>
        <p:txBody>
          <a:bodyPr/>
          <a:lstStyle/>
          <a:p>
            <a:r>
              <a:rPr lang="cs-CZ" b="1" dirty="0"/>
              <a:t>hmotné zabezpečení uchazečů o zaměstnání</a:t>
            </a:r>
            <a:r>
              <a:rPr lang="cs-CZ" dirty="0"/>
              <a:t> po dobu jejich nechtěné absence na trhu práce – kompenzace ztráty pracovního příjmu</a:t>
            </a:r>
          </a:p>
          <a:p>
            <a:pPr marL="0" indent="0">
              <a:buNone/>
            </a:pPr>
            <a:endParaRPr lang="cs-CZ" dirty="0"/>
          </a:p>
        </p:txBody>
      </p:sp>
      <p:sp>
        <p:nvSpPr>
          <p:cNvPr id="5" name="Zástupný symbol pro text 4"/>
          <p:cNvSpPr>
            <a:spLocks noGrp="1"/>
          </p:cNvSpPr>
          <p:nvPr>
            <p:ph type="body" sz="quarter" idx="1"/>
          </p:nvPr>
        </p:nvSpPr>
        <p:spPr/>
        <p:txBody>
          <a:bodyPr/>
          <a:lstStyle/>
          <a:p>
            <a:r>
              <a:rPr lang="cs-CZ" dirty="0" smtClean="0"/>
              <a:t>Aktivní		</a:t>
            </a:r>
            <a:endParaRPr lang="cs-CZ" dirty="0"/>
          </a:p>
        </p:txBody>
      </p:sp>
      <p:sp>
        <p:nvSpPr>
          <p:cNvPr id="6" name="Zástupný symbol pro text 5"/>
          <p:cNvSpPr>
            <a:spLocks noGrp="1"/>
          </p:cNvSpPr>
          <p:nvPr>
            <p:ph type="body" sz="quarter" idx="3"/>
          </p:nvPr>
        </p:nvSpPr>
        <p:spPr/>
        <p:txBody>
          <a:bodyPr/>
          <a:lstStyle/>
          <a:p>
            <a:r>
              <a:rPr lang="cs-CZ" dirty="0" smtClean="0"/>
              <a:t>Pasivní </a:t>
            </a:r>
            <a:endParaRPr lang="cs-CZ" dirty="0"/>
          </a:p>
        </p:txBody>
      </p:sp>
      <p:pic>
        <p:nvPicPr>
          <p:cNvPr id="8" name="Obráze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21288"/>
            <a:ext cx="2967939" cy="648000"/>
          </a:xfrm>
          <a:prstGeom prst="rect">
            <a:avLst/>
          </a:prstGeom>
        </p:spPr>
      </p:pic>
    </p:spTree>
    <p:extLst>
      <p:ext uri="{BB962C8B-B14F-4D97-AF65-F5344CB8AC3E}">
        <p14:creationId xmlns:p14="http://schemas.microsoft.com/office/powerpoint/2010/main" val="3235785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Aktivní politika zaměstnanosti</a:t>
            </a:r>
            <a:endParaRPr lang="cs-CZ" dirty="0"/>
          </a:p>
        </p:txBody>
      </p:sp>
      <p:sp>
        <p:nvSpPr>
          <p:cNvPr id="3" name="Zástupný symbol pro obsah 2"/>
          <p:cNvSpPr>
            <a:spLocks noGrp="1"/>
          </p:cNvSpPr>
          <p:nvPr>
            <p:ph sz="quarter" idx="1"/>
          </p:nvPr>
        </p:nvSpPr>
        <p:spPr/>
        <p:txBody>
          <a:bodyPr/>
          <a:lstStyle/>
          <a:p>
            <a:r>
              <a:rPr lang="cs-CZ" dirty="0"/>
              <a:t>je souhrn opatření směřujících k zajištění maximálně možné úrovně </a:t>
            </a:r>
            <a:r>
              <a:rPr lang="cs-CZ" dirty="0" smtClean="0"/>
              <a:t>zaměstnanosti</a:t>
            </a:r>
          </a:p>
          <a:p>
            <a:r>
              <a:rPr lang="cs-CZ" dirty="0" smtClean="0"/>
              <a:t>Aktivní </a:t>
            </a:r>
            <a:r>
              <a:rPr lang="cs-CZ" dirty="0"/>
              <a:t>politiku zaměstnanosti zabezpečuje ministerstvo a úřady práce; </a:t>
            </a:r>
            <a:endParaRPr lang="cs-CZ" dirty="0" smtClean="0"/>
          </a:p>
          <a:p>
            <a:r>
              <a:rPr lang="cs-CZ" dirty="0" smtClean="0"/>
              <a:t>podle </a:t>
            </a:r>
            <a:r>
              <a:rPr lang="cs-CZ" dirty="0"/>
              <a:t>situace na trhu práce spolupracují při její realizaci s dalšími subjekty.</a:t>
            </a:r>
          </a:p>
          <a:p>
            <a:endParaRPr lang="cs-CZ" b="1" u="sng" dirty="0" smtClean="0"/>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21288"/>
            <a:ext cx="2967939" cy="648000"/>
          </a:xfrm>
          <a:prstGeom prst="rect">
            <a:avLst/>
          </a:prstGeom>
        </p:spPr>
      </p:pic>
    </p:spTree>
    <p:extLst>
      <p:ext uri="{BB962C8B-B14F-4D97-AF65-F5344CB8AC3E}">
        <p14:creationId xmlns:p14="http://schemas.microsoft.com/office/powerpoint/2010/main" val="2233838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Aktivní politika zaměstnanosti</a:t>
            </a:r>
          </a:p>
        </p:txBody>
      </p:sp>
      <p:sp>
        <p:nvSpPr>
          <p:cNvPr id="3" name="Zástupný symbol pro obsah 2"/>
          <p:cNvSpPr>
            <a:spLocks noGrp="1"/>
          </p:cNvSpPr>
          <p:nvPr>
            <p:ph sz="quarter" idx="1"/>
          </p:nvPr>
        </p:nvSpPr>
        <p:spPr/>
        <p:txBody>
          <a:bodyPr/>
          <a:lstStyle/>
          <a:p>
            <a:endParaRPr lang="cs-CZ" b="1" u="sng" dirty="0" smtClean="0"/>
          </a:p>
          <a:p>
            <a:r>
              <a:rPr lang="cs-CZ" b="1" u="sng" dirty="0" smtClean="0"/>
              <a:t>Nástroje </a:t>
            </a:r>
            <a:r>
              <a:rPr lang="cs-CZ" u="sng" dirty="0"/>
              <a:t>aktivní politiky</a:t>
            </a:r>
            <a:r>
              <a:rPr lang="cs-CZ" dirty="0"/>
              <a:t> zaměstnanosti jsou určeny k zajištění maximálně možné úrovně zaměstnanosti a </a:t>
            </a:r>
            <a:r>
              <a:rPr lang="cs-CZ" b="1" dirty="0"/>
              <a:t>k prohloubení individuálního přístupu k uchazeči o zaměstnání. </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021288"/>
            <a:ext cx="2967939" cy="648000"/>
          </a:xfrm>
          <a:prstGeom prst="rect">
            <a:avLst/>
          </a:prstGeom>
        </p:spPr>
      </p:pic>
    </p:spTree>
    <p:extLst>
      <p:ext uri="{BB962C8B-B14F-4D97-AF65-F5344CB8AC3E}">
        <p14:creationId xmlns:p14="http://schemas.microsoft.com/office/powerpoint/2010/main" val="1809457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Aktivní politika zaměstnanosti</a:t>
            </a:r>
            <a:br>
              <a:rPr lang="cs-CZ" dirty="0" smtClean="0"/>
            </a:br>
            <a:r>
              <a:rPr lang="cs-CZ" dirty="0" smtClean="0"/>
              <a:t>nástroje</a:t>
            </a:r>
            <a:endParaRPr lang="cs-CZ" dirty="0"/>
          </a:p>
        </p:txBody>
      </p:sp>
      <p:sp>
        <p:nvSpPr>
          <p:cNvPr id="3" name="Zástupný symbol pro obsah 2"/>
          <p:cNvSpPr>
            <a:spLocks noGrp="1"/>
          </p:cNvSpPr>
          <p:nvPr>
            <p:ph sz="quarter" idx="1"/>
          </p:nvPr>
        </p:nvSpPr>
        <p:spPr/>
        <p:txBody>
          <a:bodyPr>
            <a:normAutofit fontScale="85000" lnSpcReduction="20000"/>
          </a:bodyPr>
          <a:lstStyle/>
          <a:p>
            <a:pPr marL="0" indent="0" fontAlgn="t">
              <a:buNone/>
            </a:pPr>
            <a:r>
              <a:rPr lang="cs-CZ" b="1" dirty="0" smtClean="0"/>
              <a:t>1) Rekvalifikace</a:t>
            </a:r>
            <a:r>
              <a:rPr lang="cs-CZ" dirty="0" smtClean="0"/>
              <a:t> </a:t>
            </a:r>
          </a:p>
          <a:p>
            <a:pPr marL="0" indent="0" fontAlgn="t">
              <a:buNone/>
            </a:pPr>
            <a:endParaRPr lang="cs-CZ" dirty="0" smtClean="0"/>
          </a:p>
          <a:p>
            <a:pPr marL="0" indent="0" fontAlgn="t">
              <a:buNone/>
            </a:pPr>
            <a:r>
              <a:rPr lang="cs-CZ" dirty="0" smtClean="0"/>
              <a:t>Rekvalifikací </a:t>
            </a:r>
            <a:r>
              <a:rPr lang="cs-CZ" dirty="0"/>
              <a:t>se rozumí získání nové kvalifikace a zvýšení, rozšíření nebo prohloubení dosavadní kvalifikace, včetně jejího udržování nebo obnovování. Za rekvalifikaci se považuje i získání kvalifikace pro pracovní uplatnění fyzické osoby, která dosud žádnou kvalifikaci nezískala.</a:t>
            </a:r>
          </a:p>
          <a:p>
            <a:endParaRPr lang="cs-CZ" b="1" dirty="0" smtClean="0"/>
          </a:p>
          <a:p>
            <a:r>
              <a:rPr lang="cs-CZ" b="1" dirty="0" smtClean="0"/>
              <a:t>V</a:t>
            </a:r>
            <a:r>
              <a:rPr lang="cs-CZ" b="1" dirty="0"/>
              <a:t> jaké formě se uskutečňuje rekvalifikace?</a:t>
            </a:r>
          </a:p>
          <a:p>
            <a:endParaRPr lang="cs-CZ" dirty="0" smtClean="0"/>
          </a:p>
          <a:p>
            <a:r>
              <a:rPr lang="cs-CZ" dirty="0" smtClean="0"/>
              <a:t>Ve </a:t>
            </a:r>
            <a:r>
              <a:rPr lang="cs-CZ" dirty="0"/>
              <a:t>formě vzdělání, a to v </a:t>
            </a:r>
            <a:r>
              <a:rPr lang="cs-CZ" b="1" dirty="0"/>
              <a:t>následujících možnostech</a:t>
            </a:r>
            <a:r>
              <a:rPr lang="cs-CZ" dirty="0"/>
              <a:t>:</a:t>
            </a:r>
          </a:p>
          <a:p>
            <a:pPr lvl="1"/>
            <a:r>
              <a:rPr lang="cs-CZ" dirty="0"/>
              <a:t>ve vzdělávacích programech dalšího profesního vzdělávání</a:t>
            </a:r>
          </a:p>
          <a:p>
            <a:pPr lvl="1"/>
            <a:r>
              <a:rPr lang="cs-CZ" dirty="0"/>
              <a:t>ve speciálních programech k získání konkrétní pracovní dovednosti</a:t>
            </a:r>
          </a:p>
          <a:p>
            <a:pPr lvl="1"/>
            <a:r>
              <a:rPr lang="cs-CZ" dirty="0"/>
              <a:t>ve vzdělávacích aktivitách v rámci mezinárodních programů</a:t>
            </a:r>
          </a:p>
          <a:p>
            <a:pPr lvl="1"/>
            <a:r>
              <a:rPr lang="cs-CZ" dirty="0"/>
              <a:t>a </a:t>
            </a:r>
            <a:r>
              <a:rPr lang="cs-CZ" dirty="0" smtClean="0"/>
              <a:t>další</a:t>
            </a:r>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6093296"/>
            <a:ext cx="2967939" cy="648000"/>
          </a:xfrm>
          <a:prstGeom prst="rect">
            <a:avLst/>
          </a:prstGeom>
        </p:spPr>
      </p:pic>
    </p:spTree>
    <p:extLst>
      <p:ext uri="{BB962C8B-B14F-4D97-AF65-F5344CB8AC3E}">
        <p14:creationId xmlns:p14="http://schemas.microsoft.com/office/powerpoint/2010/main" val="1314728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Aktivní politika zaměstnanosti</a:t>
            </a:r>
            <a:br>
              <a:rPr lang="cs-CZ" dirty="0"/>
            </a:br>
            <a:r>
              <a:rPr lang="cs-CZ" dirty="0"/>
              <a:t>nástroje</a:t>
            </a:r>
          </a:p>
        </p:txBody>
      </p:sp>
      <p:sp>
        <p:nvSpPr>
          <p:cNvPr id="3" name="Zástupný symbol pro obsah 2"/>
          <p:cNvSpPr>
            <a:spLocks noGrp="1"/>
          </p:cNvSpPr>
          <p:nvPr>
            <p:ph sz="quarter" idx="1"/>
          </p:nvPr>
        </p:nvSpPr>
        <p:spPr/>
        <p:txBody>
          <a:bodyPr>
            <a:normAutofit/>
          </a:bodyPr>
          <a:lstStyle/>
          <a:p>
            <a:pPr marL="0" indent="0" fontAlgn="t">
              <a:buNone/>
            </a:pPr>
            <a:r>
              <a:rPr lang="cs-CZ" b="1" dirty="0" smtClean="0"/>
              <a:t>2) </a:t>
            </a:r>
            <a:r>
              <a:rPr lang="cs-CZ" b="1" dirty="0"/>
              <a:t>investiční pobídky</a:t>
            </a:r>
            <a:r>
              <a:rPr lang="cs-CZ" dirty="0"/>
              <a:t> (kterým se u zaměstnavatele, kterému bylo vydáno rozhodnutí o příslibu investiční pobídky podle zvláštního právního předpisu hmotně podporuje a) vytváření nových pracovních míst, b) rekvalifikace nebo školení nových zaměstnanců)</a:t>
            </a:r>
          </a:p>
          <a:p>
            <a:pPr marL="0" indent="0">
              <a:buNone/>
            </a:pPr>
            <a:endParaRPr lang="cs-CZ" b="1" dirty="0" smtClean="0"/>
          </a:p>
          <a:p>
            <a:pPr marL="0" indent="0">
              <a:buNone/>
            </a:pPr>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399" y="5982669"/>
            <a:ext cx="2967939" cy="648000"/>
          </a:xfrm>
          <a:prstGeom prst="rect">
            <a:avLst/>
          </a:prstGeom>
        </p:spPr>
      </p:pic>
    </p:spTree>
    <p:extLst>
      <p:ext uri="{BB962C8B-B14F-4D97-AF65-F5344CB8AC3E}">
        <p14:creationId xmlns:p14="http://schemas.microsoft.com/office/powerpoint/2010/main" val="4291378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Aktivní politika zaměstnanosti</a:t>
            </a:r>
            <a:br>
              <a:rPr lang="cs-CZ" dirty="0"/>
            </a:br>
            <a:r>
              <a:rPr lang="cs-CZ" dirty="0"/>
              <a:t>nástroje</a:t>
            </a:r>
          </a:p>
        </p:txBody>
      </p:sp>
      <p:sp>
        <p:nvSpPr>
          <p:cNvPr id="3" name="Zástupný symbol pro obsah 2"/>
          <p:cNvSpPr>
            <a:spLocks noGrp="1"/>
          </p:cNvSpPr>
          <p:nvPr>
            <p:ph sz="quarter" idx="1"/>
          </p:nvPr>
        </p:nvSpPr>
        <p:spPr/>
        <p:txBody>
          <a:bodyPr>
            <a:normAutofit lnSpcReduction="10000"/>
          </a:bodyPr>
          <a:lstStyle/>
          <a:p>
            <a:r>
              <a:rPr lang="cs-CZ" b="1" dirty="0"/>
              <a:t>3) veřejně prospěšné práce</a:t>
            </a:r>
            <a:r>
              <a:rPr lang="cs-CZ" dirty="0"/>
              <a:t> (časově omezené pracovní příležitosti spočívající zejména v údržbě veřejných prostranství, úklidu a údržbě veřejných budov a komunikací nebo jiných obdobných činnostech ve prospěch obcí nebo ve prospěch státních nebo jiných obecně prospěšných institucí, které vytváří zaměstnavatel nejdéle na 12 po sobě jdoucích kalendářních měsíců, a to i opakovaně, k pracovnímu umístění uchazečů o zaměstnání. Pracovní příležitosti jsou vytvářeny na základě dohody s úřadem práce, který na ně může zaměstnavateli poskytnout příspěvek)</a:t>
            </a:r>
            <a:br>
              <a:rPr lang="cs-CZ" dirty="0"/>
            </a:b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399" y="5982669"/>
            <a:ext cx="2967939" cy="648000"/>
          </a:xfrm>
          <a:prstGeom prst="rect">
            <a:avLst/>
          </a:prstGeom>
        </p:spPr>
      </p:pic>
    </p:spTree>
    <p:extLst>
      <p:ext uri="{BB962C8B-B14F-4D97-AF65-F5344CB8AC3E}">
        <p14:creationId xmlns:p14="http://schemas.microsoft.com/office/powerpoint/2010/main" val="3486856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Aktivní politika zaměstnanosti</a:t>
            </a:r>
            <a:br>
              <a:rPr lang="cs-CZ" dirty="0"/>
            </a:br>
            <a:r>
              <a:rPr lang="cs-CZ" dirty="0"/>
              <a:t>nástroje</a:t>
            </a:r>
          </a:p>
        </p:txBody>
      </p:sp>
      <p:sp>
        <p:nvSpPr>
          <p:cNvPr id="3" name="Zástupný symbol pro obsah 2"/>
          <p:cNvSpPr>
            <a:spLocks noGrp="1"/>
          </p:cNvSpPr>
          <p:nvPr>
            <p:ph sz="quarter" idx="1"/>
          </p:nvPr>
        </p:nvSpPr>
        <p:spPr/>
        <p:txBody>
          <a:bodyPr>
            <a:normAutofit lnSpcReduction="10000"/>
          </a:bodyPr>
          <a:lstStyle/>
          <a:p>
            <a:pPr marL="0" indent="0">
              <a:buNone/>
            </a:pPr>
            <a:r>
              <a:rPr lang="cs-CZ" b="1" dirty="0" smtClean="0"/>
              <a:t>4) společensky </a:t>
            </a:r>
            <a:r>
              <a:rPr lang="cs-CZ" b="1" dirty="0"/>
              <a:t>účelná pracovní místa</a:t>
            </a:r>
            <a:r>
              <a:rPr lang="cs-CZ" dirty="0"/>
              <a:t> (pracovní místa, která zaměstnavatel zřizuje nebo vyhrazuje na základě dohody s úřadem práce a obsazuje je uchazeči o zaměstnání, kterým nelze zajistit pracovní uplatnění jiným způsobem. Společensky účelným pracovním místem je i pracovní místo, které zřídil po dohodě s úřadem práce uchazeč o zaměstnání za účelem výkonu samostatné výdělečné činnosti. Na společensky účelná pracovní místa může úřad práce poskytnout příspěvek</a:t>
            </a:r>
            <a:r>
              <a:rPr lang="cs-CZ" dirty="0" smtClean="0"/>
              <a:t>)</a:t>
            </a:r>
          </a:p>
          <a:p>
            <a:pPr marL="0" indent="0">
              <a:buNone/>
            </a:pPr>
            <a:r>
              <a:rPr lang="cs-CZ" dirty="0"/>
              <a:t/>
            </a:r>
            <a:br>
              <a:rPr lang="cs-CZ" dirty="0"/>
            </a:br>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56024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Aktivní politika zaměstnanosti</a:t>
            </a:r>
            <a:br>
              <a:rPr lang="cs-CZ" dirty="0"/>
            </a:br>
            <a:r>
              <a:rPr lang="cs-CZ" dirty="0"/>
              <a:t>nástroje</a:t>
            </a:r>
          </a:p>
        </p:txBody>
      </p:sp>
      <p:sp>
        <p:nvSpPr>
          <p:cNvPr id="3" name="Zástupný symbol pro obsah 2"/>
          <p:cNvSpPr>
            <a:spLocks noGrp="1"/>
          </p:cNvSpPr>
          <p:nvPr>
            <p:ph sz="quarter" idx="1"/>
          </p:nvPr>
        </p:nvSpPr>
        <p:spPr/>
        <p:txBody>
          <a:bodyPr/>
          <a:lstStyle/>
          <a:p>
            <a:r>
              <a:rPr lang="cs-CZ" b="1" dirty="0"/>
              <a:t>5) příspěvek na zapracování</a:t>
            </a:r>
            <a:r>
              <a:rPr lang="cs-CZ" dirty="0"/>
              <a:t> (může úřad práce poskytnout zaměstnavateli na základě s ním uzavřené dohody, pokud zaměstnavatel přijímá do pracovního poměru uchazeče o zaměstnání, kterému úřad práce věnuje zvýšenou péči. Příspěvek se poskytuje na základě dohody mezi úřadem práce a zaměstnavatelem. Příspěvek lze poskytovat maximálně po dobu 3 měsíců. Měsíční příspěvek na jednu fyzickou osobu, která zapracovává, může činit maximálně polovinu minimální mzdy)</a:t>
            </a:r>
            <a:br>
              <a:rPr lang="cs-CZ" dirty="0"/>
            </a:b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234076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Aktivní politika zaměstnanosti</a:t>
            </a:r>
            <a:br>
              <a:rPr lang="cs-CZ" dirty="0"/>
            </a:br>
            <a:r>
              <a:rPr lang="cs-CZ" dirty="0"/>
              <a:t>nástroje</a:t>
            </a:r>
          </a:p>
        </p:txBody>
      </p:sp>
      <p:sp>
        <p:nvSpPr>
          <p:cNvPr id="3" name="Zástupný symbol pro obsah 2"/>
          <p:cNvSpPr>
            <a:spLocks noGrp="1"/>
          </p:cNvSpPr>
          <p:nvPr>
            <p:ph sz="quarter" idx="1"/>
          </p:nvPr>
        </p:nvSpPr>
        <p:spPr/>
        <p:txBody>
          <a:bodyPr/>
          <a:lstStyle/>
          <a:p>
            <a:pPr marL="0" indent="0">
              <a:buNone/>
            </a:pPr>
            <a:r>
              <a:rPr lang="cs-CZ" b="1" dirty="0" smtClean="0"/>
              <a:t>6) </a:t>
            </a:r>
            <a:r>
              <a:rPr lang="cs-CZ" sz="1900" b="1" dirty="0" smtClean="0"/>
              <a:t>příspěvek </a:t>
            </a:r>
            <a:r>
              <a:rPr lang="cs-CZ" sz="1900" b="1" dirty="0"/>
              <a:t>při přechodu na nový podnikatelský program</a:t>
            </a:r>
            <a:r>
              <a:rPr lang="cs-CZ" sz="1900" dirty="0"/>
              <a:t> (může úřad práce poskytnout zaměstnavateli na základě s ním uzavřené dohody, pokud zaměstnavatel přechází na nový podnikatelský program a z tohoto důvodu nemůže zabezpečit pro své zaměstnance práci v rozsahu stanovené týdenní pracovní doby. Příspěvek lze poskytovat na částečnou úhradu náhrady mzdy, která zaměstnancům přísluší podle pracovněprávních předpisů. Příspěvek lze poskytovat maximálně po dobu 6 měsíců. Měsíční příspěvek na jednoho zaměstnance může činit nejvýše polovinu minimální mzdy)</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5813730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Součástí opatření aktivní politiky zaměstnanosti jsou </a:t>
            </a:r>
            <a:r>
              <a:rPr lang="cs-CZ" dirty="0" smtClean="0"/>
              <a:t>rovněž</a:t>
            </a:r>
            <a:endParaRPr lang="cs-CZ" dirty="0"/>
          </a:p>
        </p:txBody>
      </p:sp>
      <p:sp>
        <p:nvSpPr>
          <p:cNvPr id="3" name="Zástupný symbol pro obsah 2"/>
          <p:cNvSpPr>
            <a:spLocks noGrp="1"/>
          </p:cNvSpPr>
          <p:nvPr>
            <p:ph sz="quarter" idx="1"/>
          </p:nvPr>
        </p:nvSpPr>
        <p:spPr/>
        <p:txBody>
          <a:bodyPr/>
          <a:lstStyle/>
          <a:p>
            <a:pPr fontAlgn="t"/>
            <a:r>
              <a:rPr lang="cs-CZ" b="1" dirty="0" smtClean="0"/>
              <a:t>poradenství</a:t>
            </a:r>
            <a:r>
              <a:rPr lang="cs-CZ" dirty="0"/>
              <a:t>, které provádějí nebo zabezpečují úřady práce za účelem zjišťování osobnostních a kvalifikačních předpokladů fyzických osob pro volbu povolání, pro zprostředkování vhodného zaměstnání, pro volbu přípravy k práci osob se zdravotním postižením a při výběru vhodných nástrojů aktivní politiky </a:t>
            </a:r>
            <a:r>
              <a:rPr lang="cs-CZ" dirty="0" smtClean="0"/>
              <a:t>zaměstnanosti,</a:t>
            </a:r>
            <a:endParaRPr lang="cs-CZ" dirty="0"/>
          </a:p>
          <a:p>
            <a:pPr fontAlgn="t"/>
            <a:r>
              <a:rPr lang="cs-CZ" b="1" dirty="0" smtClean="0"/>
              <a:t>podpora </a:t>
            </a:r>
            <a:r>
              <a:rPr lang="cs-CZ" b="1" dirty="0"/>
              <a:t>zaměstnávání osob se zdravotním postižením</a:t>
            </a:r>
            <a:r>
              <a:rPr lang="cs-CZ" dirty="0"/>
              <a:t> </a:t>
            </a:r>
          </a:p>
          <a:p>
            <a:r>
              <a:rPr lang="cs-CZ" b="1" dirty="0" smtClean="0"/>
              <a:t>cílené </a:t>
            </a:r>
            <a:r>
              <a:rPr lang="cs-CZ" b="1" dirty="0"/>
              <a:t>programy k řešení zaměstnanosti</a:t>
            </a:r>
            <a:r>
              <a:rPr lang="cs-CZ" dirty="0"/>
              <a:t> </a:t>
            </a:r>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505314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Aktivní politika </a:t>
            </a:r>
            <a:r>
              <a:rPr lang="cs-CZ" dirty="0" smtClean="0"/>
              <a:t>zaměstnanosti - novinka</a:t>
            </a:r>
            <a:endParaRPr lang="cs-CZ" dirty="0"/>
          </a:p>
        </p:txBody>
      </p:sp>
      <p:sp>
        <p:nvSpPr>
          <p:cNvPr id="3" name="Zástupný symbol pro obsah 2"/>
          <p:cNvSpPr>
            <a:spLocks noGrp="1"/>
          </p:cNvSpPr>
          <p:nvPr>
            <p:ph sz="quarter" idx="1"/>
          </p:nvPr>
        </p:nvSpPr>
        <p:spPr/>
        <p:txBody>
          <a:bodyPr>
            <a:normAutofit fontScale="92500"/>
          </a:bodyPr>
          <a:lstStyle/>
          <a:p>
            <a:r>
              <a:rPr lang="cs-CZ" b="1" dirty="0"/>
              <a:t>Nově od roku 2011 - Zavedení překlenovacího příspěvku:</a:t>
            </a:r>
          </a:p>
          <a:p>
            <a:pPr lvl="1"/>
            <a:r>
              <a:rPr lang="cs-CZ" dirty="0"/>
              <a:t>pro ty osoby, které se rozhodnou řešit nezaměstnanost zahájením samostatné výdělečné činnosti</a:t>
            </a:r>
            <a:endParaRPr lang="cs-CZ" b="1" dirty="0"/>
          </a:p>
          <a:p>
            <a:pPr lvl="1"/>
            <a:r>
              <a:rPr lang="cs-CZ" dirty="0"/>
              <a:t>úřad práce poskytne těmto osobám na základě dohody příspěvek na zřízení společensky účelného pracovního místa</a:t>
            </a:r>
          </a:p>
          <a:p>
            <a:pPr lvl="1"/>
            <a:r>
              <a:rPr lang="cs-CZ" dirty="0"/>
              <a:t>překlenovací příspěvek bude možné vyplácet nejdéle po dobu pěti měsíců a jeho výše se bude odvíjet od průměrné mzdy v národním hospodářství za první až třetí čtvrtletí kalendářního roku předcházejícího tomu kalendářnímu roku, ve kterém byla uzavřena dohoda o poskytnutí překlenovacího příspěvku (např. průměrná mzda v národním hospodářství za 1. až 3. čtvrtletí roku 2010 činila 23 324 Kč)</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96524"/>
            <a:ext cx="2967939" cy="648000"/>
          </a:xfrm>
          <a:prstGeom prst="rect">
            <a:avLst/>
          </a:prstGeom>
        </p:spPr>
      </p:pic>
    </p:spTree>
    <p:extLst>
      <p:ext uri="{BB962C8B-B14F-4D97-AF65-F5344CB8AC3E}">
        <p14:creationId xmlns:p14="http://schemas.microsoft.com/office/powerpoint/2010/main" val="5352868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Aktivní politika zaměstnanosti - </a:t>
            </a:r>
            <a:r>
              <a:rPr lang="cs-CZ" dirty="0" smtClean="0"/>
              <a:t>financování</a:t>
            </a:r>
            <a:endParaRPr lang="cs-CZ" dirty="0"/>
          </a:p>
        </p:txBody>
      </p:sp>
      <p:sp>
        <p:nvSpPr>
          <p:cNvPr id="3" name="Zástupný symbol pro obsah 2"/>
          <p:cNvSpPr>
            <a:spLocks noGrp="1"/>
          </p:cNvSpPr>
          <p:nvPr>
            <p:ph sz="quarter" idx="1"/>
          </p:nvPr>
        </p:nvSpPr>
        <p:spPr/>
        <p:txBody>
          <a:bodyPr/>
          <a:lstStyle/>
          <a:p>
            <a:r>
              <a:rPr lang="cs-CZ" dirty="0"/>
              <a:t>Aktivní politika zaměstnanosti </a:t>
            </a:r>
            <a:r>
              <a:rPr lang="cs-CZ" b="1" dirty="0"/>
              <a:t>je financována z prostředků státního rozpočtu</a:t>
            </a:r>
            <a:r>
              <a:rPr lang="cs-CZ" dirty="0"/>
              <a:t> a hospodaření s těmito prostředky se řídí zvláštním právním předpisem. </a:t>
            </a:r>
          </a:p>
          <a:p>
            <a:r>
              <a:rPr lang="cs-CZ" dirty="0"/>
              <a:t>Z těchto prostředků lze rovněž přispívat na programy nebo opatření regionálního a celostátního charakteru a projekty zahraničních subjektů přispívající ke zvýšení zaměstnanosti a na ověřování nových nástrojů a opatření aktivní politiky zaměstnanosti.</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5431901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Aktivní politika zaměstnanosti </a:t>
            </a:r>
            <a:r>
              <a:rPr lang="cs-CZ" dirty="0" smtClean="0"/>
              <a:t>– evropské fondy a projekty</a:t>
            </a:r>
            <a:endParaRPr lang="cs-CZ" dirty="0"/>
          </a:p>
        </p:txBody>
      </p:sp>
      <p:sp>
        <p:nvSpPr>
          <p:cNvPr id="3" name="Zástupný symbol pro obsah 2"/>
          <p:cNvSpPr>
            <a:spLocks noGrp="1"/>
          </p:cNvSpPr>
          <p:nvPr>
            <p:ph sz="quarter" idx="1"/>
          </p:nvPr>
        </p:nvSpPr>
        <p:spPr/>
        <p:txBody>
          <a:bodyPr/>
          <a:lstStyle/>
          <a:p>
            <a:pPr lvl="0"/>
            <a:r>
              <a:rPr lang="cs-CZ" dirty="0"/>
              <a:t>ESF prostřednictvím Operačního programu Lidské zdroje a zaměstnanost (OP LZZ) usiluje o rovné příležitosti na trhu práce ve smyslu zlepšení přístupu ke vzdělávání a k zaměstnání</a:t>
            </a:r>
          </a:p>
          <a:p>
            <a:pPr lvl="0"/>
            <a:r>
              <a:rPr lang="cs-CZ" dirty="0"/>
              <a:t>Jednotlivé projekty jsou zaměřeny na nejrůznější vzdělávací a rekvalifikační kurzy a na poskytování profesního a sociálně-právního poradenství</a:t>
            </a:r>
          </a:p>
          <a:p>
            <a:pPr lvl="0"/>
            <a:r>
              <a:rPr lang="cs-CZ" dirty="0"/>
              <a:t>OP LZZ se dělí na několik oblastí podpory, ve kterých se realizují projekty zaměřené na určité aktivity a osoby</a:t>
            </a:r>
          </a:p>
          <a:p>
            <a:pPr marL="0" indent="0">
              <a:buNone/>
            </a:pPr>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285229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evropské fondy a </a:t>
            </a:r>
            <a:r>
              <a:rPr lang="cs-CZ" dirty="0" smtClean="0"/>
              <a:t>projekty –                1. Rekvalifikační kurzy</a:t>
            </a:r>
            <a:endParaRPr lang="cs-CZ" dirty="0"/>
          </a:p>
        </p:txBody>
      </p:sp>
      <p:sp>
        <p:nvSpPr>
          <p:cNvPr id="3" name="Zástupný symbol pro obsah 2"/>
          <p:cNvSpPr>
            <a:spLocks noGrp="1"/>
          </p:cNvSpPr>
          <p:nvPr>
            <p:ph sz="quarter" idx="1"/>
          </p:nvPr>
        </p:nvSpPr>
        <p:spPr/>
        <p:txBody>
          <a:bodyPr>
            <a:normAutofit fontScale="62500" lnSpcReduction="20000"/>
          </a:bodyPr>
          <a:lstStyle/>
          <a:p>
            <a:r>
              <a:rPr lang="cs-CZ" dirty="0"/>
              <a:t>(Oblast podpory 2.1 – Posílení aktivních politik zaměstnanosti)</a:t>
            </a:r>
          </a:p>
          <a:p>
            <a:pPr lvl="0"/>
            <a:r>
              <a:rPr lang="cs-CZ" dirty="0"/>
              <a:t>Díky projektům jsou realizovány rekvalifikační kurzy v oblasti: </a:t>
            </a:r>
          </a:p>
          <a:p>
            <a:pPr lvl="1"/>
            <a:r>
              <a:rPr lang="cs-CZ" sz="2400" dirty="0"/>
              <a:t>informačních technologií (obsluha počítače, tvorba www. stránek, </a:t>
            </a:r>
            <a:r>
              <a:rPr lang="cs-CZ" sz="2400" dirty="0" err="1"/>
              <a:t>programátorství</a:t>
            </a:r>
            <a:r>
              <a:rPr lang="cs-CZ" sz="2400" dirty="0"/>
              <a:t>, grafika, správa sítě)</a:t>
            </a:r>
          </a:p>
          <a:p>
            <a:pPr lvl="1"/>
            <a:r>
              <a:rPr lang="cs-CZ" sz="2400" dirty="0"/>
              <a:t>ekonomiky (účetnictví)</a:t>
            </a:r>
          </a:p>
          <a:p>
            <a:pPr lvl="1"/>
            <a:r>
              <a:rPr lang="cs-CZ" sz="2400" dirty="0"/>
              <a:t>dopravy (řízení motorových vozidel)</a:t>
            </a:r>
          </a:p>
          <a:p>
            <a:pPr lvl="1"/>
            <a:r>
              <a:rPr lang="cs-CZ" sz="2400" dirty="0"/>
              <a:t>služeb provozních a osobních (kadeřnictví, kosmetika)</a:t>
            </a:r>
          </a:p>
          <a:p>
            <a:pPr lvl="1"/>
            <a:r>
              <a:rPr lang="cs-CZ" sz="2400" dirty="0"/>
              <a:t>masérských služeb</a:t>
            </a:r>
          </a:p>
          <a:p>
            <a:pPr lvl="1"/>
            <a:r>
              <a:rPr lang="cs-CZ" sz="2400" dirty="0"/>
              <a:t>sociální péče</a:t>
            </a:r>
          </a:p>
          <a:p>
            <a:pPr lvl="1"/>
            <a:r>
              <a:rPr lang="cs-CZ" sz="2400" dirty="0"/>
              <a:t>zdravotnictví</a:t>
            </a:r>
          </a:p>
          <a:p>
            <a:pPr lvl="1"/>
            <a:r>
              <a:rPr lang="cs-CZ" sz="2400" dirty="0"/>
              <a:t>skladového hospodářství</a:t>
            </a:r>
          </a:p>
          <a:p>
            <a:pPr lvl="1"/>
            <a:r>
              <a:rPr lang="cs-CZ" sz="2400" dirty="0"/>
              <a:t>řízení motorového vozíku</a:t>
            </a:r>
          </a:p>
          <a:p>
            <a:pPr lvl="1"/>
            <a:r>
              <a:rPr lang="cs-CZ" sz="2400" dirty="0"/>
              <a:t>strojírenství</a:t>
            </a:r>
          </a:p>
          <a:p>
            <a:pPr lvl="1"/>
            <a:r>
              <a:rPr lang="cs-CZ" sz="2400" dirty="0"/>
              <a:t>prodavačských prací</a:t>
            </a:r>
          </a:p>
          <a:p>
            <a:pPr lvl="1"/>
            <a:r>
              <a:rPr lang="cs-CZ" sz="2400" dirty="0"/>
              <a:t>gastronomie a pohostinství (barmanství, kuchařství, číšnictví)</a:t>
            </a:r>
          </a:p>
          <a:p>
            <a:pPr lvl="1"/>
            <a:r>
              <a:rPr lang="cs-CZ" sz="2400" dirty="0"/>
              <a:t>základů podnikání</a:t>
            </a:r>
          </a:p>
          <a:p>
            <a:pPr lvl="1"/>
            <a:r>
              <a:rPr lang="cs-CZ" sz="2400" dirty="0"/>
              <a:t>elektrotechniky</a:t>
            </a:r>
          </a:p>
          <a:p>
            <a:pPr lvl="1"/>
            <a:r>
              <a:rPr lang="cs-CZ" sz="2400" dirty="0"/>
              <a:t>administrativy</a:t>
            </a:r>
          </a:p>
          <a:p>
            <a:pPr lvl="1"/>
            <a:r>
              <a:rPr lang="cs-CZ" sz="2400" dirty="0"/>
              <a:t>stavebnictví (malířství, truhlářství, zednictví)</a:t>
            </a:r>
          </a:p>
          <a:p>
            <a:pPr lvl="1"/>
            <a:r>
              <a:rPr lang="cs-CZ" sz="2400" dirty="0"/>
              <a:t>textilu a vazby květin</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6093296"/>
            <a:ext cx="2967939" cy="648000"/>
          </a:xfrm>
          <a:prstGeom prst="rect">
            <a:avLst/>
          </a:prstGeom>
        </p:spPr>
      </p:pic>
    </p:spTree>
    <p:extLst>
      <p:ext uri="{BB962C8B-B14F-4D97-AF65-F5344CB8AC3E}">
        <p14:creationId xmlns:p14="http://schemas.microsoft.com/office/powerpoint/2010/main" val="1584256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evropské fondy a projekty </a:t>
            </a:r>
            <a:r>
              <a:rPr lang="cs-CZ" dirty="0" smtClean="0"/>
              <a:t>–                1. Rekvalifikační </a:t>
            </a:r>
            <a:r>
              <a:rPr lang="cs-CZ" dirty="0"/>
              <a:t>kurzy</a:t>
            </a:r>
          </a:p>
        </p:txBody>
      </p:sp>
      <p:sp>
        <p:nvSpPr>
          <p:cNvPr id="3" name="Zástupný symbol pro obsah 2"/>
          <p:cNvSpPr>
            <a:spLocks noGrp="1"/>
          </p:cNvSpPr>
          <p:nvPr>
            <p:ph sz="quarter" idx="1"/>
          </p:nvPr>
        </p:nvSpPr>
        <p:spPr/>
        <p:txBody>
          <a:bodyPr>
            <a:normAutofit fontScale="92500" lnSpcReduction="10000"/>
          </a:bodyPr>
          <a:lstStyle/>
          <a:p>
            <a:pPr lvl="0"/>
            <a:r>
              <a:rPr lang="cs-CZ" dirty="0"/>
              <a:t>kurzy poskytují úřady práce, vzdělávací a poradenské instituce, organizace sociálních partnerů a nestátní neziskové organizace</a:t>
            </a:r>
          </a:p>
          <a:p>
            <a:pPr lvl="0"/>
            <a:r>
              <a:rPr lang="cs-CZ" dirty="0"/>
              <a:t>kromě rekvalifikačních kurzů je možné využít i poradenské služby a programy, bilanční a pracovní diagnostiku, nabídku motivačních aktivit, zajištění odborné praxe či zprostředkování zaměstnání</a:t>
            </a:r>
          </a:p>
          <a:p>
            <a:pPr lvl="0"/>
            <a:r>
              <a:rPr lang="cs-CZ" dirty="0"/>
              <a:t>kurzů se mohou účastnit uchazeči o zaměstnání a zájemci o zaměstnání</a:t>
            </a:r>
          </a:p>
          <a:p>
            <a:pPr lvl="0"/>
            <a:r>
              <a:rPr lang="cs-CZ" dirty="0"/>
              <a:t>při zprostředkování zaměstnání je věnována zvýšená péče osobám, které jsou například kvůli zdravotnímu stavu, věku nebo péči o dítě ohroženy dlouhodobou nezaměstnaností nebo jsou již dlouhodobě nezaměstnané</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5936" y="5968815"/>
            <a:ext cx="2967939" cy="648000"/>
          </a:xfrm>
          <a:prstGeom prst="rect">
            <a:avLst/>
          </a:prstGeom>
        </p:spPr>
      </p:pic>
    </p:spTree>
    <p:extLst>
      <p:ext uri="{BB962C8B-B14F-4D97-AF65-F5344CB8AC3E}">
        <p14:creationId xmlns:p14="http://schemas.microsoft.com/office/powerpoint/2010/main" val="31321377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evropské fondy a projekty </a:t>
            </a:r>
            <a:r>
              <a:rPr lang="cs-CZ" dirty="0" smtClean="0"/>
              <a:t>–               2. osoby ohrožené na trhu práce</a:t>
            </a:r>
            <a:endParaRPr lang="cs-CZ" dirty="0"/>
          </a:p>
        </p:txBody>
      </p:sp>
      <p:sp>
        <p:nvSpPr>
          <p:cNvPr id="3" name="Zástupný symbol pro obsah 2"/>
          <p:cNvSpPr>
            <a:spLocks noGrp="1"/>
          </p:cNvSpPr>
          <p:nvPr>
            <p:ph sz="quarter" idx="1"/>
          </p:nvPr>
        </p:nvSpPr>
        <p:spPr/>
        <p:txBody>
          <a:bodyPr>
            <a:normAutofit fontScale="77500" lnSpcReduction="20000"/>
          </a:bodyPr>
          <a:lstStyle/>
          <a:p>
            <a:r>
              <a:rPr lang="cs-CZ" dirty="0"/>
              <a:t>(Oblast podpory 3.3 – Integrace sociálně vyloučených skupin na trhu práce)</a:t>
            </a:r>
          </a:p>
          <a:p>
            <a:pPr lvl="0"/>
            <a:r>
              <a:rPr lang="cs-CZ" dirty="0"/>
              <a:t>Projekty jsou zaměřeny na osoby ohrožené na trhu práce, a to zejména: </a:t>
            </a:r>
          </a:p>
          <a:p>
            <a:pPr lvl="1"/>
            <a:r>
              <a:rPr lang="cs-CZ" sz="2400" dirty="0"/>
              <a:t>osoby do 25 let věku a mladiství do 18 let bez kvalifikace nebo s nízkou kvalifikací</a:t>
            </a:r>
          </a:p>
          <a:p>
            <a:pPr lvl="1"/>
            <a:r>
              <a:rPr lang="cs-CZ" sz="2400" dirty="0"/>
              <a:t>osoby starší 50 let</a:t>
            </a:r>
          </a:p>
          <a:p>
            <a:pPr lvl="1"/>
            <a:r>
              <a:rPr lang="cs-CZ" sz="2400" dirty="0"/>
              <a:t>etnické menšiny a osoby z jiného sociokulturního prostředí</a:t>
            </a:r>
          </a:p>
          <a:p>
            <a:pPr lvl="1"/>
            <a:r>
              <a:rPr lang="cs-CZ" sz="2400" dirty="0"/>
              <a:t>osoby se zdravotním postižením</a:t>
            </a:r>
          </a:p>
          <a:p>
            <a:pPr lvl="1"/>
            <a:r>
              <a:rPr lang="cs-CZ" sz="2400" dirty="0"/>
              <a:t>osoby pečující o osobu blízkou nebo o závislého člena rodiny</a:t>
            </a:r>
          </a:p>
          <a:p>
            <a:pPr lvl="1"/>
            <a:r>
              <a:rPr lang="cs-CZ" sz="2400" dirty="0"/>
              <a:t>imigranti a azylanti</a:t>
            </a:r>
          </a:p>
          <a:p>
            <a:pPr lvl="1"/>
            <a:r>
              <a:rPr lang="cs-CZ" sz="2400" dirty="0"/>
              <a:t>veteráni válečných konfliktů</a:t>
            </a:r>
          </a:p>
          <a:p>
            <a:pPr lvl="1"/>
            <a:r>
              <a:rPr lang="cs-CZ" sz="2400" dirty="0"/>
              <a:t>osoby připravující se na opuštění nápravného zařízení a po ukončení výkonu trestu odnětí svobody</a:t>
            </a:r>
          </a:p>
          <a:p>
            <a:pPr lvl="1"/>
            <a:r>
              <a:rPr lang="cs-CZ" sz="2400" dirty="0"/>
              <a:t>osoby do 26 let věku vyrůstající bez rodin</a:t>
            </a:r>
          </a:p>
          <a:p>
            <a:pPr lvl="1"/>
            <a:r>
              <a:rPr lang="cs-CZ" sz="2400" dirty="0"/>
              <a:t>osoby závislé na návykových látkách</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6093296"/>
            <a:ext cx="2967939" cy="648000"/>
          </a:xfrm>
          <a:prstGeom prst="rect">
            <a:avLst/>
          </a:prstGeom>
        </p:spPr>
      </p:pic>
    </p:spTree>
    <p:extLst>
      <p:ext uri="{BB962C8B-B14F-4D97-AF65-F5344CB8AC3E}">
        <p14:creationId xmlns:p14="http://schemas.microsoft.com/office/powerpoint/2010/main" val="21778075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evropské fondy a projekty –               2. osoby ohrožené na trhu práce</a:t>
            </a:r>
          </a:p>
        </p:txBody>
      </p:sp>
      <p:sp>
        <p:nvSpPr>
          <p:cNvPr id="3" name="Zástupný symbol pro obsah 2"/>
          <p:cNvSpPr>
            <a:spLocks noGrp="1"/>
          </p:cNvSpPr>
          <p:nvPr>
            <p:ph sz="quarter" idx="1"/>
          </p:nvPr>
        </p:nvSpPr>
        <p:spPr/>
        <p:txBody>
          <a:bodyPr/>
          <a:lstStyle/>
          <a:p>
            <a:pPr lvl="0"/>
            <a:r>
              <a:rPr lang="cs-CZ" dirty="0"/>
              <a:t>Projekty podporují pracovní začleňování a zlepšování přístupu ke vzdělávání a k zaměstnání prostřednictvím: </a:t>
            </a:r>
          </a:p>
          <a:p>
            <a:pPr lvl="1"/>
            <a:r>
              <a:rPr lang="cs-CZ" sz="2400" dirty="0"/>
              <a:t>poskytování profesních, poradenských a asistenčních služeb</a:t>
            </a:r>
          </a:p>
          <a:p>
            <a:pPr lvl="1"/>
            <a:r>
              <a:rPr lang="cs-CZ" sz="2400" dirty="0"/>
              <a:t>motivačních a aktivizačních kurzů</a:t>
            </a:r>
          </a:p>
          <a:p>
            <a:pPr lvl="1"/>
            <a:r>
              <a:rPr lang="cs-CZ" sz="2400" dirty="0"/>
              <a:t>rekvalifikačních kurzů a vzdělávání v měkkých dovednostech</a:t>
            </a:r>
          </a:p>
          <a:p>
            <a:pPr lvl="1"/>
            <a:r>
              <a:rPr lang="cs-CZ" sz="2400" dirty="0"/>
              <a:t>tréninkového zaměstnávání a zajištění odborné praxe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14743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Úřady práce</a:t>
            </a:r>
            <a:endParaRPr lang="cs-CZ" dirty="0"/>
          </a:p>
        </p:txBody>
      </p:sp>
      <p:sp>
        <p:nvSpPr>
          <p:cNvPr id="3" name="Podnadpis 2"/>
          <p:cNvSpPr>
            <a:spLocks noGrp="1"/>
          </p:cNvSpPr>
          <p:nvPr>
            <p:ph sz="quarter" idx="1"/>
          </p:nvPr>
        </p:nvSpPr>
        <p:spPr/>
        <p:txBody>
          <a:bodyPr/>
          <a:lstStyle/>
          <a:p>
            <a:pPr lvl="0"/>
            <a:r>
              <a:rPr lang="cs-CZ" dirty="0"/>
              <a:t>jsou základním článkem, který realizuje politiku zaměstnanosti</a:t>
            </a:r>
          </a:p>
          <a:p>
            <a:pPr lvl="0"/>
            <a:r>
              <a:rPr lang="cs-CZ" dirty="0"/>
              <a:t>zajišťují služby zaměstnanosti v daném </a:t>
            </a:r>
            <a:r>
              <a:rPr lang="cs-CZ" dirty="0" smtClean="0"/>
              <a:t>území</a:t>
            </a:r>
          </a:p>
          <a:p>
            <a:endParaRPr lang="cs-CZ" b="1" dirty="0" smtClean="0"/>
          </a:p>
          <a:p>
            <a:r>
              <a:rPr lang="cs-CZ" b="1" dirty="0" smtClean="0"/>
              <a:t>Práva </a:t>
            </a:r>
            <a:r>
              <a:rPr lang="cs-CZ" b="1" dirty="0"/>
              <a:t>a povinnosti uchazeče a zájemce o zaměstnání stanoví zákon č. 435/2004 Sb.,               o zaměstnanosti, ve znění pozdějších předpisů</a:t>
            </a:r>
            <a:endParaRPr lang="cs-CZ" dirty="0"/>
          </a:p>
          <a:p>
            <a:pPr lvl="0"/>
            <a:endParaRPr lang="cs-CZ" dirty="0"/>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149543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4 základní funkce úřadů práce</a:t>
            </a:r>
            <a:endParaRPr lang="cs-CZ" dirty="0"/>
          </a:p>
        </p:txBody>
      </p:sp>
      <p:sp>
        <p:nvSpPr>
          <p:cNvPr id="3" name="Zástupný symbol pro obsah 2"/>
          <p:cNvSpPr>
            <a:spLocks noGrp="1"/>
          </p:cNvSpPr>
          <p:nvPr>
            <p:ph sz="quarter" idx="1"/>
          </p:nvPr>
        </p:nvSpPr>
        <p:spPr/>
        <p:txBody>
          <a:bodyPr>
            <a:normAutofit/>
          </a:bodyPr>
          <a:lstStyle/>
          <a:p>
            <a:pPr lvl="1"/>
            <a:endParaRPr lang="cs-CZ" sz="2400" b="1" dirty="0" smtClean="0"/>
          </a:p>
          <a:p>
            <a:pPr lvl="1"/>
            <a:r>
              <a:rPr lang="cs-CZ" sz="2400" b="1" dirty="0" smtClean="0"/>
              <a:t>Informační</a:t>
            </a:r>
            <a:r>
              <a:rPr lang="cs-CZ" sz="2400" dirty="0" smtClean="0"/>
              <a:t> </a:t>
            </a:r>
          </a:p>
          <a:p>
            <a:pPr lvl="1"/>
            <a:r>
              <a:rPr lang="cs-CZ" sz="2400" b="1" dirty="0" smtClean="0"/>
              <a:t>Poradenskou</a:t>
            </a:r>
            <a:r>
              <a:rPr lang="cs-CZ" sz="2400" dirty="0" smtClean="0"/>
              <a:t> </a:t>
            </a:r>
          </a:p>
          <a:p>
            <a:pPr lvl="1"/>
            <a:r>
              <a:rPr lang="cs-CZ" sz="2400" b="1" dirty="0" smtClean="0"/>
              <a:t>Zprostředkovatelskou</a:t>
            </a:r>
            <a:r>
              <a:rPr lang="cs-CZ" sz="2400" dirty="0" smtClean="0"/>
              <a:t> </a:t>
            </a:r>
          </a:p>
          <a:p>
            <a:pPr lvl="1"/>
            <a:r>
              <a:rPr lang="cs-CZ" sz="2400" b="1" dirty="0" smtClean="0"/>
              <a:t>Podnikatelskou</a:t>
            </a:r>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75750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základní funkce úřadů práce</a:t>
            </a:r>
          </a:p>
        </p:txBody>
      </p:sp>
      <p:sp>
        <p:nvSpPr>
          <p:cNvPr id="3" name="Zástupný symbol pro obsah 2"/>
          <p:cNvSpPr>
            <a:spLocks noGrp="1"/>
          </p:cNvSpPr>
          <p:nvPr>
            <p:ph sz="quarter" idx="1"/>
          </p:nvPr>
        </p:nvSpPr>
        <p:spPr/>
        <p:txBody>
          <a:bodyPr/>
          <a:lstStyle/>
          <a:p>
            <a:pPr lvl="1"/>
            <a:r>
              <a:rPr lang="cs-CZ" sz="2400" b="1" dirty="0"/>
              <a:t>Informační</a:t>
            </a:r>
            <a:r>
              <a:rPr lang="cs-CZ" sz="2400" dirty="0"/>
              <a:t> – aktuální přehledy o struktuře nabídky pracovních sil a vývoji na trhu práce v daném území, o volných pracovních místech, mzdových požadavcích apod.</a:t>
            </a:r>
          </a:p>
          <a:p>
            <a:pPr lvl="1"/>
            <a:r>
              <a:rPr lang="cs-CZ" sz="2400" b="1" dirty="0"/>
              <a:t>Poradenskou</a:t>
            </a:r>
            <a:r>
              <a:rPr lang="cs-CZ" sz="2400" dirty="0"/>
              <a:t> – poskytují poradenství v otázkách právních, ekonomických, sociálních, psychologických apod., pokud jde o pracovní uplatnění a rekvalifikace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498862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základní funkce úřadů práce</a:t>
            </a:r>
          </a:p>
        </p:txBody>
      </p:sp>
      <p:sp>
        <p:nvSpPr>
          <p:cNvPr id="3" name="Zástupný symbol pro obsah 2"/>
          <p:cNvSpPr>
            <a:spLocks noGrp="1"/>
          </p:cNvSpPr>
          <p:nvPr>
            <p:ph sz="quarter" idx="1"/>
          </p:nvPr>
        </p:nvSpPr>
        <p:spPr/>
        <p:txBody>
          <a:bodyPr/>
          <a:lstStyle/>
          <a:p>
            <a:pPr lvl="1"/>
            <a:r>
              <a:rPr lang="cs-CZ" sz="2400" b="1" dirty="0"/>
              <a:t>Zprostředkovatelskou</a:t>
            </a:r>
            <a:r>
              <a:rPr lang="cs-CZ" sz="2400" dirty="0"/>
              <a:t> – tj. zajišťují zprostředkování práce uchazečům o zaměstnání na základě jejich evidence a evidence volných pracovních míst, zabezpečují rekvalifikace, poskytují hmotné zabezpečení, pracovní místa handicapovaným apod.</a:t>
            </a:r>
          </a:p>
          <a:p>
            <a:pPr lvl="1"/>
            <a:r>
              <a:rPr lang="cs-CZ" sz="2400" b="1" dirty="0"/>
              <a:t>Podnikatelskou</a:t>
            </a:r>
            <a:r>
              <a:rPr lang="cs-CZ" sz="2400" dirty="0"/>
              <a:t> – tj. podílejí se (i finančně) na tvorbě nových pracovních míst, na pracovním uplatnění uchazečů o zaměstnání (podpora drobného podnikání a zaměstnávání absolventů škol) a na rekvalifikace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792902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Zařazení do evidence uchazečů o zaměstnání</a:t>
            </a:r>
            <a:endParaRPr lang="cs-CZ" dirty="0"/>
          </a:p>
        </p:txBody>
      </p:sp>
      <p:sp>
        <p:nvSpPr>
          <p:cNvPr id="3" name="Zástupný symbol pro obsah 2"/>
          <p:cNvSpPr>
            <a:spLocks noGrp="1"/>
          </p:cNvSpPr>
          <p:nvPr>
            <p:ph sz="quarter" idx="1"/>
          </p:nvPr>
        </p:nvSpPr>
        <p:spPr/>
        <p:txBody>
          <a:bodyPr>
            <a:normAutofit fontScale="92500" lnSpcReduction="10000"/>
          </a:bodyPr>
          <a:lstStyle/>
          <a:p>
            <a:r>
              <a:rPr lang="cs-CZ" dirty="0"/>
              <a:t>Již před uplynutím výpovědní doby má každý možnost požádat kterýkoliv úřad práce o zařazení do evidence zájemců o zaměstnání; v tomto případě bude každý úřadem práce informován o vhodných pracovních místech.</a:t>
            </a:r>
            <a:endParaRPr lang="cs-CZ" b="1" dirty="0"/>
          </a:p>
          <a:p>
            <a:r>
              <a:rPr lang="cs-CZ" dirty="0"/>
              <a:t>Po skončení výpovědní doby požádejte úřad práce v místě svého trvalého pobytu o zprostředkování zaměstnání vyplněním </a:t>
            </a:r>
            <a:r>
              <a:rPr lang="cs-CZ" u="sng" dirty="0">
                <a:hlinkClick r:id="rId2"/>
              </a:rPr>
              <a:t>Žádosti o zprostředkování zaměstnání</a:t>
            </a:r>
            <a:r>
              <a:rPr lang="cs-CZ" dirty="0"/>
              <a:t>. Můžete také vyplnit elektronickou verzi </a:t>
            </a:r>
            <a:r>
              <a:rPr lang="cs-CZ" u="sng" dirty="0">
                <a:hlinkClick r:id="rId2"/>
              </a:rPr>
              <a:t>Žádosti o zprostředkování zaměstnání</a:t>
            </a:r>
            <a:r>
              <a:rPr lang="cs-CZ" dirty="0"/>
              <a:t>. Výhodou elektronické verze je, že data vyplněná v této žádosti můžete použít také například v </a:t>
            </a:r>
            <a:r>
              <a:rPr lang="cs-CZ" u="sng" dirty="0">
                <a:hlinkClick r:id="rId2"/>
              </a:rPr>
              <a:t>Žádosti o podporu v nezaměstnanosti</a:t>
            </a:r>
            <a:r>
              <a:rPr lang="cs-CZ" dirty="0"/>
              <a:t>. Pokud jsou obě žádosti správně vyplněny, při tisku se na formuláři vytiskne čárový kód.</a:t>
            </a:r>
          </a:p>
          <a:p>
            <a:endParaRPr lang="cs-CZ" dirty="0"/>
          </a:p>
        </p:txBody>
      </p:sp>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92" y="6093296"/>
            <a:ext cx="2967939" cy="648000"/>
          </a:xfrm>
          <a:prstGeom prst="rect">
            <a:avLst/>
          </a:prstGeom>
        </p:spPr>
      </p:pic>
    </p:spTree>
    <p:extLst>
      <p:ext uri="{BB962C8B-B14F-4D97-AF65-F5344CB8AC3E}">
        <p14:creationId xmlns:p14="http://schemas.microsoft.com/office/powerpoint/2010/main" val="18545563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Musím na úřad práce osobně? </a:t>
            </a:r>
            <a:r>
              <a:rPr lang="cs-CZ" dirty="0" smtClean="0"/>
              <a:t/>
            </a:r>
            <a:br>
              <a:rPr lang="cs-CZ" dirty="0" smtClean="0"/>
            </a:br>
            <a:r>
              <a:rPr lang="cs-CZ" dirty="0" smtClean="0"/>
              <a:t>Do </a:t>
            </a:r>
            <a:r>
              <a:rPr lang="cs-CZ" dirty="0"/>
              <a:t>kdy</a:t>
            </a:r>
            <a:r>
              <a:rPr lang="cs-CZ" dirty="0" smtClean="0"/>
              <a:t>?</a:t>
            </a:r>
            <a:endParaRPr lang="cs-CZ" dirty="0"/>
          </a:p>
        </p:txBody>
      </p:sp>
      <p:sp>
        <p:nvSpPr>
          <p:cNvPr id="3" name="Zástupný symbol pro obsah 2"/>
          <p:cNvSpPr>
            <a:spLocks noGrp="1"/>
          </p:cNvSpPr>
          <p:nvPr>
            <p:ph sz="quarter" idx="1"/>
          </p:nvPr>
        </p:nvSpPr>
        <p:spPr/>
        <p:txBody>
          <a:bodyPr>
            <a:normAutofit fontScale="92500"/>
          </a:bodyPr>
          <a:lstStyle/>
          <a:p>
            <a:r>
              <a:rPr lang="cs-CZ" dirty="0"/>
              <a:t>Do evidence uchazečů o zaměstnání budete zařazeni ode dne podání žádosti o zprostředkování zaměstnání. </a:t>
            </a:r>
            <a:endParaRPr lang="cs-CZ" dirty="0" smtClean="0"/>
          </a:p>
          <a:p>
            <a:r>
              <a:rPr lang="cs-CZ" dirty="0" smtClean="0"/>
              <a:t>Požádáte-li </a:t>
            </a:r>
            <a:r>
              <a:rPr lang="cs-CZ" dirty="0"/>
              <a:t>o zprostředkování zaměstnání nejpozději do tří pracovních dnů po skončení zaměstnání, budete zařazeni do této evidence ode dne následujícího po skončení zaměstnání. </a:t>
            </a:r>
            <a:endParaRPr lang="cs-CZ" dirty="0" smtClean="0"/>
          </a:p>
          <a:p>
            <a:r>
              <a:rPr lang="cs-CZ" dirty="0" smtClean="0"/>
              <a:t>Pro ujasnění: pokud </a:t>
            </a:r>
            <a:r>
              <a:rPr lang="cs-CZ" dirty="0"/>
              <a:t>Vám skončil pracovní poměr např. k 31. 7., potom se zajděte na úřad práce zaevidovat mezi 1. 8. až 3. 8. Pokud na tyto dny vychází státní svátek nebo sobota či neděle, lhůta se o tyto dny prodlužuje. Pokud je tedy 2. 8. sobota a 3. 8. neděle, můžete se zaevidovat do úterý 5. 8. a v evidenci přitom budete vedeni úřadem práce od 1. 8.</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6104447"/>
            <a:ext cx="2967939" cy="648000"/>
          </a:xfrm>
          <a:prstGeom prst="rect">
            <a:avLst/>
          </a:prstGeom>
        </p:spPr>
      </p:pic>
    </p:spTree>
    <p:extLst>
      <p:ext uri="{BB962C8B-B14F-4D97-AF65-F5344CB8AC3E}">
        <p14:creationId xmlns:p14="http://schemas.microsoft.com/office/powerpoint/2010/main" val="16260933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Musím na úřad práce osobně? </a:t>
            </a:r>
            <a:br>
              <a:rPr lang="cs-CZ" dirty="0"/>
            </a:br>
            <a:r>
              <a:rPr lang="cs-CZ" dirty="0"/>
              <a:t>Do kdy?</a:t>
            </a:r>
          </a:p>
        </p:txBody>
      </p:sp>
      <p:sp>
        <p:nvSpPr>
          <p:cNvPr id="3" name="Zástupný symbol pro obsah 2"/>
          <p:cNvSpPr>
            <a:spLocks noGrp="1"/>
          </p:cNvSpPr>
          <p:nvPr>
            <p:ph sz="quarter" idx="1"/>
          </p:nvPr>
        </p:nvSpPr>
        <p:spPr/>
        <p:txBody>
          <a:bodyPr/>
          <a:lstStyle/>
          <a:p>
            <a:r>
              <a:rPr lang="cs-CZ" dirty="0"/>
              <a:t>Žádosti o zprostředkování zaměstnání je třeba podat osobně, zaslání žádosti poštou nebo elektronicky zákon neumožňuje.</a:t>
            </a:r>
          </a:p>
          <a:p>
            <a:r>
              <a:rPr lang="cs-CZ" dirty="0"/>
              <a:t>Úřad práce Vás, pokud splňujete zákonem stanovené podmínky, zařadí do evidence uchazečů o zaměstnání. Nesplňujete-li tyto podmínky, vydá o tom úřad práce rozhodnutí.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2854501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Pokud beru podporu v nezaměstnanosti, mohu si ještě přivydělat</a:t>
            </a:r>
            <a:r>
              <a:rPr lang="cs-CZ" dirty="0" smtClean="0"/>
              <a:t>?</a:t>
            </a:r>
            <a:endParaRPr lang="cs-CZ" dirty="0"/>
          </a:p>
        </p:txBody>
      </p:sp>
      <p:sp>
        <p:nvSpPr>
          <p:cNvPr id="3" name="Zástupný symbol pro obsah 2"/>
          <p:cNvSpPr>
            <a:spLocks noGrp="1"/>
          </p:cNvSpPr>
          <p:nvPr>
            <p:ph sz="quarter" idx="1"/>
          </p:nvPr>
        </p:nvSpPr>
        <p:spPr/>
        <p:txBody>
          <a:bodyPr>
            <a:normAutofit fontScale="77500" lnSpcReduction="20000"/>
          </a:bodyPr>
          <a:lstStyle/>
          <a:p>
            <a:r>
              <a:rPr lang="cs-CZ" b="1" dirty="0"/>
              <a:t>Od ledna 2011 NE !!! Již toto není možné. </a:t>
            </a:r>
            <a:endParaRPr lang="cs-CZ" dirty="0"/>
          </a:p>
          <a:p>
            <a:endParaRPr lang="cs-CZ" i="1" dirty="0" smtClean="0"/>
          </a:p>
          <a:p>
            <a:r>
              <a:rPr lang="cs-CZ" i="1" dirty="0" smtClean="0"/>
              <a:t>Dříve </a:t>
            </a:r>
            <a:r>
              <a:rPr lang="cs-CZ" i="1" dirty="0"/>
              <a:t>ano.</a:t>
            </a:r>
            <a:endParaRPr lang="cs-CZ" dirty="0"/>
          </a:p>
          <a:p>
            <a:pPr lvl="1"/>
            <a:r>
              <a:rPr lang="cs-CZ" i="1" dirty="0"/>
              <a:t>Pokud se nezaměstnaný evidoval na úřadu práce před 1. lednem 2011, platí pro něj podle přechodných ustanovení k novele zákona o zaměstnanosti i nadále podmínky platné v roce 2010, a může si tak přivydělat až 4000 korun, tedy polovinu minimální mzdy</a:t>
            </a:r>
            <a:endParaRPr lang="cs-CZ" dirty="0"/>
          </a:p>
          <a:p>
            <a:pPr lvl="1"/>
            <a:r>
              <a:rPr lang="cs-CZ" i="1" dirty="0"/>
              <a:t>Platné v roce 2010: Ano, možné to je, ale musíte postupovat podle jedné z následujících možností. Kombinace uvedených možností je povolena, ale pozor: odměny z přivýdělků se sčítají a nesmí přesáhnout polovinu minimální mzdy. </a:t>
            </a:r>
            <a:endParaRPr lang="cs-CZ" dirty="0"/>
          </a:p>
          <a:p>
            <a:pPr lvl="1"/>
            <a:r>
              <a:rPr lang="cs-CZ" b="1" i="1" dirty="0"/>
              <a:t>Pracovní nebo služební poměr</a:t>
            </a:r>
            <a:r>
              <a:rPr lang="cs-CZ" i="1" dirty="0"/>
              <a:t> – měsíční výdělek roven max. polovině minimální mzdy (v současnosti se jedná o 4 000 Kč hrubého). </a:t>
            </a:r>
            <a:endParaRPr lang="cs-CZ" dirty="0"/>
          </a:p>
          <a:p>
            <a:pPr lvl="1"/>
            <a:r>
              <a:rPr lang="cs-CZ" b="1" i="1" dirty="0"/>
              <a:t>Dohoda o provedení práce</a:t>
            </a:r>
            <a:r>
              <a:rPr lang="cs-CZ" i="1" dirty="0"/>
              <a:t> – měsíční odměna rovna max. polovině minimální mzdy. </a:t>
            </a:r>
            <a:endParaRPr lang="cs-CZ" dirty="0"/>
          </a:p>
          <a:p>
            <a:pPr lvl="1"/>
            <a:r>
              <a:rPr lang="cs-CZ" b="1" i="1" dirty="0"/>
              <a:t>Dohoda o pracovní činnosti</a:t>
            </a:r>
            <a:r>
              <a:rPr lang="cs-CZ" i="1" dirty="0"/>
              <a:t> – měsíční odměna rovna max. polovině minimální mzdy. </a:t>
            </a:r>
            <a:endParaRPr lang="cs-CZ" dirty="0"/>
          </a:p>
          <a:p>
            <a:pPr lvl="1"/>
            <a:r>
              <a:rPr lang="cs-CZ" b="1" i="1" dirty="0"/>
              <a:t>Krátkodobé zaměstnání</a:t>
            </a:r>
            <a:r>
              <a:rPr lang="cs-CZ" i="1" dirty="0"/>
              <a:t> – je zprostředkované úřadem práce, a to maximálně na 3 měsíce. Odměna není sledována. </a:t>
            </a:r>
            <a:endParaRPr lang="cs-CZ" dirty="0"/>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993" y="6010378"/>
            <a:ext cx="2967939" cy="648000"/>
          </a:xfrm>
          <a:prstGeom prst="rect">
            <a:avLst/>
          </a:prstGeom>
        </p:spPr>
      </p:pic>
    </p:spTree>
    <p:extLst>
      <p:ext uri="{BB962C8B-B14F-4D97-AF65-F5344CB8AC3E}">
        <p14:creationId xmlns:p14="http://schemas.microsoft.com/office/powerpoint/2010/main" val="21666201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b="1" dirty="0"/>
              <a:t>Musím žádat o zprostředkování zaměstnání? Nestačí zažádat o podporu</a:t>
            </a:r>
            <a:r>
              <a:rPr lang="cs-CZ" b="1" dirty="0" smtClean="0"/>
              <a:t>?</a:t>
            </a:r>
            <a:endParaRPr lang="cs-CZ" dirty="0"/>
          </a:p>
        </p:txBody>
      </p:sp>
      <p:sp>
        <p:nvSpPr>
          <p:cNvPr id="3" name="Zástupný symbol pro obsah 2"/>
          <p:cNvSpPr>
            <a:spLocks noGrp="1"/>
          </p:cNvSpPr>
          <p:nvPr>
            <p:ph sz="quarter" idx="1"/>
          </p:nvPr>
        </p:nvSpPr>
        <p:spPr/>
        <p:txBody>
          <a:bodyPr/>
          <a:lstStyle/>
          <a:p>
            <a:r>
              <a:rPr lang="cs-CZ" dirty="0"/>
              <a:t>Vždy </a:t>
            </a:r>
            <a:r>
              <a:rPr lang="cs-CZ" dirty="0" smtClean="0"/>
              <a:t>se žádá </a:t>
            </a:r>
            <a:r>
              <a:rPr lang="cs-CZ" dirty="0"/>
              <a:t>o zprostředkování </a:t>
            </a:r>
            <a:r>
              <a:rPr lang="cs-CZ" dirty="0" smtClean="0"/>
              <a:t>zaměstnání</a:t>
            </a:r>
          </a:p>
          <a:p>
            <a:r>
              <a:rPr lang="cs-CZ" dirty="0" smtClean="0"/>
              <a:t>Nelze </a:t>
            </a:r>
            <a:r>
              <a:rPr lang="cs-CZ" dirty="0"/>
              <a:t>žádat jen o podporu v nezaměstnanosti uchazečů o </a:t>
            </a:r>
            <a:r>
              <a:rPr lang="cs-CZ" dirty="0" smtClean="0"/>
              <a:t>zaměstnání</a:t>
            </a:r>
          </a:p>
          <a:p>
            <a:r>
              <a:rPr lang="cs-CZ" dirty="0" smtClean="0"/>
              <a:t>Také </a:t>
            </a:r>
            <a:r>
              <a:rPr lang="cs-CZ" dirty="0"/>
              <a:t>nelze požadovat zařazení do evidence uchazečů o zaměstnání jen z toho důvodu, </a:t>
            </a:r>
            <a:r>
              <a:rPr lang="cs-CZ" dirty="0" smtClean="0"/>
              <a:t>aby osoba splnila </a:t>
            </a:r>
            <a:r>
              <a:rPr lang="cs-CZ" dirty="0"/>
              <a:t>podmínku pro poskytnutí sociální </a:t>
            </a:r>
            <a:r>
              <a:rPr lang="cs-CZ" dirty="0" smtClean="0"/>
              <a:t>dávky</a:t>
            </a:r>
            <a:endParaRPr lang="cs-CZ" dirty="0"/>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9821350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b="1" dirty="0"/>
              <a:t>Jaké doklady po mně na úřadě práce budou chtít? Mohu se připravit doma</a:t>
            </a:r>
            <a:r>
              <a:rPr lang="cs-CZ" b="1" dirty="0" smtClean="0"/>
              <a:t>?</a:t>
            </a:r>
            <a:endParaRPr lang="cs-CZ" dirty="0"/>
          </a:p>
        </p:txBody>
      </p:sp>
      <p:sp>
        <p:nvSpPr>
          <p:cNvPr id="3" name="Zástupný symbol pro obsah 2"/>
          <p:cNvSpPr>
            <a:spLocks noGrp="1"/>
          </p:cNvSpPr>
          <p:nvPr>
            <p:ph sz="quarter" idx="1"/>
          </p:nvPr>
        </p:nvSpPr>
        <p:spPr/>
        <p:txBody>
          <a:bodyPr>
            <a:normAutofit lnSpcReduction="10000"/>
          </a:bodyPr>
          <a:lstStyle/>
          <a:p>
            <a:r>
              <a:rPr lang="cs-CZ" dirty="0"/>
              <a:t>Při první návštěvě na úřadu práce </a:t>
            </a:r>
            <a:r>
              <a:rPr lang="cs-CZ" dirty="0" smtClean="0"/>
              <a:t>je nutné mít s </a:t>
            </a:r>
            <a:r>
              <a:rPr lang="cs-CZ" dirty="0"/>
              <a:t>sebou </a:t>
            </a:r>
            <a:r>
              <a:rPr lang="cs-CZ" dirty="0" smtClean="0"/>
              <a:t>(abyste mohli být ihned zařazeni do evidence uchazečů o zaměstnání)</a:t>
            </a:r>
          </a:p>
          <a:p>
            <a:pPr lvl="1"/>
            <a:r>
              <a:rPr lang="cs-CZ" dirty="0" smtClean="0"/>
              <a:t>platný </a:t>
            </a:r>
            <a:r>
              <a:rPr lang="cs-CZ" dirty="0"/>
              <a:t>občanský průkaz nebo jiný doklad, kterým prokážete svoji totožnost a místo trvalého </a:t>
            </a:r>
            <a:r>
              <a:rPr lang="cs-CZ" dirty="0" smtClean="0"/>
              <a:t>pobytu</a:t>
            </a:r>
          </a:p>
          <a:p>
            <a:pPr lvl="1"/>
            <a:r>
              <a:rPr lang="cs-CZ" dirty="0" smtClean="0"/>
              <a:t>doklad </a:t>
            </a:r>
            <a:r>
              <a:rPr lang="cs-CZ" dirty="0"/>
              <a:t>o ukončení pracovního </a:t>
            </a:r>
            <a:r>
              <a:rPr lang="cs-CZ" dirty="0" smtClean="0"/>
              <a:t>poměru</a:t>
            </a:r>
          </a:p>
          <a:p>
            <a:pPr lvl="1"/>
            <a:r>
              <a:rPr lang="cs-CZ" dirty="0" smtClean="0"/>
              <a:t>doklad </a:t>
            </a:r>
            <a:r>
              <a:rPr lang="cs-CZ" dirty="0"/>
              <a:t>o výkonu jiné výdělečné </a:t>
            </a:r>
            <a:r>
              <a:rPr lang="cs-CZ" dirty="0" smtClean="0"/>
              <a:t>činnosti </a:t>
            </a:r>
          </a:p>
          <a:p>
            <a:pPr lvl="1"/>
            <a:r>
              <a:rPr lang="cs-CZ" dirty="0" smtClean="0"/>
              <a:t>u </a:t>
            </a:r>
            <a:r>
              <a:rPr lang="cs-CZ" dirty="0"/>
              <a:t>osoby samostatně výdělečně činné potvrzení o době trvání účasti na důchodovém pojištění a o vyměřovacím </a:t>
            </a:r>
            <a:r>
              <a:rPr lang="cs-CZ" dirty="0" smtClean="0"/>
              <a:t>základu</a:t>
            </a:r>
          </a:p>
          <a:p>
            <a:pPr lvl="1"/>
            <a:r>
              <a:rPr lang="cs-CZ" dirty="0" smtClean="0"/>
              <a:t>potvrzení </a:t>
            </a:r>
            <a:r>
              <a:rPr lang="cs-CZ" dirty="0"/>
              <a:t>o ukončené náhradní době (např. návrat z mateřské dovolené, péče o osobu blízkou, pobírání plného invalidního důchodu pro invaliditu třetího </a:t>
            </a:r>
            <a:r>
              <a:rPr lang="cs-CZ" dirty="0" smtClean="0"/>
              <a:t>stupně)</a:t>
            </a:r>
          </a:p>
          <a:p>
            <a:endParaRPr lang="cs-CZ" dirty="0" smtClean="0"/>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7" y="6210000"/>
            <a:ext cx="2967939" cy="648000"/>
          </a:xfrm>
          <a:prstGeom prst="rect">
            <a:avLst/>
          </a:prstGeom>
        </p:spPr>
      </p:pic>
    </p:spTree>
    <p:extLst>
      <p:ext uri="{BB962C8B-B14F-4D97-AF65-F5344CB8AC3E}">
        <p14:creationId xmlns:p14="http://schemas.microsoft.com/office/powerpoint/2010/main" val="3266090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b="1" dirty="0"/>
              <a:t>Jaké doklady po mně na úřadě práce budou chtít? Mohu se připravit doma?</a:t>
            </a:r>
            <a:endParaRPr lang="cs-CZ" dirty="0"/>
          </a:p>
        </p:txBody>
      </p:sp>
      <p:sp>
        <p:nvSpPr>
          <p:cNvPr id="3" name="Zástupný symbol pro obsah 2"/>
          <p:cNvSpPr>
            <a:spLocks noGrp="1"/>
          </p:cNvSpPr>
          <p:nvPr>
            <p:ph sz="quarter" idx="1"/>
          </p:nvPr>
        </p:nvSpPr>
        <p:spPr/>
        <p:txBody>
          <a:bodyPr/>
          <a:lstStyle/>
          <a:p>
            <a:r>
              <a:rPr lang="cs-CZ" dirty="0"/>
              <a:t>Pokud máte k dispozici potvrzení o zaměstnání (zápočtový list) a potvrzení o výši průměrného výdělku nebo evidenční list důchodového pojištění, vezměte si tyto doklady také s sebou</a:t>
            </a:r>
          </a:p>
          <a:p>
            <a:r>
              <a:rPr lang="cs-CZ" dirty="0"/>
              <a:t>V případě, že uvedené doklady nemáte, je možné na adrese </a:t>
            </a:r>
            <a:r>
              <a:rPr lang="cs-CZ" u="sng" dirty="0">
                <a:hlinkClick r:id="rId2"/>
              </a:rPr>
              <a:t>http://portal.mpsv.cz/sz/obcane/formulareobcana</a:t>
            </a:r>
            <a:r>
              <a:rPr lang="cs-CZ" dirty="0"/>
              <a:t> použít pro zaměstnavatele formulář potvrzení zaměstnavatele pro účely posouzení nároku na podporu v nezaměstnanosti. </a:t>
            </a:r>
          </a:p>
          <a:p>
            <a:endParaRPr lang="cs-CZ" dirty="0"/>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8423040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a:t>Kdo za mě bude platit zdravotní a sociální pojištění</a:t>
            </a:r>
            <a:r>
              <a:rPr lang="cs-CZ" b="1" dirty="0" smtClean="0"/>
              <a:t>?</a:t>
            </a:r>
            <a:endParaRPr lang="cs-CZ" dirty="0"/>
          </a:p>
        </p:txBody>
      </p:sp>
      <p:sp>
        <p:nvSpPr>
          <p:cNvPr id="3" name="Zástupný symbol pro obsah 2"/>
          <p:cNvSpPr>
            <a:spLocks noGrp="1"/>
          </p:cNvSpPr>
          <p:nvPr>
            <p:ph sz="quarter" idx="1"/>
          </p:nvPr>
        </p:nvSpPr>
        <p:spPr/>
        <p:txBody>
          <a:bodyPr/>
          <a:lstStyle/>
          <a:p>
            <a:r>
              <a:rPr lang="cs-CZ" dirty="0"/>
              <a:t>Zdravotní pojištění za vás po dobu evidence na úřadu práce bude hradit stát.</a:t>
            </a:r>
          </a:p>
          <a:p>
            <a:endParaRPr lang="cs-CZ" dirty="0" smtClean="0"/>
          </a:p>
          <a:p>
            <a:r>
              <a:rPr lang="cs-CZ" dirty="0" smtClean="0"/>
              <a:t>Sociální </a:t>
            </a:r>
            <a:r>
              <a:rPr lang="cs-CZ" dirty="0"/>
              <a:t>pojištění vám hrazeno nebude, pouze doba, po kterou budete vedeni v evidenci uchazečů o zaměstnání, se vám započítává jako účast na důchodovém pojištění, a to po dobu, kdy vám náleží podpora v nezaměstnanosti, a nejvýše v rozsahu jednoho roku po dobu, kdy vám podpora nenáleží. </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828997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a:t>Musím vzít každou práci, kterou mi na úřadě práce nabídnou</a:t>
            </a:r>
            <a:r>
              <a:rPr lang="cs-CZ" b="1" dirty="0" smtClean="0"/>
              <a:t>?</a:t>
            </a:r>
            <a:endParaRPr lang="cs-CZ" dirty="0"/>
          </a:p>
        </p:txBody>
      </p:sp>
      <p:sp>
        <p:nvSpPr>
          <p:cNvPr id="3" name="Zástupný symbol pro obsah 2"/>
          <p:cNvSpPr>
            <a:spLocks noGrp="1"/>
          </p:cNvSpPr>
          <p:nvPr>
            <p:ph sz="quarter" idx="1"/>
          </p:nvPr>
        </p:nvSpPr>
        <p:spPr/>
        <p:txBody>
          <a:bodyPr>
            <a:normAutofit/>
          </a:bodyPr>
          <a:lstStyle/>
          <a:p>
            <a:r>
              <a:rPr lang="cs-CZ" dirty="0"/>
              <a:t>Pracovníci úřadu práce se Vám budou snažit najít takovou práci, která by vyhovovala Vašim možnostem a představám, pokuste se je proto přesně formulovat. Přesto se může stát, že budete posláni na volné místo, které se Vám nebude zdát úplně ideální. V takovém případě je dobré vědět, že:</a:t>
            </a:r>
          </a:p>
          <a:p>
            <a:pPr lvl="1"/>
            <a:r>
              <a:rPr lang="cs-CZ" dirty="0"/>
              <a:t>v případě odmítnutí vhodného zaměstnání bez uvedení vážných důvodů můžete být z evidence sankčně vyřazeni; </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1288088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A které zaměstnání je vhodné?</a:t>
            </a:r>
            <a:endParaRPr lang="cs-CZ" dirty="0"/>
          </a:p>
        </p:txBody>
      </p:sp>
      <p:sp>
        <p:nvSpPr>
          <p:cNvPr id="3" name="Zástupný symbol pro obsah 2"/>
          <p:cNvSpPr>
            <a:spLocks noGrp="1"/>
          </p:cNvSpPr>
          <p:nvPr>
            <p:ph sz="quarter" idx="1"/>
          </p:nvPr>
        </p:nvSpPr>
        <p:spPr/>
        <p:txBody>
          <a:bodyPr/>
          <a:lstStyle/>
          <a:p>
            <a:pPr lvl="1"/>
            <a:r>
              <a:rPr lang="cs-CZ" dirty="0"/>
              <a:t>vhodné zaměstnání je takové zaměstnání, které </a:t>
            </a:r>
            <a:r>
              <a:rPr lang="cs-CZ" b="1" dirty="0"/>
              <a:t>odpovídá</a:t>
            </a:r>
            <a:r>
              <a:rPr lang="cs-CZ" dirty="0"/>
              <a:t> zdravotní způsobilosti uchazeče a </a:t>
            </a:r>
            <a:r>
              <a:rPr lang="cs-CZ" b="1" dirty="0"/>
              <a:t>pokud možno</a:t>
            </a:r>
            <a:r>
              <a:rPr lang="cs-CZ" dirty="0"/>
              <a:t> jeho kvalifikaci, schopnostem, dosavadní délce doby zaměstnání, možnosti ubytování a dopravní dosažitelnosti zaměstnání; </a:t>
            </a:r>
          </a:p>
          <a:p>
            <a:pPr lvl="1"/>
            <a:r>
              <a:rPr lang="cs-CZ" dirty="0"/>
              <a:t>délka pracovní doby vhodného zaměstnání musí činit nejméně 80 % stanovené týdenní pracovní doby a zaměstnání musí být sjednáno na dobu neurčitou, nebo na dobu určitou delší než 3 měsíce. Vhodné zaměstnání dále musí zakládat povinnost odvádět pojistné na důchodové pojištění a příspěvek na státní politiku zaměstnanosti.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1045879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922114"/>
          </a:xfrm>
        </p:spPr>
        <p:txBody>
          <a:bodyPr>
            <a:normAutofit fontScale="90000"/>
          </a:bodyPr>
          <a:lstStyle/>
          <a:p>
            <a:r>
              <a:rPr lang="cs-CZ" b="1" dirty="0"/>
              <a:t>Uchazeč o zaměstnání je podle zákona povinen: </a:t>
            </a:r>
            <a:endParaRPr lang="cs-CZ" dirty="0"/>
          </a:p>
        </p:txBody>
      </p:sp>
      <p:sp>
        <p:nvSpPr>
          <p:cNvPr id="3" name="Zástupný symbol pro obsah 2"/>
          <p:cNvSpPr>
            <a:spLocks noGrp="1"/>
          </p:cNvSpPr>
          <p:nvPr>
            <p:ph sz="quarter" idx="1"/>
          </p:nvPr>
        </p:nvSpPr>
        <p:spPr>
          <a:xfrm>
            <a:off x="521969" y="1268760"/>
            <a:ext cx="7467600" cy="4873752"/>
          </a:xfrm>
        </p:spPr>
        <p:txBody>
          <a:bodyPr>
            <a:normAutofit fontScale="85000" lnSpcReduction="20000"/>
          </a:bodyPr>
          <a:lstStyle/>
          <a:p>
            <a:pPr lvl="0"/>
            <a:r>
              <a:rPr lang="cs-CZ" b="1" dirty="0"/>
              <a:t>poskytovat </a:t>
            </a:r>
            <a:r>
              <a:rPr lang="cs-CZ" dirty="0"/>
              <a:t>úřadu práce potřebnou součinnost při zprostředkování zaměstnání a řídit se jeho pokyny </a:t>
            </a:r>
          </a:p>
          <a:p>
            <a:pPr lvl="0"/>
            <a:r>
              <a:rPr lang="cs-CZ" b="1" dirty="0"/>
              <a:t>sdělit</a:t>
            </a:r>
            <a:r>
              <a:rPr lang="cs-CZ" dirty="0"/>
              <a:t> úřadu práce údaje o svých zdravotních omezeních v rozsahu potřebném pro vyhledání vhodného zaměstnání, rekvalifikaci a pro stanovení vhodné formy pracovní rehabilitace, a dále sdělit, zda je osobou se zdravotním postižením; uplatňuje-li pracovní omezení ze zdravotních důvodů, je povinen je doložit lékařským posudkem registrujícího praktického lékaře </a:t>
            </a:r>
          </a:p>
          <a:p>
            <a:pPr lvl="0"/>
            <a:r>
              <a:rPr lang="cs-CZ" b="1" dirty="0"/>
              <a:t>podrobit se</a:t>
            </a:r>
            <a:r>
              <a:rPr lang="cs-CZ" dirty="0"/>
              <a:t> na žádost úřadu práce vyšetření za účelem posouzení svého zdravotního stavu a vydání lékařského posudku, pokud žádá o zabezpečení pracovní rehabilitace, poskytnutí příspěvku na vytvoření chráněného pracovního místa, uvádí zdravotní důvody, které mu brání v plnění povinností uchazeče o </a:t>
            </a:r>
            <a:r>
              <a:rPr lang="cs-CZ" dirty="0" err="1" smtClean="0"/>
              <a:t>zam</a:t>
            </a:r>
            <a:r>
              <a:rPr lang="cs-CZ" dirty="0" smtClean="0"/>
              <a:t>. </a:t>
            </a:r>
            <a:r>
              <a:rPr lang="cs-CZ" dirty="0"/>
              <a:t>nebo v nástupu na rekvalifikaci, nebo pokud jde o posouzení vhodnosti doporučeného zaměstnání z hlediska jeho zdravotní způsobilosti </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996524"/>
            <a:ext cx="2967939" cy="648000"/>
          </a:xfrm>
          <a:prstGeom prst="rect">
            <a:avLst/>
          </a:prstGeom>
        </p:spPr>
      </p:pic>
    </p:spTree>
    <p:extLst>
      <p:ext uri="{BB962C8B-B14F-4D97-AF65-F5344CB8AC3E}">
        <p14:creationId xmlns:p14="http://schemas.microsoft.com/office/powerpoint/2010/main" val="15331030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Uchazeč o zaměstnání je podle zákona </a:t>
            </a:r>
            <a:r>
              <a:rPr lang="cs-CZ" b="1" dirty="0" smtClean="0"/>
              <a:t>dále povinen</a:t>
            </a:r>
            <a:r>
              <a:rPr lang="cs-CZ" b="1" dirty="0"/>
              <a:t>: </a:t>
            </a:r>
            <a:endParaRPr lang="cs-CZ" dirty="0"/>
          </a:p>
        </p:txBody>
      </p:sp>
      <p:sp>
        <p:nvSpPr>
          <p:cNvPr id="3" name="Zástupný symbol pro obsah 2"/>
          <p:cNvSpPr>
            <a:spLocks noGrp="1"/>
          </p:cNvSpPr>
          <p:nvPr>
            <p:ph sz="quarter" idx="1"/>
          </p:nvPr>
        </p:nvSpPr>
        <p:spPr/>
        <p:txBody>
          <a:bodyPr>
            <a:normAutofit/>
          </a:bodyPr>
          <a:lstStyle/>
          <a:p>
            <a:pPr lvl="0"/>
            <a:r>
              <a:rPr lang="cs-CZ" b="1" dirty="0"/>
              <a:t>oznámit úřadu práce výkon činnosti </a:t>
            </a:r>
            <a:r>
              <a:rPr lang="cs-CZ" dirty="0"/>
              <a:t>(na základě pracovního nebo služebního poměru, dohody o provedení práce, dohody o pracovní činnosti)</a:t>
            </a:r>
            <a:r>
              <a:rPr lang="cs-CZ" b="1" dirty="0"/>
              <a:t>, který nebrání zařazení a vedení v evidenci uchazečů o zaměstnání do 8 kalendářních dnů</a:t>
            </a:r>
            <a:r>
              <a:rPr lang="cs-CZ" dirty="0"/>
              <a:t> ode dne vzniku pracovního nebo služebního poměru nebo ode dne uzavření dohody o provedení práce nebo dohody o pracovní činnosti, a ve lhůtě stanovené úřadem práce dokládat výši měsíčního výdělku nebo odměny, </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6971003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Uchazeč o zaměstnání je podle zákona dále povinen: </a:t>
            </a:r>
            <a:endParaRPr lang="cs-CZ" dirty="0"/>
          </a:p>
        </p:txBody>
      </p:sp>
      <p:sp>
        <p:nvSpPr>
          <p:cNvPr id="3" name="Zástupný symbol pro obsah 2"/>
          <p:cNvSpPr>
            <a:spLocks noGrp="1"/>
          </p:cNvSpPr>
          <p:nvPr>
            <p:ph sz="quarter" idx="1"/>
          </p:nvPr>
        </p:nvSpPr>
        <p:spPr/>
        <p:txBody>
          <a:bodyPr/>
          <a:lstStyle/>
          <a:p>
            <a:pPr lvl="0"/>
            <a:r>
              <a:rPr lang="cs-CZ" b="1" dirty="0"/>
              <a:t>oznámit úřadu práce nejpozději do 8 kalendářních dnů</a:t>
            </a:r>
            <a:r>
              <a:rPr lang="cs-CZ" dirty="0"/>
              <a:t> </a:t>
            </a:r>
            <a:r>
              <a:rPr lang="cs-CZ" b="1" dirty="0"/>
              <a:t>změny</a:t>
            </a:r>
            <a:r>
              <a:rPr lang="cs-CZ" dirty="0"/>
              <a:t> skutečností rozhodných pro zařazení nebo vedení v evidenci uchazečů o zaměstnání, které osvědčil v žádosti o zprostředkování zaměstnání, </a:t>
            </a:r>
            <a:r>
              <a:rPr lang="cs-CZ" b="1" dirty="0"/>
              <a:t>důvody</a:t>
            </a:r>
            <a:r>
              <a:rPr lang="cs-CZ" dirty="0"/>
              <a:t>, pro které se nedostavil na úřad práce ve stanoveném termínu, a </a:t>
            </a:r>
            <a:r>
              <a:rPr lang="cs-CZ" b="1" dirty="0"/>
              <a:t>změnu bydliště</a:t>
            </a:r>
            <a:r>
              <a:rPr lang="cs-CZ" dirty="0"/>
              <a:t> v průběhu vedení v evidenci uchazečů o zaměstnání.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139990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Uchazeč o zaměstnání </a:t>
            </a:r>
            <a:r>
              <a:rPr lang="cs-CZ" b="1" dirty="0" smtClean="0"/>
              <a:t>má právo </a:t>
            </a:r>
            <a:endParaRPr lang="cs-CZ" dirty="0"/>
          </a:p>
        </p:txBody>
      </p:sp>
      <p:sp>
        <p:nvSpPr>
          <p:cNvPr id="3" name="Zástupný symbol pro obsah 2"/>
          <p:cNvSpPr>
            <a:spLocks noGrp="1"/>
          </p:cNvSpPr>
          <p:nvPr>
            <p:ph sz="quarter" idx="1"/>
          </p:nvPr>
        </p:nvSpPr>
        <p:spPr/>
        <p:txBody>
          <a:bodyPr/>
          <a:lstStyle/>
          <a:p>
            <a:pPr lvl="0"/>
            <a:r>
              <a:rPr lang="cs-CZ" b="1" dirty="0"/>
              <a:t>na zprostředkování zaměstnání,</a:t>
            </a:r>
            <a:r>
              <a:rPr lang="cs-CZ" dirty="0"/>
              <a:t> tj. na vyhledávání vhodného zaměstnání, poradenství a poskytování informací o pracovních příležitostech </a:t>
            </a:r>
          </a:p>
          <a:p>
            <a:pPr lvl="0"/>
            <a:r>
              <a:rPr lang="cs-CZ" b="1" dirty="0"/>
              <a:t>na podporu v nezaměstnanosti</a:t>
            </a:r>
            <a:r>
              <a:rPr lang="cs-CZ" dirty="0"/>
              <a:t> při splnění zákonem stanovených podmínek </a:t>
            </a:r>
          </a:p>
          <a:p>
            <a:pPr lvl="0"/>
            <a:r>
              <a:rPr lang="cs-CZ" b="1" dirty="0"/>
              <a:t>na zvýšenou péči</a:t>
            </a:r>
            <a:r>
              <a:rPr lang="cs-CZ" dirty="0"/>
              <a:t> při zprostředkování zaměstnání, pokud ji potřebuje </a:t>
            </a:r>
          </a:p>
          <a:p>
            <a:pPr lvl="0"/>
            <a:r>
              <a:rPr lang="cs-CZ" b="1" dirty="0"/>
              <a:t>na pracovní rehabilitaci</a:t>
            </a:r>
            <a:r>
              <a:rPr lang="cs-CZ" dirty="0"/>
              <a:t>, pokud je osobou se zdravotním postižením. </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6222921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Vhodným zaměstnáním je zaměstnání</a:t>
            </a:r>
            <a:endParaRPr lang="cs-CZ" dirty="0"/>
          </a:p>
        </p:txBody>
      </p:sp>
      <p:sp>
        <p:nvSpPr>
          <p:cNvPr id="3" name="Zástupný symbol pro obsah 2"/>
          <p:cNvSpPr>
            <a:spLocks noGrp="1"/>
          </p:cNvSpPr>
          <p:nvPr>
            <p:ph sz="quarter" idx="1"/>
          </p:nvPr>
        </p:nvSpPr>
        <p:spPr>
          <a:xfrm>
            <a:off x="467544" y="1556792"/>
            <a:ext cx="7467600" cy="4873752"/>
          </a:xfrm>
        </p:spPr>
        <p:txBody>
          <a:bodyPr/>
          <a:lstStyle/>
          <a:p>
            <a:pPr marL="0" indent="0">
              <a:buNone/>
            </a:pPr>
            <a:r>
              <a:rPr lang="cs-CZ" dirty="0"/>
              <a:t>a) které zakládá povinnost odvádět pojistné na důchodové pojištění a příspěvek na státní politiku zaměstnanosti, </a:t>
            </a:r>
            <a:br>
              <a:rPr lang="cs-CZ" dirty="0"/>
            </a:br>
            <a:r>
              <a:rPr lang="cs-CZ" dirty="0"/>
              <a:t>b) jehož délka pracovní doby činí nejméně 80 % stanovené týdenní pracovní doby,</a:t>
            </a:r>
            <a:br>
              <a:rPr lang="cs-CZ" dirty="0"/>
            </a:br>
            <a:r>
              <a:rPr lang="cs-CZ" dirty="0"/>
              <a:t>c) které je sjednáno na dobu neurčitou, nebo na dobu určitou delší než 3 měsíce a </a:t>
            </a:r>
            <a:br>
              <a:rPr lang="cs-CZ" dirty="0"/>
            </a:br>
            <a:r>
              <a:rPr lang="cs-CZ" dirty="0"/>
              <a:t>d) které odpovídá zdravotní způsobilosti fyzické osoby a pokud možno jeho kvalifikaci, schopnostem, dosavadní délce doby zaměstnání, možnosti ubytování a dopravní dosažitelnosti zaměstnání. </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022410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Podpůrčí doba pro poskytování podpory v nezaměstnanosti</a:t>
            </a:r>
            <a:endParaRPr lang="cs-CZ" dirty="0"/>
          </a:p>
        </p:txBody>
      </p:sp>
      <p:sp>
        <p:nvSpPr>
          <p:cNvPr id="3" name="Zástupný symbol pro obsah 2"/>
          <p:cNvSpPr>
            <a:spLocks noGrp="1"/>
          </p:cNvSpPr>
          <p:nvPr>
            <p:ph sz="quarter" idx="1"/>
          </p:nvPr>
        </p:nvSpPr>
        <p:spPr/>
        <p:txBody>
          <a:bodyPr/>
          <a:lstStyle/>
          <a:p>
            <a:r>
              <a:rPr lang="cs-CZ" b="1" dirty="0"/>
              <a:t>Podpůrčí doba pro poskytování podpory v nezaměstnanosti činí</a:t>
            </a:r>
            <a:r>
              <a:rPr lang="cs-CZ" dirty="0"/>
              <a:t> u uchazeče o zaměstnání, kterému je ke dni podání žádosti o podporu v </a:t>
            </a:r>
            <a:r>
              <a:rPr lang="cs-CZ" dirty="0" smtClean="0"/>
              <a:t>nezaměstnanosti</a:t>
            </a:r>
            <a:endParaRPr lang="cs-CZ" dirty="0"/>
          </a:p>
          <a:p>
            <a:endParaRPr lang="cs-CZ" dirty="0"/>
          </a:p>
        </p:txBody>
      </p:sp>
      <p:graphicFrame>
        <p:nvGraphicFramePr>
          <p:cNvPr id="4" name="Diagram 3"/>
          <p:cNvGraphicFramePr/>
          <p:nvPr>
            <p:extLst>
              <p:ext uri="{D42A27DB-BD31-4B8C-83A1-F6EECF244321}">
                <p14:modId xmlns:p14="http://schemas.microsoft.com/office/powerpoint/2010/main" val="199590638"/>
              </p:ext>
            </p:extLst>
          </p:nvPr>
        </p:nvGraphicFramePr>
        <p:xfrm>
          <a:off x="899592" y="3284984"/>
          <a:ext cx="5064224" cy="2608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Obrázek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568" y="6093296"/>
            <a:ext cx="2967939" cy="648000"/>
          </a:xfrm>
          <a:prstGeom prst="rect">
            <a:avLst/>
          </a:prstGeom>
        </p:spPr>
      </p:pic>
    </p:spTree>
    <p:extLst>
      <p:ext uri="{BB962C8B-B14F-4D97-AF65-F5344CB8AC3E}">
        <p14:creationId xmlns:p14="http://schemas.microsoft.com/office/powerpoint/2010/main" val="4018530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Nárok na podporu v nezaměstnanosti má uchazeč o zaměstnání, který</a:t>
            </a:r>
            <a:endParaRPr lang="cs-CZ" dirty="0"/>
          </a:p>
        </p:txBody>
      </p:sp>
      <p:sp>
        <p:nvSpPr>
          <p:cNvPr id="3" name="Zástupný symbol pro obsah 2"/>
          <p:cNvSpPr>
            <a:spLocks noGrp="1"/>
          </p:cNvSpPr>
          <p:nvPr>
            <p:ph sz="quarter" idx="1"/>
          </p:nvPr>
        </p:nvSpPr>
        <p:spPr/>
        <p:txBody>
          <a:bodyPr>
            <a:normAutofit/>
          </a:bodyPr>
          <a:lstStyle/>
          <a:p>
            <a:pPr marL="0" indent="0">
              <a:buNone/>
            </a:pPr>
            <a:r>
              <a:rPr lang="cs-CZ" dirty="0" smtClean="0"/>
              <a:t>a) získal </a:t>
            </a:r>
            <a:r>
              <a:rPr lang="cs-CZ" dirty="0"/>
              <a:t>v rozhodném období zaměstnáním nebo jinou výdělečnou činností dobu důchodového pojištění podle zvláštního právního předpisu v délce alespoň 12 měsíců; překrývají-li se doby důchodového pojištění, započítávají se jen jednou,</a:t>
            </a:r>
            <a:br>
              <a:rPr lang="cs-CZ" dirty="0"/>
            </a:br>
            <a:r>
              <a:rPr lang="cs-CZ" dirty="0" smtClean="0"/>
              <a:t>b</a:t>
            </a:r>
            <a:r>
              <a:rPr lang="cs-CZ" dirty="0"/>
              <a:t>) požádal úřad práce, u kterého je veden v evidenci uchazečů o zaměstnání, o poskytnutí podpory v nezaměstnanosti </a:t>
            </a:r>
            <a:r>
              <a:rPr lang="cs-CZ" dirty="0" smtClean="0"/>
              <a:t>a</a:t>
            </a:r>
          </a:p>
          <a:p>
            <a:pPr marL="0" indent="0">
              <a:buNone/>
            </a:pPr>
            <a:r>
              <a:rPr lang="cs-CZ" dirty="0" smtClean="0"/>
              <a:t>c</a:t>
            </a:r>
            <a:r>
              <a:rPr lang="cs-CZ" dirty="0"/>
              <a:t>) ke dni, k němuž má být podpora v nezaměstnanosti přiznána, není poživatelem starobního důchodu.</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6007883"/>
            <a:ext cx="2967939" cy="648000"/>
          </a:xfrm>
          <a:prstGeom prst="rect">
            <a:avLst/>
          </a:prstGeom>
        </p:spPr>
      </p:pic>
    </p:spTree>
    <p:extLst>
      <p:ext uri="{BB962C8B-B14F-4D97-AF65-F5344CB8AC3E}">
        <p14:creationId xmlns:p14="http://schemas.microsoft.com/office/powerpoint/2010/main" val="15777364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Nárok na podporu v nezaměstnanosti nemá uchazeč o zaměstnání, který</a:t>
            </a:r>
            <a:endParaRPr lang="cs-CZ" dirty="0"/>
          </a:p>
        </p:txBody>
      </p:sp>
      <p:sp>
        <p:nvSpPr>
          <p:cNvPr id="3" name="Zástupný symbol pro obsah 2"/>
          <p:cNvSpPr>
            <a:spLocks noGrp="1"/>
          </p:cNvSpPr>
          <p:nvPr>
            <p:ph sz="quarter" idx="1"/>
          </p:nvPr>
        </p:nvSpPr>
        <p:spPr/>
        <p:txBody>
          <a:bodyPr>
            <a:normAutofit fontScale="92500" lnSpcReduction="20000"/>
          </a:bodyPr>
          <a:lstStyle/>
          <a:p>
            <a:pPr marL="0" indent="0">
              <a:buNone/>
            </a:pPr>
            <a:r>
              <a:rPr lang="cs-CZ" dirty="0" smtClean="0"/>
              <a:t>a) se </a:t>
            </a:r>
            <a:r>
              <a:rPr lang="cs-CZ" dirty="0"/>
              <a:t>kterým byl v době posledních 6 měsíců před zařazením do evidence uchazečů o zaměstnání zaměstnavatelem skončen pracovněprávní vztah z důvodu porušení povinnosti vyplývající z právních předpisů vztahujících se k jím vykonávané práci zvlášť hrubým způsobem; to platí i v případě skončení jiného pracovního vztahu z obdobného důvodu,</a:t>
            </a:r>
            <a:br>
              <a:rPr lang="cs-CZ" dirty="0"/>
            </a:br>
            <a:r>
              <a:rPr lang="cs-CZ" dirty="0" smtClean="0"/>
              <a:t>b</a:t>
            </a:r>
            <a:r>
              <a:rPr lang="cs-CZ" dirty="0"/>
              <a:t>) který v posledních 6 měsících před zařazením do evidence uchazečů o zaměstnání bez vážného důvodu opakovaně sám ukončil vhodné zaměstnání zprostředkované úřadem práce,</a:t>
            </a:r>
            <a:br>
              <a:rPr lang="cs-CZ" dirty="0"/>
            </a:br>
            <a:r>
              <a:rPr lang="cs-CZ" dirty="0" smtClean="0"/>
              <a:t>c</a:t>
            </a:r>
            <a:r>
              <a:rPr lang="cs-CZ" dirty="0"/>
              <a:t>) kterému vznikl nárok na výsluhový příspěvek podle zvláštních právních předpisů a tento příspěvek je vyšší než podpora v nezaměstnanosti, která by uchazeči o zaměstnání náležela, pokud by neměl nárok na výsluhový příspěvek.</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6007883"/>
            <a:ext cx="2967939" cy="648000"/>
          </a:xfrm>
          <a:prstGeom prst="rect">
            <a:avLst/>
          </a:prstGeom>
        </p:spPr>
      </p:pic>
    </p:spTree>
    <p:extLst>
      <p:ext uri="{BB962C8B-B14F-4D97-AF65-F5344CB8AC3E}">
        <p14:creationId xmlns:p14="http://schemas.microsoft.com/office/powerpoint/2010/main" val="14455677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délník 3"/>
          <p:cNvSpPr/>
          <p:nvPr/>
        </p:nvSpPr>
        <p:spPr>
          <a:xfrm>
            <a:off x="899592" y="1772816"/>
            <a:ext cx="7344816" cy="400110"/>
          </a:xfrm>
          <a:prstGeom prst="rect">
            <a:avLst/>
          </a:prstGeom>
        </p:spPr>
        <p:txBody>
          <a:bodyPr wrap="square">
            <a:spAutoFit/>
          </a:bodyPr>
          <a:lstStyle/>
          <a:p>
            <a:pPr fontAlgn="t"/>
            <a:r>
              <a:rPr lang="cs-CZ" sz="2000" dirty="0"/>
              <a:t>O podpoře v nezaměstnanosti rozhodne </a:t>
            </a:r>
            <a:r>
              <a:rPr lang="cs-CZ" sz="2000" b="1" dirty="0"/>
              <a:t>úřad </a:t>
            </a:r>
            <a:r>
              <a:rPr lang="cs-CZ" sz="2000" b="1" dirty="0" smtClean="0"/>
              <a:t>práce</a:t>
            </a:r>
            <a:endParaRPr lang="cs-CZ" sz="2000" b="1"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4229568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Nárok na podporu při rekvalifikaci</a:t>
            </a:r>
            <a:endParaRPr lang="cs-CZ" dirty="0"/>
          </a:p>
        </p:txBody>
      </p:sp>
      <p:sp>
        <p:nvSpPr>
          <p:cNvPr id="3" name="Zástupný symbol pro obsah 2"/>
          <p:cNvSpPr>
            <a:spLocks noGrp="1"/>
          </p:cNvSpPr>
          <p:nvPr>
            <p:ph sz="quarter" idx="1"/>
          </p:nvPr>
        </p:nvSpPr>
        <p:spPr/>
        <p:txBody>
          <a:bodyPr/>
          <a:lstStyle/>
          <a:p>
            <a:r>
              <a:rPr lang="cs-CZ" dirty="0" smtClean="0"/>
              <a:t>má </a:t>
            </a:r>
            <a:r>
              <a:rPr lang="cs-CZ" dirty="0"/>
              <a:t>uchazeč o zaměstnání, který se účastní rekvalifikace zabezpečované úřadem práce a ke dni, k němuž má být podpora při rekvalifikaci přiznána, není poživatelem starobního důchodu.</a:t>
            </a:r>
            <a:br>
              <a:rPr lang="cs-CZ" dirty="0"/>
            </a:br>
            <a:endParaRPr lang="cs-CZ" dirty="0"/>
          </a:p>
          <a:p>
            <a:r>
              <a:rPr lang="cs-CZ" dirty="0"/>
              <a:t>O podpoře při rekvalifikaci rozhodne úřad </a:t>
            </a:r>
            <a:r>
              <a:rPr lang="cs-CZ" dirty="0" smtClean="0"/>
              <a:t>práce</a:t>
            </a:r>
            <a:r>
              <a:rPr lang="cs-CZ" dirty="0"/>
              <a:t/>
            </a:r>
            <a:br>
              <a:rPr lang="cs-CZ" dirty="0"/>
            </a:br>
            <a:endParaRPr lang="cs-CZ" dirty="0"/>
          </a:p>
          <a:p>
            <a:r>
              <a:rPr lang="cs-CZ" dirty="0"/>
              <a:t>Podpora při rekvalifikaci se poskytuje po celou dobu rekvalifikace. </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43498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Výše podpory v nezaměstnanosti</a:t>
            </a:r>
            <a:endParaRPr lang="cs-CZ" dirty="0"/>
          </a:p>
        </p:txBody>
      </p:sp>
      <p:graphicFrame>
        <p:nvGraphicFramePr>
          <p:cNvPr id="4" name="Zástupný symbol pro obsah 3"/>
          <p:cNvGraphicFramePr>
            <a:graphicFrameLocks noGrp="1"/>
          </p:cNvGraphicFramePr>
          <p:nvPr>
            <p:ph sz="quarter" idx="1"/>
            <p:extLst>
              <p:ext uri="{D42A27DB-BD31-4B8C-83A1-F6EECF244321}">
                <p14:modId xmlns:p14="http://schemas.microsoft.com/office/powerpoint/2010/main" val="1249820168"/>
              </p:ext>
            </p:extLst>
          </p:nvPr>
        </p:nvGraphicFramePr>
        <p:xfrm>
          <a:off x="755576" y="1600200"/>
          <a:ext cx="7169224" cy="24768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ovéPole 4"/>
          <p:cNvSpPr txBox="1"/>
          <p:nvPr/>
        </p:nvSpPr>
        <p:spPr>
          <a:xfrm>
            <a:off x="899592" y="4437112"/>
            <a:ext cx="6984776" cy="2031325"/>
          </a:xfrm>
          <a:prstGeom prst="rect">
            <a:avLst/>
          </a:prstGeom>
          <a:noFill/>
        </p:spPr>
        <p:txBody>
          <a:bodyPr wrap="square" rtlCol="0">
            <a:spAutoFit/>
          </a:bodyPr>
          <a:lstStyle/>
          <a:p>
            <a:r>
              <a:rPr lang="cs-CZ" dirty="0"/>
              <a:t>průměrného měsíčního čistého výdělku, kterého uchazeč o zaměstnání dosáhl ve svém posledním ukončeném zaměstnání nebo z posledního vyměřovacích základu přepočteného na 1 kalendářní měsíc, pokud uchazeč o zaměstnání naposledy vykonával samostatnou výdělečnou činnost. </a:t>
            </a:r>
          </a:p>
          <a:p>
            <a:r>
              <a:rPr lang="cs-CZ" dirty="0"/>
              <a:t> </a:t>
            </a:r>
          </a:p>
          <a:p>
            <a:endParaRPr lang="cs-CZ" dirty="0"/>
          </a:p>
        </p:txBody>
      </p:sp>
      <p:pic>
        <p:nvPicPr>
          <p:cNvPr id="6" name="Obrázek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7536912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Výše podpory v nezaměstnanosti</a:t>
            </a:r>
          </a:p>
        </p:txBody>
      </p:sp>
      <p:sp>
        <p:nvSpPr>
          <p:cNvPr id="3" name="Zástupný symbol pro obsah 2"/>
          <p:cNvSpPr>
            <a:spLocks noGrp="1"/>
          </p:cNvSpPr>
          <p:nvPr>
            <p:ph sz="quarter" idx="1"/>
          </p:nvPr>
        </p:nvSpPr>
        <p:spPr/>
        <p:txBody>
          <a:bodyPr/>
          <a:lstStyle/>
          <a:p>
            <a:endParaRPr lang="cs-CZ" dirty="0" smtClean="0"/>
          </a:p>
          <a:p>
            <a:endParaRPr lang="cs-CZ" dirty="0"/>
          </a:p>
          <a:p>
            <a:r>
              <a:rPr lang="cs-CZ" dirty="0" smtClean="0"/>
              <a:t>Ukončíte-li </a:t>
            </a:r>
            <a:r>
              <a:rPr lang="cs-CZ" dirty="0"/>
              <a:t>poslední zaměstnání před zařazením do evidence uchazečů o zaměstnání bez vážného důvodu sami nebo dohodou se zaměstnavatelem, činí výše podpory v nezaměstnanosti 45 % průměrného měsíčního čistého výdělku nebo vyměřovacího základu.</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378367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Výše podpory v nezaměstnanosti</a:t>
            </a:r>
          </a:p>
        </p:txBody>
      </p:sp>
      <p:sp>
        <p:nvSpPr>
          <p:cNvPr id="3" name="Zástupný symbol pro obsah 2"/>
          <p:cNvSpPr>
            <a:spLocks noGrp="1"/>
          </p:cNvSpPr>
          <p:nvPr>
            <p:ph sz="quarter" idx="1"/>
          </p:nvPr>
        </p:nvSpPr>
        <p:spPr/>
        <p:txBody>
          <a:bodyPr/>
          <a:lstStyle/>
          <a:p>
            <a:r>
              <a:rPr lang="cs-CZ" dirty="0"/>
              <a:t>Pokud nebyl výdělek:</a:t>
            </a:r>
          </a:p>
          <a:p>
            <a:pPr lvl="1"/>
            <a:r>
              <a:rPr lang="cs-CZ" dirty="0"/>
              <a:t>0,15 násobek první 2 měsíce, 0,12 další 2 měsíce a po zbytek podpůrčí doby 0,11 násobek průměrné mzdy v národním hospodářství za první až třetí čtvrtletí kalendářního roku  předcházející kalendářnímu roku, ve kterém byla podána žádost o tuto podporu. </a:t>
            </a:r>
          </a:p>
          <a:p>
            <a:endParaRPr lang="cs-CZ" dirty="0"/>
          </a:p>
          <a:p>
            <a:r>
              <a:rPr lang="cs-CZ" b="1" dirty="0"/>
              <a:t>Maximální výše podpory v nezaměstnanosti činí 0,58 násobek průměrné mzdy. </a:t>
            </a:r>
            <a:endParaRPr lang="cs-CZ" dirty="0"/>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0066698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sz="quarter" idx="1"/>
          </p:nvPr>
        </p:nvSpPr>
        <p:spPr/>
        <p:txBody>
          <a:bodyPr/>
          <a:lstStyle/>
          <a:p>
            <a:pPr marL="0" indent="0">
              <a:buNone/>
            </a:pPr>
            <a:r>
              <a:rPr lang="cs-CZ" b="1" dirty="0"/>
              <a:t>Podpora v nezaměstnanosti nebude poskytována tomu uchazeči</a:t>
            </a:r>
            <a:r>
              <a:rPr lang="cs-CZ" dirty="0"/>
              <a:t> o zaměstnání, kterému </a:t>
            </a:r>
            <a:r>
              <a:rPr lang="cs-CZ" b="1" dirty="0"/>
              <a:t>náleží zákonné odstupné, odbytné nebo odchodné</a:t>
            </a:r>
            <a:r>
              <a:rPr lang="cs-CZ" dirty="0"/>
              <a:t> - podpůrčí doba pro poskytování </a:t>
            </a:r>
            <a:r>
              <a:rPr lang="cs-CZ" dirty="0" err="1"/>
              <a:t>PvN</a:t>
            </a:r>
            <a:r>
              <a:rPr lang="cs-CZ" dirty="0"/>
              <a:t> se v těchto případech nebude krátit, pouze se posune její počátek o dobu, po kterou uchazeči o zaměstnání přísluší zákonné odstupné, odbytné nebo odchodné</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901083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Zájemce o zaměstnání</a:t>
            </a:r>
            <a:endParaRPr lang="cs-CZ" dirty="0"/>
          </a:p>
        </p:txBody>
      </p:sp>
      <p:sp>
        <p:nvSpPr>
          <p:cNvPr id="3" name="Zástupný symbol pro obsah 2"/>
          <p:cNvSpPr>
            <a:spLocks noGrp="1"/>
          </p:cNvSpPr>
          <p:nvPr>
            <p:ph sz="quarter" idx="1"/>
          </p:nvPr>
        </p:nvSpPr>
        <p:spPr/>
        <p:txBody>
          <a:bodyPr>
            <a:normAutofit fontScale="92500" lnSpcReduction="10000"/>
          </a:bodyPr>
          <a:lstStyle/>
          <a:p>
            <a:pPr lvl="0"/>
            <a:r>
              <a:rPr lang="cs-CZ" dirty="0" smtClean="0"/>
              <a:t>Může jím být ta osoba, která</a:t>
            </a:r>
          </a:p>
          <a:p>
            <a:pPr lvl="1"/>
            <a:r>
              <a:rPr lang="cs-CZ" dirty="0" smtClean="0"/>
              <a:t>má </a:t>
            </a:r>
            <a:r>
              <a:rPr lang="cs-CZ" dirty="0"/>
              <a:t>zájem o zprostředkování zaměstnání a </a:t>
            </a:r>
          </a:p>
          <a:p>
            <a:pPr lvl="1"/>
            <a:r>
              <a:rPr lang="cs-CZ" dirty="0"/>
              <a:t>za tímto účelem požádá o zařazení do evidence zájemců o zaměstnání. </a:t>
            </a:r>
          </a:p>
          <a:p>
            <a:r>
              <a:rPr lang="cs-CZ" dirty="0"/>
              <a:t>O zařazení do evidence zájemců o zaměstnání lze požádat kterýkoliv úřad práce na území České republiky </a:t>
            </a:r>
            <a:endParaRPr lang="cs-CZ" dirty="0" smtClean="0"/>
          </a:p>
          <a:p>
            <a:r>
              <a:rPr lang="cs-CZ" dirty="0" smtClean="0"/>
              <a:t>Zájemci </a:t>
            </a:r>
            <a:r>
              <a:rPr lang="cs-CZ" dirty="0"/>
              <a:t>o zaměstnání úřad práce zprostředkovává vhodné zaměstnání a může mu zabezpečit rekvalifikaci.</a:t>
            </a:r>
          </a:p>
          <a:p>
            <a:r>
              <a:rPr lang="cs-CZ" dirty="0"/>
              <a:t>Vedení v evidenci zájemců o zaměstnání lze ukončit na základě žádosti zájemce o zaměstnání nebo v případě, že zájemce o zaměstnání neposkytuje úřadu práce při zprostředkování zaměstnání potřebnou součinnost nebo ji maří. </a:t>
            </a:r>
          </a:p>
          <a:p>
            <a:endParaRPr lang="cs-CZ" dirty="0"/>
          </a:p>
        </p:txBody>
      </p:sp>
      <p:pic>
        <p:nvPicPr>
          <p:cNvPr id="6" name="Obrázek 5" descr="http://www.jedensvetnaskolach.cz/graphics/logos/OPVK_logolink.png"/>
          <p:cNvPicPr/>
          <p:nvPr/>
        </p:nvPicPr>
        <p:blipFill>
          <a:blip r:embed="rId2">
            <a:extLst>
              <a:ext uri="{28A0092B-C50C-407E-A947-70E740481C1C}">
                <a14:useLocalDpi xmlns:a14="http://schemas.microsoft.com/office/drawing/2010/main" val="0"/>
              </a:ext>
            </a:extLst>
          </a:blip>
          <a:srcRect/>
          <a:stretch>
            <a:fillRect/>
          </a:stretch>
        </p:blipFill>
        <p:spPr bwMode="auto">
          <a:xfrm>
            <a:off x="7956376" y="1988840"/>
            <a:ext cx="809625" cy="2524125"/>
          </a:xfrm>
          <a:prstGeom prst="rect">
            <a:avLst/>
          </a:prstGeom>
          <a:noFill/>
          <a:ln>
            <a:noFill/>
          </a:ln>
        </p:spPr>
      </p:pic>
    </p:spTree>
    <p:extLst>
      <p:ext uri="{BB962C8B-B14F-4D97-AF65-F5344CB8AC3E}">
        <p14:creationId xmlns:p14="http://schemas.microsoft.com/office/powerpoint/2010/main" val="41506798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Agentury práce</a:t>
            </a:r>
            <a:endParaRPr lang="cs-CZ" dirty="0"/>
          </a:p>
        </p:txBody>
      </p:sp>
      <p:sp>
        <p:nvSpPr>
          <p:cNvPr id="3" name="Zástupný symbol pro obsah 2"/>
          <p:cNvSpPr>
            <a:spLocks noGrp="1"/>
          </p:cNvSpPr>
          <p:nvPr>
            <p:ph sz="quarter" idx="1"/>
          </p:nvPr>
        </p:nvSpPr>
        <p:spPr/>
        <p:txBody>
          <a:bodyPr>
            <a:normAutofit fontScale="92500" lnSpcReduction="10000"/>
          </a:bodyPr>
          <a:lstStyle/>
          <a:p>
            <a:r>
              <a:rPr lang="cs-CZ" dirty="0"/>
              <a:t>Agentury práce mohou provádět zprostředkování zaměstnání na území České republiky nebo z území České republiky do zahraničí a ze zahraničí na území České republiky.</a:t>
            </a:r>
          </a:p>
          <a:p>
            <a:r>
              <a:rPr lang="cs-CZ" dirty="0"/>
              <a:t>Zprostředkování zaměstnání mohou agentury práce provádět bezplatně nebo za úhradu, včetně úhrady, při které je dosahován zisk. Při zprostředkování zaměstnání za úhradu nemůže být od fyzické osoby, které je zaměstnání zprostředkováváno, požadována úhrada.</a:t>
            </a:r>
          </a:p>
          <a:p>
            <a:r>
              <a:rPr lang="cs-CZ" dirty="0"/>
              <a:t>Ve prospěch agentury práce nebo uživatele jsou při zprostředkování zaměstnání za úhradu rovněž zakázány jakékoliv srážky ze mzdy nebo z jiné odměny poskytované zaměstnanci za vykonanou práci.</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1507" y="6093296"/>
            <a:ext cx="2967939" cy="648000"/>
          </a:xfrm>
          <a:prstGeom prst="rect">
            <a:avLst/>
          </a:prstGeom>
        </p:spPr>
      </p:pic>
    </p:spTree>
    <p:extLst>
      <p:ext uri="{BB962C8B-B14F-4D97-AF65-F5344CB8AC3E}">
        <p14:creationId xmlns:p14="http://schemas.microsoft.com/office/powerpoint/2010/main" val="3058571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Agentury práce jsou povinny vést evidenci</a:t>
            </a:r>
            <a:endParaRPr lang="cs-CZ" dirty="0"/>
          </a:p>
        </p:txBody>
      </p:sp>
      <p:sp>
        <p:nvSpPr>
          <p:cNvPr id="3" name="Zástupný symbol pro obsah 2"/>
          <p:cNvSpPr>
            <a:spLocks noGrp="1"/>
          </p:cNvSpPr>
          <p:nvPr>
            <p:ph sz="quarter" idx="1"/>
          </p:nvPr>
        </p:nvSpPr>
        <p:spPr/>
        <p:txBody>
          <a:bodyPr>
            <a:normAutofit fontScale="92500" lnSpcReduction="10000"/>
          </a:bodyPr>
          <a:lstStyle/>
          <a:p>
            <a:pPr marL="0" indent="0" fontAlgn="t">
              <a:buNone/>
            </a:pPr>
            <a:r>
              <a:rPr lang="cs-CZ" dirty="0"/>
              <a:t>a) počtu volných míst, na které je požadováno zprostředkování zaměstnání </a:t>
            </a:r>
          </a:p>
          <a:p>
            <a:pPr marL="0" indent="0" fontAlgn="t">
              <a:buNone/>
            </a:pPr>
            <a:r>
              <a:rPr lang="cs-CZ" dirty="0" smtClean="0"/>
              <a:t>b</a:t>
            </a:r>
            <a:r>
              <a:rPr lang="cs-CZ" dirty="0"/>
              <a:t>) jimi umísťovaných fyzických </a:t>
            </a:r>
            <a:r>
              <a:rPr lang="cs-CZ" dirty="0" smtClean="0"/>
              <a:t>osob</a:t>
            </a:r>
            <a:r>
              <a:rPr lang="cs-CZ" dirty="0"/>
              <a:t/>
            </a:r>
            <a:br>
              <a:rPr lang="cs-CZ" dirty="0"/>
            </a:br>
            <a:r>
              <a:rPr lang="cs-CZ" dirty="0" smtClean="0"/>
              <a:t>c</a:t>
            </a:r>
            <a:r>
              <a:rPr lang="cs-CZ" dirty="0"/>
              <a:t>) jejich zaměstnanců, jimž zprostředkovávají zaměstnání </a:t>
            </a:r>
            <a:endParaRPr lang="cs-CZ" dirty="0" smtClean="0"/>
          </a:p>
          <a:p>
            <a:pPr marL="0" indent="0" fontAlgn="t">
              <a:buNone/>
            </a:pPr>
            <a:endParaRPr lang="cs-CZ" dirty="0"/>
          </a:p>
          <a:p>
            <a:pPr marL="0" indent="0" fontAlgn="t">
              <a:buNone/>
            </a:pPr>
            <a:r>
              <a:rPr lang="cs-CZ" u="sng" dirty="0"/>
              <a:t>Agentury práce pro statistické účely sdělují do 31. ledna běžného roku ministerstvu zejména tyto údaje za předchozí kalendářní rok</a:t>
            </a:r>
            <a:endParaRPr lang="cs-CZ" dirty="0"/>
          </a:p>
          <a:p>
            <a:pPr marL="0" indent="0" fontAlgn="t">
              <a:buNone/>
            </a:pPr>
            <a:r>
              <a:rPr lang="cs-CZ" dirty="0"/>
              <a:t>a) počet volných míst, na která bylo požadováno zprostředkování zaměstnání </a:t>
            </a:r>
          </a:p>
          <a:p>
            <a:pPr marL="0" indent="0" fontAlgn="t">
              <a:buNone/>
            </a:pPr>
            <a:r>
              <a:rPr lang="cs-CZ" dirty="0"/>
              <a:t>b) počet jimi umístěných fyzických osob,</a:t>
            </a:r>
            <a:br>
              <a:rPr lang="cs-CZ" dirty="0"/>
            </a:br>
            <a:r>
              <a:rPr lang="cs-CZ" dirty="0"/>
              <a:t>c) počet jejich zaměstnanců, kteří byli dočasně přiděleni </a:t>
            </a:r>
            <a:r>
              <a:rPr lang="cs-CZ" dirty="0" smtClean="0"/>
              <a:t>            k </a:t>
            </a:r>
            <a:r>
              <a:rPr lang="cs-CZ" dirty="0"/>
              <a:t>výkonu práce u uživatele</a:t>
            </a:r>
          </a:p>
          <a:p>
            <a:pPr marL="0" indent="0" fontAlgn="t">
              <a:buNone/>
            </a:pPr>
            <a:endParaRPr lang="cs-CZ" dirty="0"/>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6093296"/>
            <a:ext cx="2967939" cy="648000"/>
          </a:xfrm>
          <a:prstGeom prst="rect">
            <a:avLst/>
          </a:prstGeom>
        </p:spPr>
      </p:pic>
    </p:spTree>
    <p:extLst>
      <p:ext uri="{BB962C8B-B14F-4D97-AF65-F5344CB8AC3E}">
        <p14:creationId xmlns:p14="http://schemas.microsoft.com/office/powerpoint/2010/main" val="42870252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Udělení povolení k provozování agentury práce</a:t>
            </a:r>
            <a:endParaRPr lang="cs-CZ" dirty="0"/>
          </a:p>
        </p:txBody>
      </p:sp>
      <p:sp>
        <p:nvSpPr>
          <p:cNvPr id="3" name="Zástupný symbol pro obsah 2"/>
          <p:cNvSpPr>
            <a:spLocks noGrp="1"/>
          </p:cNvSpPr>
          <p:nvPr>
            <p:ph sz="quarter" idx="1"/>
          </p:nvPr>
        </p:nvSpPr>
        <p:spPr/>
        <p:txBody>
          <a:bodyPr>
            <a:normAutofit lnSpcReduction="10000"/>
          </a:bodyPr>
          <a:lstStyle/>
          <a:p>
            <a:r>
              <a:rPr lang="cs-CZ" b="1" dirty="0"/>
              <a:t>Povolení ke zprostředkování zaměstnání vydává ministerstvo</a:t>
            </a:r>
            <a:r>
              <a:rPr lang="cs-CZ" dirty="0"/>
              <a:t> na základě žádosti právnické nebo fyzické osoby.</a:t>
            </a:r>
          </a:p>
          <a:p>
            <a:r>
              <a:rPr lang="cs-CZ" dirty="0"/>
              <a:t>Další podmínkou pro udělení povolení ke zprostředkování zaměstnání právnické nebo fyzické osobě je souhlas Ministerstva vnitra; o tento souhlas žádá ministerstvo. Ministerstvo vnitra je povinno do 15 kalendářních dnů ode dne obdržení této žádosti doručit ministerstvu své stanovisko k udělení povolení ke zprostředkování; neučiní-li tak do konce této lhůty, má se za to, že s udělením povolení ke zprostředkování souhlasí.</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632" y="6093296"/>
            <a:ext cx="2967939" cy="648000"/>
          </a:xfrm>
          <a:prstGeom prst="rect">
            <a:avLst/>
          </a:prstGeom>
        </p:spPr>
      </p:pic>
    </p:spTree>
    <p:extLst>
      <p:ext uri="{BB962C8B-B14F-4D97-AF65-F5344CB8AC3E}">
        <p14:creationId xmlns:p14="http://schemas.microsoft.com/office/powerpoint/2010/main" val="5296813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ctrTitle"/>
          </p:nvPr>
        </p:nvSpPr>
        <p:spPr/>
        <p:txBody>
          <a:bodyPr/>
          <a:lstStyle/>
          <a:p>
            <a:r>
              <a:rPr lang="cs-CZ" dirty="0" smtClean="0"/>
              <a:t>Zaměstnávání osob se zdravotním postižením</a:t>
            </a:r>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142" y="5996524"/>
            <a:ext cx="2967939" cy="648000"/>
          </a:xfrm>
          <a:prstGeom prst="rect">
            <a:avLst/>
          </a:prstGeom>
        </p:spPr>
      </p:pic>
    </p:spTree>
    <p:extLst>
      <p:ext uri="{BB962C8B-B14F-4D97-AF65-F5344CB8AC3E}">
        <p14:creationId xmlns:p14="http://schemas.microsoft.com/office/powerpoint/2010/main" val="136551573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634082"/>
          </a:xfrm>
        </p:spPr>
        <p:txBody>
          <a:bodyPr>
            <a:normAutofit fontScale="90000"/>
          </a:bodyPr>
          <a:lstStyle/>
          <a:p>
            <a:r>
              <a:rPr lang="cs-CZ" dirty="0" smtClean="0"/>
              <a:t>Definice osob se zdravotním postižením</a:t>
            </a:r>
            <a:endParaRPr lang="cs-CZ" dirty="0"/>
          </a:p>
        </p:txBody>
      </p:sp>
      <p:sp>
        <p:nvSpPr>
          <p:cNvPr id="3" name="Zástupný symbol pro obsah 2"/>
          <p:cNvSpPr>
            <a:spLocks noGrp="1"/>
          </p:cNvSpPr>
          <p:nvPr>
            <p:ph sz="quarter" idx="1"/>
          </p:nvPr>
        </p:nvSpPr>
        <p:spPr>
          <a:xfrm>
            <a:off x="467544" y="1219544"/>
            <a:ext cx="7467600" cy="4873752"/>
          </a:xfrm>
        </p:spPr>
        <p:txBody>
          <a:bodyPr>
            <a:normAutofit lnSpcReduction="10000"/>
          </a:bodyPr>
          <a:lstStyle/>
          <a:p>
            <a:r>
              <a:rPr lang="cs-CZ" dirty="0"/>
              <a:t>Ustanovení § 67 zákona č. 435/2004 Sb., o zaměstnanosti, definuje osoby se zdravotním postižením, kterým je poskytována zvýšená ochrana na trhu </a:t>
            </a:r>
            <a:r>
              <a:rPr lang="cs-CZ" dirty="0" smtClean="0"/>
              <a:t>práce</a:t>
            </a:r>
            <a:endParaRPr lang="cs-CZ" dirty="0"/>
          </a:p>
          <a:p>
            <a:r>
              <a:rPr lang="cs-CZ" b="1" dirty="0"/>
              <a:t>Osobami se zdravotním postižením</a:t>
            </a:r>
            <a:r>
              <a:rPr lang="cs-CZ" dirty="0"/>
              <a:t> jsou fyzické osoby, které jsou</a:t>
            </a:r>
          </a:p>
          <a:p>
            <a:pPr lvl="1"/>
            <a:r>
              <a:rPr lang="cs-CZ" dirty="0"/>
              <a:t>orgánem sociálního zabezpečení uznány invalidními v třetím stupni (dále jen "osoby s těžším zdravotním postižením"), </a:t>
            </a:r>
          </a:p>
          <a:p>
            <a:pPr lvl="1"/>
            <a:r>
              <a:rPr lang="cs-CZ" dirty="0"/>
              <a:t>orgánem sociálního zabezpečení uznány invalidními v prvním nebo druhém stupni, </a:t>
            </a:r>
          </a:p>
          <a:p>
            <a:pPr lvl="1"/>
            <a:r>
              <a:rPr lang="cs-CZ" dirty="0"/>
              <a:t>rozhodnutím úřadu práce uznány zdravotně znevýhodněnými (dále jen "osoby zdravotně znevýhodněné").</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3407255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Zdravotně znevýhodněná osoba</a:t>
            </a:r>
            <a:endParaRPr lang="cs-CZ" dirty="0"/>
          </a:p>
        </p:txBody>
      </p:sp>
      <p:sp>
        <p:nvSpPr>
          <p:cNvPr id="3" name="Zástupný symbol pro obsah 2"/>
          <p:cNvSpPr>
            <a:spLocks noGrp="1"/>
          </p:cNvSpPr>
          <p:nvPr>
            <p:ph sz="quarter" idx="1"/>
          </p:nvPr>
        </p:nvSpPr>
        <p:spPr/>
        <p:txBody>
          <a:bodyPr/>
          <a:lstStyle/>
          <a:p>
            <a:r>
              <a:rPr lang="cs-CZ" dirty="0"/>
              <a:t>Za </a:t>
            </a:r>
            <a:r>
              <a:rPr lang="cs-CZ" b="1" dirty="0"/>
              <a:t>zdravotně znevýhodněnou osobu</a:t>
            </a:r>
            <a:r>
              <a:rPr lang="cs-CZ" dirty="0"/>
              <a:t> se považuje fyzická osoba, která má takovou funkční poruchu zdravotního stavu, při které má zachovánu schopnost vykonávat soustavné zaměstnání nebo jinou výdělečnou činnost, ale její schopnosti být nebo zůstat pracovně začleněna, vykonávat dosavadní povolání nebo využít dosavadní kvalifikaci nebo kvalifikaci získat jsou podstatně omezeny z důvodu jejího dlouhodobě nepříznivého zdravotního stavu.</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70741080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Dlouhodobě nepříznivý zdravotní stav a doklad o invaliditě</a:t>
            </a:r>
            <a:endParaRPr lang="cs-CZ" dirty="0"/>
          </a:p>
        </p:txBody>
      </p:sp>
      <p:sp>
        <p:nvSpPr>
          <p:cNvPr id="3" name="Zástupný symbol pro obsah 2"/>
          <p:cNvSpPr>
            <a:spLocks noGrp="1"/>
          </p:cNvSpPr>
          <p:nvPr>
            <p:ph sz="quarter" idx="1"/>
          </p:nvPr>
        </p:nvSpPr>
        <p:spPr/>
        <p:txBody>
          <a:bodyPr>
            <a:normAutofit/>
          </a:bodyPr>
          <a:lstStyle/>
          <a:p>
            <a:r>
              <a:rPr lang="cs-CZ" dirty="0"/>
              <a:t>Za </a:t>
            </a:r>
            <a:r>
              <a:rPr lang="cs-CZ" b="1" dirty="0"/>
              <a:t>dlouhodobě nepříznivý zdravotní stav</a:t>
            </a:r>
            <a:r>
              <a:rPr lang="cs-CZ" dirty="0"/>
              <a:t> se pro účely tohoto zákona považuje nepříznivý stav, který podle poznatků lékařské vědy má trvat déle než jeden rok a podstatně omezuje psychické, fyzické nebo smyslové schopnosti a tím i možnost pracovního uplatnění.</a:t>
            </a:r>
          </a:p>
          <a:p>
            <a:r>
              <a:rPr lang="cs-CZ" dirty="0"/>
              <a:t>Skutečnost, že je osobou invalidní, dokládá fyzická osoba potvrzením nebo rozhodnutím orgánu sociálního zabezpečení. Skutečnost, že je osobou zdravotně znevýhodněnou, dokládá fyzická osoba rozhodnutím úřadu práce.</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46648955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sz="quarter" idx="1"/>
          </p:nvPr>
        </p:nvSpPr>
        <p:spPr/>
        <p:txBody>
          <a:bodyPr/>
          <a:lstStyle/>
          <a:p>
            <a:r>
              <a:rPr lang="cs-CZ" b="1" dirty="0"/>
              <a:t>Lidem se zdravotním postižením se poskytuje zvýšená ochrana na trhu práce.</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834284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1. Pracovní rehabilitace</a:t>
            </a:r>
            <a:endParaRPr lang="cs-CZ" dirty="0"/>
          </a:p>
        </p:txBody>
      </p:sp>
      <p:sp>
        <p:nvSpPr>
          <p:cNvPr id="3" name="Zástupný symbol pro obsah 2"/>
          <p:cNvSpPr>
            <a:spLocks noGrp="1"/>
          </p:cNvSpPr>
          <p:nvPr>
            <p:ph sz="quarter" idx="1"/>
          </p:nvPr>
        </p:nvSpPr>
        <p:spPr/>
        <p:txBody>
          <a:bodyPr>
            <a:normAutofit/>
          </a:bodyPr>
          <a:lstStyle/>
          <a:p>
            <a:r>
              <a:rPr lang="cs-CZ" dirty="0" smtClean="0"/>
              <a:t>souvislá </a:t>
            </a:r>
            <a:r>
              <a:rPr lang="cs-CZ" dirty="0"/>
              <a:t>činnost zaměřená na získání a udržení vhodného zaměstnání osoby se zdravotním postižením, kterou na základě její žádosti zabezpečují úřady práce v místě bydliště osoby se zdravotním postižením a hradí náklady s ní </a:t>
            </a:r>
            <a:r>
              <a:rPr lang="cs-CZ" dirty="0" smtClean="0"/>
              <a:t>spojené</a:t>
            </a:r>
          </a:p>
          <a:p>
            <a:r>
              <a:rPr lang="cs-CZ" dirty="0" smtClean="0"/>
              <a:t>Úřad </a:t>
            </a:r>
            <a:r>
              <a:rPr lang="cs-CZ" dirty="0"/>
              <a:t>práce v součinnosti s osobou se zdravotním postižením sestaví individuální plán pracovní </a:t>
            </a:r>
            <a:r>
              <a:rPr lang="cs-CZ" dirty="0" smtClean="0"/>
              <a:t>rehabilitace</a:t>
            </a:r>
            <a:endParaRPr lang="cs-CZ" dirty="0"/>
          </a:p>
          <a:p>
            <a:pPr marL="0" indent="0">
              <a:buNone/>
            </a:pPr>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31022422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1. Pracovní </a:t>
            </a:r>
            <a:r>
              <a:rPr lang="cs-CZ" dirty="0"/>
              <a:t>rehabilitace</a:t>
            </a:r>
          </a:p>
        </p:txBody>
      </p:sp>
      <p:sp>
        <p:nvSpPr>
          <p:cNvPr id="3" name="Zástupný symbol pro obsah 2"/>
          <p:cNvSpPr>
            <a:spLocks noGrp="1"/>
          </p:cNvSpPr>
          <p:nvPr>
            <p:ph sz="quarter" idx="1"/>
          </p:nvPr>
        </p:nvSpPr>
        <p:spPr/>
        <p:txBody>
          <a:bodyPr/>
          <a:lstStyle/>
          <a:p>
            <a:r>
              <a:rPr lang="cs-CZ" dirty="0"/>
              <a:t>Zahrnuje zejména poradenskou činnost zaměřenou na volbu povolání, volbu zaměstnání nebo jiné výdělečné činnosti, teoretickou a praktickou přípravu pro zaměstnání nebo jinou výdělečnou činnost, zprostředkování, udržení a změnu zaměstnání, změnu povolání a vytváření vhodných podmínek pro výkon zaměstnání nebo jiné výdělečné činnosti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1707388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2. Teoretická a praktická příprava </a:t>
            </a:r>
            <a:endParaRPr lang="cs-CZ" dirty="0"/>
          </a:p>
        </p:txBody>
      </p:sp>
      <p:sp>
        <p:nvSpPr>
          <p:cNvPr id="3" name="Zástupný symbol pro obsah 2"/>
          <p:cNvSpPr>
            <a:spLocks noGrp="1"/>
          </p:cNvSpPr>
          <p:nvPr>
            <p:ph sz="quarter" idx="1"/>
          </p:nvPr>
        </p:nvSpPr>
        <p:spPr/>
        <p:txBody>
          <a:bodyPr/>
          <a:lstStyle/>
          <a:p>
            <a:pPr marL="0" indent="0" fontAlgn="t">
              <a:buNone/>
            </a:pPr>
            <a:r>
              <a:rPr lang="cs-CZ" b="1" dirty="0"/>
              <a:t>Teoretická a praktická příprava</a:t>
            </a:r>
            <a:r>
              <a:rPr lang="cs-CZ" dirty="0"/>
              <a:t> pro zaměstnání nebo jinou výdělečnou činnost osob se zdravotním postižením </a:t>
            </a:r>
            <a:r>
              <a:rPr lang="cs-CZ" dirty="0" smtClean="0"/>
              <a:t>zahrnuje</a:t>
            </a:r>
          </a:p>
          <a:p>
            <a:pPr fontAlgn="t"/>
            <a:endParaRPr lang="cs-CZ" dirty="0"/>
          </a:p>
          <a:p>
            <a:pPr marL="0" indent="0" fontAlgn="t">
              <a:buNone/>
            </a:pPr>
            <a:r>
              <a:rPr lang="cs-CZ" b="1" dirty="0" smtClean="0"/>
              <a:t>a) přípravu </a:t>
            </a:r>
            <a:r>
              <a:rPr lang="cs-CZ" b="1" dirty="0"/>
              <a:t>na budoucí povolání podle zvláštních právních předpisů</a:t>
            </a:r>
            <a:r>
              <a:rPr lang="cs-CZ" b="1" dirty="0" smtClean="0"/>
              <a:t>,</a:t>
            </a:r>
          </a:p>
          <a:p>
            <a:pPr marL="0" indent="0" fontAlgn="t">
              <a:buNone/>
            </a:pPr>
            <a:r>
              <a:rPr lang="cs-CZ" b="1" dirty="0" smtClean="0"/>
              <a:t>b</a:t>
            </a:r>
            <a:r>
              <a:rPr lang="cs-CZ" b="1" dirty="0"/>
              <a:t>) přípravu k práci,</a:t>
            </a:r>
            <a:br>
              <a:rPr lang="cs-CZ" b="1" dirty="0"/>
            </a:br>
            <a:r>
              <a:rPr lang="cs-CZ" b="1" dirty="0"/>
              <a:t>c) specializované rekvalifikační kurzy</a:t>
            </a:r>
            <a:endParaRPr lang="cs-CZ" dirty="0"/>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5510316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3. Příprava k práci</a:t>
            </a:r>
            <a:endParaRPr lang="cs-CZ" dirty="0"/>
          </a:p>
        </p:txBody>
      </p:sp>
      <p:sp>
        <p:nvSpPr>
          <p:cNvPr id="3" name="Zástupný symbol pro obsah 2"/>
          <p:cNvSpPr>
            <a:spLocks noGrp="1"/>
          </p:cNvSpPr>
          <p:nvPr>
            <p:ph sz="quarter" idx="1"/>
          </p:nvPr>
        </p:nvSpPr>
        <p:spPr/>
        <p:txBody>
          <a:bodyPr>
            <a:normAutofit/>
          </a:bodyPr>
          <a:lstStyle/>
          <a:p>
            <a:r>
              <a:rPr lang="cs-CZ" dirty="0"/>
              <a:t>Zapracování osoby se zdravotním postižením na vhodné pracovní místo na základě dohody s úřadem </a:t>
            </a:r>
            <a:r>
              <a:rPr lang="cs-CZ" dirty="0" smtClean="0"/>
              <a:t>práce</a:t>
            </a:r>
          </a:p>
          <a:p>
            <a:r>
              <a:rPr lang="cs-CZ" dirty="0" smtClean="0"/>
              <a:t>Příprava </a:t>
            </a:r>
            <a:r>
              <a:rPr lang="cs-CZ" dirty="0"/>
              <a:t>k práci může být prováděna s podporou </a:t>
            </a:r>
            <a:r>
              <a:rPr lang="cs-CZ" dirty="0" smtClean="0"/>
              <a:t>asistenta</a:t>
            </a:r>
          </a:p>
          <a:p>
            <a:r>
              <a:rPr lang="cs-CZ" dirty="0" smtClean="0"/>
              <a:t>Tato </a:t>
            </a:r>
            <a:r>
              <a:rPr lang="cs-CZ" dirty="0"/>
              <a:t>příprava trvá nejdéle 24 měsíců</a:t>
            </a:r>
            <a:r>
              <a:rPr lang="cs-CZ" dirty="0" smtClean="0"/>
              <a:t>.</a:t>
            </a:r>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99513469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850106"/>
          </a:xfrm>
        </p:spPr>
        <p:txBody>
          <a:bodyPr/>
          <a:lstStyle/>
          <a:p>
            <a:r>
              <a:rPr lang="cs-CZ" dirty="0" smtClean="0"/>
              <a:t>3. Příprava </a:t>
            </a:r>
            <a:r>
              <a:rPr lang="cs-CZ" dirty="0"/>
              <a:t>k </a:t>
            </a:r>
            <a:r>
              <a:rPr lang="cs-CZ" dirty="0" smtClean="0"/>
              <a:t>práci – kde se provádí?</a:t>
            </a:r>
            <a:endParaRPr lang="cs-CZ" dirty="0"/>
          </a:p>
        </p:txBody>
      </p:sp>
      <p:sp>
        <p:nvSpPr>
          <p:cNvPr id="3" name="Zástupný symbol pro obsah 2"/>
          <p:cNvSpPr>
            <a:spLocks noGrp="1"/>
          </p:cNvSpPr>
          <p:nvPr>
            <p:ph sz="quarter" idx="1"/>
          </p:nvPr>
        </p:nvSpPr>
        <p:spPr>
          <a:xfrm>
            <a:off x="467544" y="1340768"/>
            <a:ext cx="7467600" cy="4873752"/>
          </a:xfrm>
        </p:spPr>
        <p:txBody>
          <a:bodyPr>
            <a:normAutofit/>
          </a:bodyPr>
          <a:lstStyle/>
          <a:p>
            <a:pPr marL="457200" indent="-457200" fontAlgn="t">
              <a:buFont typeface="+mj-lt"/>
              <a:buAutoNum type="alphaLcParenR"/>
            </a:pPr>
            <a:r>
              <a:rPr lang="cs-CZ" dirty="0" smtClean="0"/>
              <a:t>na </a:t>
            </a:r>
            <a:r>
              <a:rPr lang="cs-CZ" dirty="0"/>
              <a:t>pracovištích jejího zaměstnavatele </a:t>
            </a:r>
            <a:r>
              <a:rPr lang="cs-CZ" dirty="0" smtClean="0"/>
              <a:t>individuálně přizpůsobených </a:t>
            </a:r>
            <a:r>
              <a:rPr lang="cs-CZ" dirty="0"/>
              <a:t>zdravotnímu </a:t>
            </a:r>
            <a:r>
              <a:rPr lang="cs-CZ" dirty="0" smtClean="0"/>
              <a:t>stavu </a:t>
            </a:r>
            <a:r>
              <a:rPr lang="cs-CZ" dirty="0"/>
              <a:t>této </a:t>
            </a:r>
            <a:r>
              <a:rPr lang="cs-CZ" dirty="0" smtClean="0"/>
              <a:t>osoby; příprava </a:t>
            </a:r>
            <a:r>
              <a:rPr lang="cs-CZ" dirty="0"/>
              <a:t>k práci může být prováděna s </a:t>
            </a:r>
            <a:r>
              <a:rPr lang="cs-CZ" dirty="0" smtClean="0"/>
              <a:t>podporou asistenta,</a:t>
            </a:r>
          </a:p>
          <a:p>
            <a:pPr marL="457200" indent="-457200" fontAlgn="t">
              <a:buFont typeface="+mj-lt"/>
              <a:buAutoNum type="alphaLcParenR"/>
            </a:pPr>
            <a:r>
              <a:rPr lang="cs-CZ" dirty="0" smtClean="0"/>
              <a:t>v </a:t>
            </a:r>
            <a:r>
              <a:rPr lang="cs-CZ" dirty="0"/>
              <a:t>chráněných pracovních dílnách a na chráněných </a:t>
            </a:r>
            <a:r>
              <a:rPr lang="cs-CZ" dirty="0" smtClean="0"/>
              <a:t>pracovních </a:t>
            </a:r>
            <a:r>
              <a:rPr lang="cs-CZ" dirty="0"/>
              <a:t>místech právnické nebo fyzické osoby, </a:t>
            </a:r>
            <a:r>
              <a:rPr lang="cs-CZ" dirty="0" smtClean="0"/>
              <a:t>nebo</a:t>
            </a:r>
          </a:p>
          <a:p>
            <a:pPr marL="457200" indent="-457200" fontAlgn="t">
              <a:buFont typeface="+mj-lt"/>
              <a:buAutoNum type="alphaLcParenR"/>
            </a:pPr>
            <a:r>
              <a:rPr lang="cs-CZ" dirty="0" smtClean="0"/>
              <a:t>ve </a:t>
            </a:r>
            <a:r>
              <a:rPr lang="cs-CZ" dirty="0"/>
              <a:t>vzdělávacích zařízeních státu, </a:t>
            </a:r>
            <a:r>
              <a:rPr lang="cs-CZ" dirty="0" smtClean="0"/>
              <a:t>územních samosprávných </a:t>
            </a:r>
            <a:r>
              <a:rPr lang="cs-CZ" dirty="0"/>
              <a:t>celků, církví a náboženských </a:t>
            </a:r>
            <a:r>
              <a:rPr lang="cs-CZ" dirty="0" smtClean="0"/>
              <a:t>společností</a:t>
            </a:r>
            <a:r>
              <a:rPr lang="cs-CZ" dirty="0"/>
              <a:t>, občanských sdružení a dalších </a:t>
            </a:r>
            <a:r>
              <a:rPr lang="cs-CZ" dirty="0" smtClean="0"/>
              <a:t>právnických </a:t>
            </a:r>
            <a:r>
              <a:rPr lang="cs-CZ" dirty="0"/>
              <a:t>a fyzických osob.</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0087081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3. Příprava k práci</a:t>
            </a:r>
            <a:endParaRPr lang="cs-CZ" dirty="0"/>
          </a:p>
        </p:txBody>
      </p:sp>
      <p:sp>
        <p:nvSpPr>
          <p:cNvPr id="3" name="Zástupný symbol pro obsah 2"/>
          <p:cNvSpPr>
            <a:spLocks noGrp="1"/>
          </p:cNvSpPr>
          <p:nvPr>
            <p:ph sz="quarter" idx="1"/>
          </p:nvPr>
        </p:nvSpPr>
        <p:spPr/>
        <p:txBody>
          <a:bodyPr>
            <a:normAutofit/>
          </a:bodyPr>
          <a:lstStyle/>
          <a:p>
            <a:pPr fontAlgn="t"/>
            <a:r>
              <a:rPr lang="cs-CZ" dirty="0"/>
              <a:t>Dokladem o absolvování přípravy k práci je osvědčení vydané právnickou nebo fyzickou osobou, u níž byla příprava k práci </a:t>
            </a:r>
            <a:r>
              <a:rPr lang="cs-CZ" dirty="0" smtClean="0"/>
              <a:t>prováděna</a:t>
            </a:r>
            <a:endParaRPr lang="cs-CZ" dirty="0"/>
          </a:p>
          <a:p>
            <a:pPr fontAlgn="t"/>
            <a:r>
              <a:rPr lang="cs-CZ" dirty="0"/>
              <a:t>Osobě se zdravotním postižením, která nepobírá dávky nemocenského pojištění, starobní důchod nebo mzdu (plat) nebo náhradu mzdy (platu), náleží po dobu účasti na přípravě k práci na základě rozhodnutí úřadu práce podpora při </a:t>
            </a:r>
            <a:r>
              <a:rPr lang="cs-CZ" dirty="0" smtClean="0"/>
              <a:t>rekvalifikaci</a:t>
            </a:r>
            <a:endParaRPr lang="cs-CZ" dirty="0"/>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24741969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3. Příprava </a:t>
            </a:r>
            <a:r>
              <a:rPr lang="cs-CZ" dirty="0"/>
              <a:t>k práci</a:t>
            </a:r>
          </a:p>
        </p:txBody>
      </p:sp>
      <p:sp>
        <p:nvSpPr>
          <p:cNvPr id="3" name="Zástupný symbol pro obsah 2"/>
          <p:cNvSpPr>
            <a:spLocks noGrp="1"/>
          </p:cNvSpPr>
          <p:nvPr>
            <p:ph sz="quarter" idx="1"/>
          </p:nvPr>
        </p:nvSpPr>
        <p:spPr/>
        <p:txBody>
          <a:bodyPr/>
          <a:lstStyle/>
          <a:p>
            <a:r>
              <a:rPr lang="cs-CZ" dirty="0"/>
              <a:t>Zaměstnavateli, který provádí na svém pracovišti přípravu k práci osob se zdravotním postižením, může úřad práce uhradit náklady na přípravu k práci těchto osob</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845988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4. Specializované rekvalifikační kurzy</a:t>
            </a:r>
            <a:endParaRPr lang="cs-CZ" dirty="0"/>
          </a:p>
        </p:txBody>
      </p:sp>
      <p:sp>
        <p:nvSpPr>
          <p:cNvPr id="3" name="Zástupný symbol pro obsah 2"/>
          <p:cNvSpPr>
            <a:spLocks noGrp="1"/>
          </p:cNvSpPr>
          <p:nvPr>
            <p:ph sz="quarter" idx="1"/>
          </p:nvPr>
        </p:nvSpPr>
        <p:spPr/>
        <p:txBody>
          <a:bodyPr/>
          <a:lstStyle/>
          <a:p>
            <a:endParaRPr lang="cs-CZ" dirty="0" smtClean="0"/>
          </a:p>
          <a:p>
            <a:r>
              <a:rPr lang="cs-CZ" dirty="0" smtClean="0"/>
              <a:t>jsou </a:t>
            </a:r>
            <a:r>
              <a:rPr lang="cs-CZ" dirty="0"/>
              <a:t>uskutečňovány za stejných podmínek jako ostatní </a:t>
            </a:r>
            <a:r>
              <a:rPr lang="cs-CZ" dirty="0" smtClean="0"/>
              <a:t>rekvalifikace</a:t>
            </a:r>
            <a:endParaRPr lang="cs-CZ" dirty="0"/>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396672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5. Chráněné pracovní místo                 a chráněná pracovní dílna</a:t>
            </a:r>
            <a:endParaRPr lang="cs-CZ" dirty="0"/>
          </a:p>
        </p:txBody>
      </p:sp>
      <p:sp>
        <p:nvSpPr>
          <p:cNvPr id="3" name="Zástupný symbol pro obsah 2"/>
          <p:cNvSpPr>
            <a:spLocks noGrp="1"/>
          </p:cNvSpPr>
          <p:nvPr>
            <p:ph sz="quarter" idx="1"/>
          </p:nvPr>
        </p:nvSpPr>
        <p:spPr/>
        <p:txBody>
          <a:bodyPr/>
          <a:lstStyle/>
          <a:p>
            <a:r>
              <a:rPr lang="cs-CZ" dirty="0"/>
              <a:t>Chráněné pracovní místo je pracovní místo vytvořené zaměstnavatelem pro osobu se zdravotním postižením na základě písemné dohody s úřadem </a:t>
            </a:r>
            <a:r>
              <a:rPr lang="cs-CZ" dirty="0" smtClean="0"/>
              <a:t>práce</a:t>
            </a:r>
          </a:p>
          <a:p>
            <a:r>
              <a:rPr lang="cs-CZ" dirty="0" smtClean="0"/>
              <a:t>Chráněné </a:t>
            </a:r>
            <a:r>
              <a:rPr lang="cs-CZ" dirty="0"/>
              <a:t>pracovní místo </a:t>
            </a:r>
            <a:r>
              <a:rPr lang="cs-CZ" b="1" dirty="0"/>
              <a:t>musí být provozováno po dobu nejméně 2 let</a:t>
            </a:r>
            <a:r>
              <a:rPr lang="cs-CZ" dirty="0"/>
              <a:t> ode dne sjednaného v </a:t>
            </a:r>
            <a:r>
              <a:rPr lang="cs-CZ" dirty="0" smtClean="0"/>
              <a:t>dohodě</a:t>
            </a:r>
            <a:endParaRPr lang="cs-CZ" dirty="0"/>
          </a:p>
          <a:p>
            <a:r>
              <a:rPr lang="cs-CZ" dirty="0"/>
              <a:t>Chráněná pracovní dílna je pracoviště zaměstnavatele, kde je zaměstnáno nejméně 60 % zaměstnanců se zdravotním postižením</a:t>
            </a:r>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6634966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Příspěvky pro zaměstnavatele</a:t>
            </a:r>
            <a:endParaRPr lang="cs-CZ" dirty="0"/>
          </a:p>
        </p:txBody>
      </p:sp>
      <p:sp>
        <p:nvSpPr>
          <p:cNvPr id="3" name="Zástupný symbol pro obsah 2"/>
          <p:cNvSpPr>
            <a:spLocks noGrp="1"/>
          </p:cNvSpPr>
          <p:nvPr>
            <p:ph sz="quarter" idx="1"/>
          </p:nvPr>
        </p:nvSpPr>
        <p:spPr/>
        <p:txBody>
          <a:bodyPr>
            <a:normAutofit/>
          </a:bodyPr>
          <a:lstStyle/>
          <a:p>
            <a:r>
              <a:rPr lang="cs-CZ" dirty="0"/>
              <a:t>Úřad práce může poskytnout příspěvek zaměstnavateli na vytvoření chráněného pracovního místa a chráněné pracovní dílny.</a:t>
            </a:r>
          </a:p>
          <a:p>
            <a:r>
              <a:rPr lang="cs-CZ" dirty="0"/>
              <a:t>Zaměstnavateli, který provádí na svém pracovišti přípravu k práci osob se zdravotním postižením, může úřad práce uhradit náklady na přípravu k práci těchto osob.</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8483300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634082"/>
          </a:xfrm>
        </p:spPr>
        <p:txBody>
          <a:bodyPr/>
          <a:lstStyle/>
          <a:p>
            <a:r>
              <a:rPr lang="cs-CZ" dirty="0"/>
              <a:t>Příspěvky pro zaměstnavatele</a:t>
            </a:r>
          </a:p>
        </p:txBody>
      </p:sp>
      <p:sp>
        <p:nvSpPr>
          <p:cNvPr id="3" name="Zástupný symbol pro obsah 2"/>
          <p:cNvSpPr>
            <a:spLocks noGrp="1"/>
          </p:cNvSpPr>
          <p:nvPr>
            <p:ph sz="quarter" idx="1"/>
          </p:nvPr>
        </p:nvSpPr>
        <p:spPr>
          <a:xfrm>
            <a:off x="467544" y="1124744"/>
            <a:ext cx="7467600" cy="4873752"/>
          </a:xfrm>
        </p:spPr>
        <p:txBody>
          <a:bodyPr>
            <a:normAutofit fontScale="92500" lnSpcReduction="10000"/>
          </a:bodyPr>
          <a:lstStyle/>
          <a:p>
            <a:r>
              <a:rPr lang="cs-CZ" dirty="0"/>
              <a:t>Zaměstnavateli zaměstnávajícímu více než 50 % osob se zdravotním postižením z celkového počtu svých zaměstnanců se poskytuje příspěvek na podporu zaměstnávání těchto osob. Příspěvek náleží zaměstnavateli měsíčně ve výši skutečně vynaložených mzdových nákladů na zaměstnance v pracovním poměru, který je osobou se zdravotním postižením, včetně pojistného na sociální zabezpečení a příspěvku na státní politiku zaměstnanosti a pojistného na veřejné zdravotní pojištění, které zaměstnavatel za sebe odvedl z vyměřovacího základu tohoto zaměstnance, nejvýše však 8 000 Kč. Pro účely stanovení výše příspěvku se skutečně vynaložené mzdové náklady snižují o částku odpovídající výši poskytnuté naturální mzdy.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1408710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Povinný podíl zaměstnávání osob se zdravotním postižením</a:t>
            </a:r>
            <a:endParaRPr lang="cs-CZ" dirty="0"/>
          </a:p>
        </p:txBody>
      </p:sp>
      <p:sp>
        <p:nvSpPr>
          <p:cNvPr id="3" name="Zástupný symbol pro obsah 2"/>
          <p:cNvSpPr>
            <a:spLocks noGrp="1"/>
          </p:cNvSpPr>
          <p:nvPr>
            <p:ph sz="quarter" idx="1"/>
          </p:nvPr>
        </p:nvSpPr>
        <p:spPr/>
        <p:txBody>
          <a:bodyPr/>
          <a:lstStyle/>
          <a:p>
            <a:r>
              <a:rPr lang="cs-CZ" dirty="0"/>
              <a:t>Zaměstnavatelé s více než 25 zaměstnanci v pracovním poměru jsou povinni zaměstnávat osoby se zdravotním postižením ve výši 4 % z celkového počtu svých zaměstnanců. Způsoby plnění, tj. zaměstnávání v pracovním poměru, odběr výrobků a služeb nebo odvod do státního rozpočtu, jsou považovány za rovnocenné a lze je vzájemně kombinovat.</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37135851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Podpora osob se zdravotním postižením</a:t>
            </a:r>
            <a:endParaRPr lang="cs-CZ" dirty="0"/>
          </a:p>
        </p:txBody>
      </p:sp>
      <p:sp>
        <p:nvSpPr>
          <p:cNvPr id="3" name="Zástupný symbol pro obsah 2"/>
          <p:cNvSpPr>
            <a:spLocks noGrp="1"/>
          </p:cNvSpPr>
          <p:nvPr>
            <p:ph sz="quarter" idx="1"/>
          </p:nvPr>
        </p:nvSpPr>
        <p:spPr/>
        <p:txBody>
          <a:bodyPr/>
          <a:lstStyle/>
          <a:p>
            <a:r>
              <a:rPr lang="cs-CZ" dirty="0"/>
              <a:t>Zlepšením postavení osob se zdravotním postižením na trhu práce se zabývá např. projekt </a:t>
            </a:r>
            <a:r>
              <a:rPr lang="cs-CZ" u="sng" dirty="0">
                <a:hlinkClick r:id="rId2"/>
              </a:rPr>
              <a:t>Diverzita pro OZP</a:t>
            </a:r>
            <a:r>
              <a:rPr lang="cs-CZ" dirty="0"/>
              <a:t/>
            </a:r>
            <a:br>
              <a:rPr lang="cs-CZ" dirty="0"/>
            </a:br>
            <a:r>
              <a:rPr lang="cs-CZ" dirty="0"/>
              <a:t>Webová stránka projektu: </a:t>
            </a:r>
            <a:r>
              <a:rPr lang="cs-CZ" u="sng" dirty="0">
                <a:hlinkClick r:id="rId2"/>
              </a:rPr>
              <a:t>http://www.diverzitaproozp.cz/</a:t>
            </a:r>
            <a:r>
              <a:rPr lang="cs-CZ" dirty="0"/>
              <a:t> </a:t>
            </a:r>
          </a:p>
          <a:p>
            <a:endParaRPr lang="cs-CZ" dirty="0" smtClean="0"/>
          </a:p>
          <a:p>
            <a:r>
              <a:rPr lang="cs-CZ" dirty="0" smtClean="0"/>
              <a:t>V</a:t>
            </a:r>
            <a:r>
              <a:rPr lang="cs-CZ" dirty="0"/>
              <a:t> Chrudimi např. agentura Rytmus o.p.s. – agentura pro podporované zaměstnávání</a:t>
            </a:r>
            <a:br>
              <a:rPr lang="cs-CZ" dirty="0"/>
            </a:br>
            <a:endParaRPr lang="cs-CZ" dirty="0"/>
          </a:p>
        </p:txBody>
      </p:sp>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9431029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Job club</a:t>
            </a:r>
            <a:endParaRPr lang="cs-CZ" dirty="0"/>
          </a:p>
        </p:txBody>
      </p:sp>
      <p:sp>
        <p:nvSpPr>
          <p:cNvPr id="3" name="Zástupný symbol pro obsah 2"/>
          <p:cNvSpPr>
            <a:spLocks noGrp="1"/>
          </p:cNvSpPr>
          <p:nvPr>
            <p:ph sz="quarter" idx="1"/>
          </p:nvPr>
        </p:nvSpPr>
        <p:spPr/>
        <p:txBody>
          <a:bodyPr/>
          <a:lstStyle/>
          <a:p>
            <a:r>
              <a:rPr lang="cs-CZ" dirty="0"/>
              <a:t>je poradenský </a:t>
            </a:r>
            <a:r>
              <a:rPr lang="cs-CZ" dirty="0" smtClean="0"/>
              <a:t>program</a:t>
            </a:r>
          </a:p>
          <a:p>
            <a:r>
              <a:rPr lang="cs-CZ" dirty="0" smtClean="0"/>
              <a:t>hlavním </a:t>
            </a:r>
            <a:r>
              <a:rPr lang="cs-CZ" dirty="0"/>
              <a:t>cílem je motivovat a aktivizovat jeho účastníky k  uplatnění na trhu práce, a to získáním orientace na trhu práce a nácvikem dovedností a technik vyhledávání </a:t>
            </a:r>
            <a:r>
              <a:rPr lang="cs-CZ" dirty="0" smtClean="0"/>
              <a:t>zaměstnání</a:t>
            </a:r>
          </a:p>
          <a:p>
            <a:r>
              <a:rPr lang="cs-CZ" dirty="0" smtClean="0"/>
              <a:t>probíhá </a:t>
            </a:r>
            <a:r>
              <a:rPr lang="cs-CZ" dirty="0"/>
              <a:t>formou opakovaných skupinových setkávání v malých skupinách o 8 – 10 účastnících </a:t>
            </a:r>
            <a:endParaRPr lang="cs-CZ" dirty="0" smtClean="0"/>
          </a:p>
          <a:p>
            <a:r>
              <a:rPr lang="cs-CZ" dirty="0" smtClean="0"/>
              <a:t>(</a:t>
            </a:r>
            <a:r>
              <a:rPr lang="cs-CZ" dirty="0"/>
              <a:t>5 – 6 schůzek, 3 – 4 hodiny, 1 – 2krát týdně, popř. přizpůsobeno potřebám skupiny). </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8302882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Komu je </a:t>
            </a:r>
            <a:r>
              <a:rPr lang="cs-CZ" dirty="0" err="1" smtClean="0"/>
              <a:t>job</a:t>
            </a:r>
            <a:r>
              <a:rPr lang="cs-CZ" dirty="0" smtClean="0"/>
              <a:t> club určen?</a:t>
            </a:r>
            <a:endParaRPr lang="cs-CZ" dirty="0"/>
          </a:p>
        </p:txBody>
      </p:sp>
      <p:sp>
        <p:nvSpPr>
          <p:cNvPr id="3" name="Zástupný symbol pro obsah 2"/>
          <p:cNvSpPr>
            <a:spLocks noGrp="1"/>
          </p:cNvSpPr>
          <p:nvPr>
            <p:ph sz="quarter" idx="1"/>
          </p:nvPr>
        </p:nvSpPr>
        <p:spPr/>
        <p:txBody>
          <a:bodyPr/>
          <a:lstStyle/>
          <a:p>
            <a:endParaRPr lang="cs-CZ" dirty="0" smtClean="0"/>
          </a:p>
          <a:p>
            <a:r>
              <a:rPr lang="cs-CZ" dirty="0" smtClean="0"/>
              <a:t>Původně </a:t>
            </a:r>
            <a:r>
              <a:rPr lang="cs-CZ" dirty="0"/>
              <a:t>byl Job club určen zejména </a:t>
            </a:r>
            <a:r>
              <a:rPr lang="cs-CZ" b="1" dirty="0"/>
              <a:t>uchazečům o zaměstnání, kterým úřad práce věnuje zvýšenou péči při zprostředkování zaměstnání podle ustanovení § 33 zákona o </a:t>
            </a:r>
            <a:r>
              <a:rPr lang="cs-CZ" b="1" dirty="0" smtClean="0"/>
              <a:t>zaměstnanosti, a to jsou…</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38385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706090"/>
          </a:xfrm>
        </p:spPr>
        <p:txBody>
          <a:bodyPr/>
          <a:lstStyle/>
          <a:p>
            <a:r>
              <a:rPr lang="cs-CZ" dirty="0"/>
              <a:t>Komu je </a:t>
            </a:r>
            <a:r>
              <a:rPr lang="cs-CZ" dirty="0" err="1"/>
              <a:t>job</a:t>
            </a:r>
            <a:r>
              <a:rPr lang="cs-CZ" dirty="0"/>
              <a:t> club určen?</a:t>
            </a:r>
          </a:p>
        </p:txBody>
      </p:sp>
      <p:sp>
        <p:nvSpPr>
          <p:cNvPr id="3" name="Zástupný symbol pro obsah 2"/>
          <p:cNvSpPr>
            <a:spLocks noGrp="1"/>
          </p:cNvSpPr>
          <p:nvPr>
            <p:ph sz="quarter" idx="1"/>
          </p:nvPr>
        </p:nvSpPr>
        <p:spPr>
          <a:xfrm>
            <a:off x="467544" y="1219544"/>
            <a:ext cx="7467600" cy="4873752"/>
          </a:xfrm>
        </p:spPr>
        <p:txBody>
          <a:bodyPr>
            <a:normAutofit fontScale="92500" lnSpcReduction="20000"/>
          </a:bodyPr>
          <a:lstStyle/>
          <a:p>
            <a:r>
              <a:rPr lang="cs-CZ" dirty="0" smtClean="0"/>
              <a:t>A to jsou:</a:t>
            </a:r>
          </a:p>
          <a:p>
            <a:pPr lvl="1"/>
            <a:r>
              <a:rPr lang="cs-CZ" dirty="0"/>
              <a:t>fyzické osoby se zdravotním postižením </a:t>
            </a:r>
          </a:p>
          <a:p>
            <a:pPr lvl="1"/>
            <a:r>
              <a:rPr lang="cs-CZ" dirty="0"/>
              <a:t>fyzické osoby do 20 let věku </a:t>
            </a:r>
          </a:p>
          <a:p>
            <a:pPr lvl="1"/>
            <a:r>
              <a:rPr lang="cs-CZ" dirty="0"/>
              <a:t>těhotné ženy, kojící ženy a matky do devátého měsíce po porodu </a:t>
            </a:r>
          </a:p>
          <a:p>
            <a:pPr lvl="1"/>
            <a:r>
              <a:rPr lang="cs-CZ" dirty="0"/>
              <a:t>fyzické osoby pečující o dítě do 15 let věku </a:t>
            </a:r>
          </a:p>
          <a:p>
            <a:pPr lvl="1"/>
            <a:r>
              <a:rPr lang="cs-CZ" dirty="0"/>
              <a:t>fyzické osoby starší 50 let věku </a:t>
            </a:r>
          </a:p>
          <a:p>
            <a:pPr lvl="1"/>
            <a:r>
              <a:rPr lang="cs-CZ" dirty="0"/>
              <a:t>fyzické osoby, které jsou vedeny v evidenci uchazečů o zaměstnání nepřetržitě déle než 5 měsíců </a:t>
            </a:r>
          </a:p>
          <a:p>
            <a:pPr lvl="1"/>
            <a:r>
              <a:rPr lang="cs-CZ" dirty="0"/>
              <a:t>fyzické osoby, které potřebují zvláštní pomoc; těmito osobami se rozumí zejména fyzické osoby, které se přechodně ocitly v mimořádně obtížných poměrech nebo které v nich žijí, fyzické osoby společensky nepřizpůsobené, fyzické osoby po ukončení výkonu trestu odnětí svobody nebo po propuštění z výkonu ochranného opatření zabezpečovací detence a fyzické osoby ze </a:t>
            </a:r>
            <a:r>
              <a:rPr lang="cs-CZ" dirty="0" err="1"/>
              <a:t>sociokulturně</a:t>
            </a:r>
            <a:r>
              <a:rPr lang="cs-CZ" dirty="0"/>
              <a:t> znevýhodněného </a:t>
            </a:r>
            <a:r>
              <a:rPr lang="cs-CZ" dirty="0" err="1"/>
              <a:t>prostředí.a</a:t>
            </a:r>
            <a:r>
              <a:rPr lang="cs-CZ" dirty="0"/>
              <a:t> účastníkům pracovní rehabilitace, v současné době.</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6093296"/>
            <a:ext cx="2967939" cy="648000"/>
          </a:xfrm>
          <a:prstGeom prst="rect">
            <a:avLst/>
          </a:prstGeom>
        </p:spPr>
      </p:pic>
    </p:spTree>
    <p:extLst>
      <p:ext uri="{BB962C8B-B14F-4D97-AF65-F5344CB8AC3E}">
        <p14:creationId xmlns:p14="http://schemas.microsoft.com/office/powerpoint/2010/main" val="39983061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Komu je </a:t>
            </a:r>
            <a:r>
              <a:rPr lang="cs-CZ" dirty="0" err="1"/>
              <a:t>job</a:t>
            </a:r>
            <a:r>
              <a:rPr lang="cs-CZ" dirty="0"/>
              <a:t> club určen?</a:t>
            </a:r>
          </a:p>
        </p:txBody>
      </p:sp>
      <p:sp>
        <p:nvSpPr>
          <p:cNvPr id="3" name="Zástupný symbol pro obsah 2"/>
          <p:cNvSpPr>
            <a:spLocks noGrp="1"/>
          </p:cNvSpPr>
          <p:nvPr>
            <p:ph sz="quarter" idx="1"/>
          </p:nvPr>
        </p:nvSpPr>
        <p:spPr/>
        <p:txBody>
          <a:bodyPr/>
          <a:lstStyle/>
          <a:p>
            <a:r>
              <a:rPr lang="cs-CZ" dirty="0"/>
              <a:t>V současné době je však Job club určen </a:t>
            </a:r>
            <a:r>
              <a:rPr lang="cs-CZ" b="1" dirty="0"/>
              <a:t>všem uchazečům o zaměstnání, kteří si chtějí vylepšit sebeprezentaci, pracovat na svém osobním i duchovním růstu, posílit sebevědomí a naučit se zvládat stresové situace spojené s nezaměstnaností</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59389176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 čím </a:t>
            </a:r>
            <a:r>
              <a:rPr lang="cs-CZ" dirty="0" err="1" smtClean="0"/>
              <a:t>job</a:t>
            </a:r>
            <a:r>
              <a:rPr lang="cs-CZ" dirty="0" smtClean="0"/>
              <a:t> club pomáhá???</a:t>
            </a:r>
            <a:endParaRPr lang="cs-CZ" dirty="0"/>
          </a:p>
        </p:txBody>
      </p:sp>
      <p:sp>
        <p:nvSpPr>
          <p:cNvPr id="3" name="Zástupný symbol pro obsah 2"/>
          <p:cNvSpPr>
            <a:spLocks noGrp="1"/>
          </p:cNvSpPr>
          <p:nvPr>
            <p:ph sz="quarter" idx="1"/>
          </p:nvPr>
        </p:nvSpPr>
        <p:spPr/>
        <p:txBody>
          <a:bodyPr/>
          <a:lstStyle/>
          <a:p>
            <a:pPr lvl="0"/>
            <a:r>
              <a:rPr lang="cs-CZ" dirty="0"/>
              <a:t>orientovat se na trhu práce </a:t>
            </a:r>
          </a:p>
          <a:p>
            <a:pPr lvl="0"/>
            <a:r>
              <a:rPr lang="cs-CZ" dirty="0"/>
              <a:t>pojmenovat cíle své profesní kariéry a najít uspokojující zaměstnání </a:t>
            </a:r>
          </a:p>
          <a:p>
            <a:pPr lvl="0"/>
            <a:r>
              <a:rPr lang="cs-CZ" dirty="0"/>
              <a:t>naučit se prezentovat sebe sama </a:t>
            </a:r>
          </a:p>
          <a:p>
            <a:pPr lvl="0"/>
            <a:r>
              <a:rPr lang="cs-CZ" dirty="0"/>
              <a:t>vytvořit osobní portfolio (strukturovaný životopis, motivační dopis, doklady o vzdělání a praxi..) </a:t>
            </a:r>
          </a:p>
          <a:p>
            <a:pPr lvl="0"/>
            <a:r>
              <a:rPr lang="cs-CZ" dirty="0"/>
              <a:t>připravit se na přijímací pohovor, výběrové řízení (nácvik přijímacího pohovoru, modelové situace) </a:t>
            </a:r>
          </a:p>
          <a:p>
            <a:pPr lvl="0"/>
            <a:r>
              <a:rPr lang="cs-CZ" dirty="0"/>
              <a:t>využívat různé způsoby hledání zaměstnání a různé zdroje informací o volných místech </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2900771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778098"/>
          </a:xfrm>
        </p:spPr>
        <p:txBody>
          <a:bodyPr/>
          <a:lstStyle/>
          <a:p>
            <a:r>
              <a:rPr lang="cs-CZ" dirty="0"/>
              <a:t>S čím </a:t>
            </a:r>
            <a:r>
              <a:rPr lang="cs-CZ" dirty="0" err="1"/>
              <a:t>job</a:t>
            </a:r>
            <a:r>
              <a:rPr lang="cs-CZ" dirty="0"/>
              <a:t> club pomáhá???</a:t>
            </a:r>
          </a:p>
        </p:txBody>
      </p:sp>
      <p:sp>
        <p:nvSpPr>
          <p:cNvPr id="3" name="Zástupný symbol pro obsah 2"/>
          <p:cNvSpPr>
            <a:spLocks noGrp="1"/>
          </p:cNvSpPr>
          <p:nvPr>
            <p:ph sz="quarter" idx="1"/>
          </p:nvPr>
        </p:nvSpPr>
        <p:spPr>
          <a:xfrm>
            <a:off x="467544" y="1294779"/>
            <a:ext cx="7467600" cy="4873752"/>
          </a:xfrm>
        </p:spPr>
        <p:txBody>
          <a:bodyPr>
            <a:normAutofit fontScale="92500" lnSpcReduction="20000"/>
          </a:bodyPr>
          <a:lstStyle/>
          <a:p>
            <a:pPr lvl="0"/>
            <a:r>
              <a:rPr lang="cs-CZ" dirty="0"/>
              <a:t>získat dovednosti v mezilidské komunikaci a umění naslouchat </a:t>
            </a:r>
          </a:p>
          <a:p>
            <a:pPr lvl="0"/>
            <a:r>
              <a:rPr lang="cs-CZ" dirty="0"/>
              <a:t>orientovat se v pracovněprávní problematice </a:t>
            </a:r>
          </a:p>
          <a:p>
            <a:pPr lvl="0"/>
            <a:r>
              <a:rPr lang="cs-CZ" dirty="0"/>
              <a:t>naučit se zvládat stres </a:t>
            </a:r>
          </a:p>
          <a:p>
            <a:pPr lvl="0"/>
            <a:r>
              <a:rPr lang="cs-CZ" dirty="0"/>
              <a:t>zvýšit si sebevědomí </a:t>
            </a:r>
          </a:p>
          <a:p>
            <a:pPr lvl="0"/>
            <a:r>
              <a:rPr lang="cs-CZ" dirty="0"/>
              <a:t>osvojit si další komunikativní dovednosti </a:t>
            </a:r>
          </a:p>
          <a:p>
            <a:pPr lvl="0"/>
            <a:r>
              <a:rPr lang="cs-CZ" dirty="0"/>
              <a:t>osvojit si asertivní techniky </a:t>
            </a:r>
          </a:p>
          <a:p>
            <a:pPr lvl="0"/>
            <a:r>
              <a:rPr lang="cs-CZ" dirty="0"/>
              <a:t>připravit se na účast v </a:t>
            </a:r>
            <a:r>
              <a:rPr lang="cs-CZ" dirty="0" err="1"/>
              <a:t>assesment</a:t>
            </a:r>
            <a:r>
              <a:rPr lang="cs-CZ" dirty="0"/>
              <a:t> centru (speciální diagnosticko-výcvikový program, jehož podstata </a:t>
            </a:r>
            <a:r>
              <a:rPr lang="cs-CZ" dirty="0" smtClean="0"/>
              <a:t>tkví  v </a:t>
            </a:r>
            <a:r>
              <a:rPr lang="cs-CZ" dirty="0"/>
              <a:t>tom, že reálné činnosti z pracovního života jsou simulovány a aplikovány na podmínky výběrového řízení v konkrétní firmě na konkrétní podmínky) </a:t>
            </a:r>
          </a:p>
          <a:p>
            <a:pPr lvl="0"/>
            <a:r>
              <a:rPr lang="cs-CZ" dirty="0"/>
              <a:t>osvojit si metody osobního růstu a sebepoznání </a:t>
            </a:r>
          </a:p>
          <a:p>
            <a:pPr lvl="0"/>
            <a:r>
              <a:rPr lang="cs-CZ" dirty="0"/>
              <a:t>osvojit si různé podpůrné a relaxační </a:t>
            </a:r>
            <a:r>
              <a:rPr lang="cs-CZ" dirty="0" smtClean="0"/>
              <a:t>metody</a:t>
            </a:r>
            <a:endParaRPr lang="cs-CZ" dirty="0"/>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3854866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634082"/>
          </a:xfrm>
        </p:spPr>
        <p:txBody>
          <a:bodyPr/>
          <a:lstStyle/>
          <a:p>
            <a:r>
              <a:rPr lang="cs-CZ" dirty="0" smtClean="0"/>
              <a:t>Job club zprostředkuje</a:t>
            </a:r>
            <a:endParaRPr lang="cs-CZ" dirty="0"/>
          </a:p>
        </p:txBody>
      </p:sp>
      <p:sp>
        <p:nvSpPr>
          <p:cNvPr id="3" name="Zástupný symbol pro obsah 2"/>
          <p:cNvSpPr>
            <a:spLocks noGrp="1"/>
          </p:cNvSpPr>
          <p:nvPr>
            <p:ph sz="quarter" idx="1"/>
          </p:nvPr>
        </p:nvSpPr>
        <p:spPr>
          <a:xfrm>
            <a:off x="467544" y="1052902"/>
            <a:ext cx="7467600" cy="4873752"/>
          </a:xfrm>
        </p:spPr>
        <p:txBody>
          <a:bodyPr/>
          <a:lstStyle/>
          <a:p>
            <a:pPr lvl="0"/>
            <a:r>
              <a:rPr lang="cs-CZ" dirty="0"/>
              <a:t>aktuální kontakty na seznamy volných pracovních míst evidovaných úřadem práce </a:t>
            </a:r>
          </a:p>
          <a:p>
            <a:pPr lvl="0"/>
            <a:r>
              <a:rPr lang="cs-CZ" dirty="0"/>
              <a:t>inzertní nabídky denního tisku </a:t>
            </a:r>
          </a:p>
          <a:p>
            <a:pPr lvl="0"/>
            <a:r>
              <a:rPr lang="cs-CZ" dirty="0"/>
              <a:t>webové stránky nabízející zaměstnání </a:t>
            </a:r>
          </a:p>
          <a:p>
            <a:pPr lvl="0"/>
            <a:r>
              <a:rPr lang="cs-CZ" dirty="0"/>
              <a:t>kontakty na agentury zprostředkující zaměstnání doma i v zahraničí </a:t>
            </a:r>
          </a:p>
          <a:p>
            <a:pPr lvl="0"/>
            <a:r>
              <a:rPr lang="cs-CZ" dirty="0"/>
              <a:t>databáze </a:t>
            </a:r>
            <a:r>
              <a:rPr lang="cs-CZ" dirty="0" err="1"/>
              <a:t>profesiogramů</a:t>
            </a:r>
            <a:r>
              <a:rPr lang="cs-CZ" dirty="0"/>
              <a:t> (popisy povolání) </a:t>
            </a:r>
          </a:p>
          <a:p>
            <a:pPr lvl="0"/>
            <a:r>
              <a:rPr lang="cs-CZ" dirty="0"/>
              <a:t>nabídku rekvalifikačních kurzů a projektů ESF </a:t>
            </a:r>
          </a:p>
          <a:p>
            <a:pPr lvl="0"/>
            <a:r>
              <a:rPr lang="cs-CZ" dirty="0"/>
              <a:t>finanční poradenství (oddlužování, splátkový kalendář, ČEZ - pojištění záloh na elektřinu, slevy</a:t>
            </a:r>
            <a:r>
              <a:rPr lang="cs-CZ" dirty="0" smtClean="0"/>
              <a:t>)</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96524"/>
            <a:ext cx="2967939" cy="648000"/>
          </a:xfrm>
          <a:prstGeom prst="rect">
            <a:avLst/>
          </a:prstGeom>
        </p:spPr>
      </p:pic>
    </p:spTree>
    <p:extLst>
      <p:ext uri="{BB962C8B-B14F-4D97-AF65-F5344CB8AC3E}">
        <p14:creationId xmlns:p14="http://schemas.microsoft.com/office/powerpoint/2010/main" val="31588539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706090"/>
          </a:xfrm>
        </p:spPr>
        <p:txBody>
          <a:bodyPr/>
          <a:lstStyle/>
          <a:p>
            <a:r>
              <a:rPr lang="cs-CZ" dirty="0" smtClean="0"/>
              <a:t>Přínos </a:t>
            </a:r>
            <a:r>
              <a:rPr lang="cs-CZ" dirty="0" err="1" smtClean="0"/>
              <a:t>job</a:t>
            </a:r>
            <a:r>
              <a:rPr lang="cs-CZ" dirty="0" smtClean="0"/>
              <a:t> clubů</a:t>
            </a:r>
            <a:endParaRPr lang="cs-CZ" dirty="0"/>
          </a:p>
        </p:txBody>
      </p:sp>
      <p:sp>
        <p:nvSpPr>
          <p:cNvPr id="3" name="Zástupný symbol pro obsah 2"/>
          <p:cNvSpPr>
            <a:spLocks noGrp="1"/>
          </p:cNvSpPr>
          <p:nvPr>
            <p:ph sz="quarter" idx="1"/>
          </p:nvPr>
        </p:nvSpPr>
        <p:spPr>
          <a:xfrm>
            <a:off x="395536" y="1108917"/>
            <a:ext cx="7467600" cy="4873752"/>
          </a:xfrm>
        </p:spPr>
        <p:txBody>
          <a:bodyPr>
            <a:normAutofit lnSpcReduction="10000"/>
          </a:bodyPr>
          <a:lstStyle/>
          <a:p>
            <a:pPr lvl="0"/>
            <a:r>
              <a:rPr lang="cs-CZ" dirty="0"/>
              <a:t>uchazeč má možnost dostat se mimo své bydliště a do nového pro něj neznámého prostředí </a:t>
            </a:r>
          </a:p>
          <a:p>
            <a:pPr lvl="0"/>
            <a:r>
              <a:rPr lang="cs-CZ" dirty="0"/>
              <a:t>překonání nejistoty, obav a strachu z neznámého </a:t>
            </a:r>
          </a:p>
          <a:p>
            <a:pPr lvl="0"/>
            <a:r>
              <a:rPr lang="cs-CZ" dirty="0"/>
              <a:t>navázání nových kontaktů, seznámení s novými lidmi, souznění s nimi, zpětná vazba od ostatních účastníků a lektorů </a:t>
            </a:r>
          </a:p>
          <a:p>
            <a:pPr lvl="0"/>
            <a:r>
              <a:rPr lang="cs-CZ" dirty="0"/>
              <a:t>poznání sama sebe a svých omezení, ale zejména svých možností </a:t>
            </a:r>
          </a:p>
          <a:p>
            <a:pPr lvl="0"/>
            <a:r>
              <a:rPr lang="cs-CZ" dirty="0"/>
              <a:t>nácvik nových dovedností způsobu chování, jednání, sebeprezentace, sebepoznání </a:t>
            </a:r>
          </a:p>
          <a:p>
            <a:pPr lvl="0"/>
            <a:r>
              <a:rPr lang="cs-CZ" dirty="0"/>
              <a:t>vypovídání se a otevření se druhým (překonání zábran v sobě) </a:t>
            </a:r>
          </a:p>
          <a:p>
            <a:r>
              <a:rPr lang="cs-CZ" dirty="0"/>
              <a:t>odreagování se mimo domov</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5994029"/>
            <a:ext cx="2967939" cy="648000"/>
          </a:xfrm>
          <a:prstGeom prst="rect">
            <a:avLst/>
          </a:prstGeom>
        </p:spPr>
      </p:pic>
    </p:spTree>
    <p:extLst>
      <p:ext uri="{BB962C8B-B14F-4D97-AF65-F5344CB8AC3E}">
        <p14:creationId xmlns:p14="http://schemas.microsoft.com/office/powerpoint/2010/main" val="22278273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Jak se dostat do </a:t>
            </a:r>
            <a:r>
              <a:rPr lang="cs-CZ" dirty="0" err="1" smtClean="0"/>
              <a:t>job</a:t>
            </a:r>
            <a:r>
              <a:rPr lang="cs-CZ" dirty="0" smtClean="0"/>
              <a:t> clubu?</a:t>
            </a:r>
            <a:endParaRPr lang="cs-CZ" dirty="0"/>
          </a:p>
        </p:txBody>
      </p:sp>
      <p:sp>
        <p:nvSpPr>
          <p:cNvPr id="3" name="Zástupný symbol pro obsah 2"/>
          <p:cNvSpPr>
            <a:spLocks noGrp="1"/>
          </p:cNvSpPr>
          <p:nvPr>
            <p:ph sz="quarter" idx="1"/>
          </p:nvPr>
        </p:nvSpPr>
        <p:spPr/>
        <p:txBody>
          <a:bodyPr/>
          <a:lstStyle/>
          <a:p>
            <a:endParaRPr lang="cs-CZ" dirty="0" smtClean="0"/>
          </a:p>
          <a:p>
            <a:r>
              <a:rPr lang="cs-CZ" dirty="0" smtClean="0"/>
              <a:t>Požádejte </a:t>
            </a:r>
            <a:r>
              <a:rPr lang="cs-CZ" dirty="0"/>
              <a:t>zprostředkovatelku na ÚP o zařazení do skupinového programu Job club</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6671694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Zajímavost navíc</a:t>
            </a:r>
            <a:endParaRPr lang="cs-CZ" dirty="0"/>
          </a:p>
        </p:txBody>
      </p:sp>
      <p:sp>
        <p:nvSpPr>
          <p:cNvPr id="3" name="Zástupný symbol pro obsah 2"/>
          <p:cNvSpPr>
            <a:spLocks noGrp="1"/>
          </p:cNvSpPr>
          <p:nvPr>
            <p:ph sz="quarter" idx="1"/>
          </p:nvPr>
        </p:nvSpPr>
        <p:spPr/>
        <p:txBody>
          <a:bodyPr/>
          <a:lstStyle/>
          <a:p>
            <a:r>
              <a:rPr lang="cs-CZ" b="1" dirty="0"/>
              <a:t>Výkon umělecké, kulturní, sportovní nebo reklamní činnosti dítěte</a:t>
            </a:r>
            <a:r>
              <a:rPr lang="cs-CZ" dirty="0"/>
              <a:t> řeší ustanovení § 121 až 124 zákona číslo 435/2004 Sb., o zaměstnanosti, ve znění pozdějších předpisů. Povolování výkonu činnosti dítěte řeší ustanovení § 122 a 123 výše uvedeného zákona s tím, že o povolení rozhoduje úřad práce příslušný podle místa trvalého pobytu dítěte, na základě písemné žádosti podané zákonným zástupcem dítěte nebo jinou osobou odpovědnou za výchovu dítěte, do jejíž péče bylo dítě svěřeno rozhodnutím </a:t>
            </a:r>
            <a:r>
              <a:rPr lang="cs-CZ" dirty="0" smtClean="0"/>
              <a:t>soudu</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6677532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Použité zdroje k tématu politika zaměstnanosti</a:t>
            </a:r>
            <a:endParaRPr lang="cs-CZ" dirty="0"/>
          </a:p>
        </p:txBody>
      </p:sp>
      <p:sp>
        <p:nvSpPr>
          <p:cNvPr id="3" name="Zástupný symbol pro obsah 2"/>
          <p:cNvSpPr>
            <a:spLocks noGrp="1"/>
          </p:cNvSpPr>
          <p:nvPr>
            <p:ph sz="quarter" idx="1"/>
          </p:nvPr>
        </p:nvSpPr>
        <p:spPr/>
        <p:txBody>
          <a:bodyPr>
            <a:normAutofit fontScale="62500" lnSpcReduction="20000"/>
          </a:bodyPr>
          <a:lstStyle/>
          <a:p>
            <a:pPr lvl="0"/>
            <a:r>
              <a:rPr lang="cs-CZ" dirty="0" err="1" smtClean="0"/>
              <a:t>Goldmann</a:t>
            </a:r>
            <a:r>
              <a:rPr lang="cs-CZ" dirty="0"/>
              <a:t>, Radoslav. </a:t>
            </a:r>
            <a:r>
              <a:rPr lang="cs-CZ" i="1" dirty="0"/>
              <a:t>Vybrané kapitoly ze sociálních disciplín</a:t>
            </a:r>
            <a:r>
              <a:rPr lang="cs-CZ" dirty="0"/>
              <a:t>. Olomouc: UP Olomouc, 2003. ISBN 80-244-0350-1</a:t>
            </a:r>
          </a:p>
          <a:p>
            <a:pPr lvl="0"/>
            <a:r>
              <a:rPr lang="cs-CZ" dirty="0" err="1"/>
              <a:t>Halásková</a:t>
            </a:r>
            <a:r>
              <a:rPr lang="cs-CZ" dirty="0"/>
              <a:t>, R. </a:t>
            </a:r>
            <a:r>
              <a:rPr lang="cs-CZ" i="1" dirty="0"/>
              <a:t>Politika zaměstnanosti. </a:t>
            </a:r>
            <a:r>
              <a:rPr lang="cs-CZ" dirty="0"/>
              <a:t>Ostrava: Ostravská univerzita v Ostravě, Filozofická fakulta, 2008, ISBN 978-80-7368-522-5</a:t>
            </a:r>
          </a:p>
          <a:p>
            <a:pPr lvl="0"/>
            <a:r>
              <a:rPr lang="cs-CZ" dirty="0" err="1"/>
              <a:t>Knausová</a:t>
            </a:r>
            <a:r>
              <a:rPr lang="cs-CZ" dirty="0"/>
              <a:t>, I. </a:t>
            </a:r>
            <a:r>
              <a:rPr lang="cs-CZ" i="1" dirty="0"/>
              <a:t>Vybrané kapitoly ze sociální politiky</a:t>
            </a:r>
            <a:r>
              <a:rPr lang="cs-CZ" dirty="0"/>
              <a:t>. Olomouc: UP 2007. ISBN 80-244-1021-4</a:t>
            </a:r>
          </a:p>
          <a:p>
            <a:pPr lvl="0"/>
            <a:r>
              <a:rPr lang="cs-CZ" dirty="0"/>
              <a:t>Krebs, Vojtěch a kol. </a:t>
            </a:r>
            <a:r>
              <a:rPr lang="cs-CZ" i="1" dirty="0"/>
              <a:t>Sociální politika</a:t>
            </a:r>
            <a:r>
              <a:rPr lang="cs-CZ" dirty="0"/>
              <a:t>. Praha: ASPI,  2007. 504s. ISBN 978-80-7357-276-1 </a:t>
            </a:r>
          </a:p>
          <a:p>
            <a:pPr lvl="0"/>
            <a:r>
              <a:rPr lang="cs-CZ" dirty="0"/>
              <a:t>Krebs, V. a kol. </a:t>
            </a:r>
            <a:r>
              <a:rPr lang="cs-CZ" i="1" dirty="0"/>
              <a:t>Sociální politika</a:t>
            </a:r>
            <a:r>
              <a:rPr lang="cs-CZ" dirty="0"/>
              <a:t>. 5., přepracované a aktualizované vydání. Praha : </a:t>
            </a:r>
            <a:r>
              <a:rPr lang="cs-CZ" dirty="0" err="1"/>
              <a:t>Walters</a:t>
            </a:r>
            <a:r>
              <a:rPr lang="cs-CZ" dirty="0"/>
              <a:t> </a:t>
            </a:r>
            <a:r>
              <a:rPr lang="cs-CZ" dirty="0" err="1"/>
              <a:t>Kluwer</a:t>
            </a:r>
            <a:r>
              <a:rPr lang="cs-CZ" dirty="0"/>
              <a:t> ČR,  2010. 544s. ISBN 978-80-7357-585-4 </a:t>
            </a:r>
          </a:p>
          <a:p>
            <a:pPr lvl="0"/>
            <a:r>
              <a:rPr lang="cs-CZ" dirty="0"/>
              <a:t>Mareš, Petr. </a:t>
            </a:r>
            <a:r>
              <a:rPr lang="cs-CZ" i="1" dirty="0"/>
              <a:t>Nezaměstnanost jako sociální problém</a:t>
            </a:r>
            <a:r>
              <a:rPr lang="cs-CZ" dirty="0"/>
              <a:t>. Praha: Sociologické nakladatelství, 2002. 172s. ISBN: 80-86429-08-3</a:t>
            </a:r>
          </a:p>
          <a:p>
            <a:pPr lvl="0"/>
            <a:r>
              <a:rPr lang="cs-CZ" dirty="0"/>
              <a:t>Potůček, M. </a:t>
            </a:r>
            <a:r>
              <a:rPr lang="cs-CZ" i="1" dirty="0"/>
              <a:t>Sociální politika</a:t>
            </a:r>
            <a:r>
              <a:rPr lang="cs-CZ" dirty="0"/>
              <a:t>. Praha: Sociologické nakladatelství, 1995. </a:t>
            </a:r>
          </a:p>
          <a:p>
            <a:pPr lvl="0"/>
            <a:r>
              <a:rPr lang="cs-CZ" dirty="0"/>
              <a:t>zákon č. 435/2004 Sb., o zaměstnanosti v platném znění </a:t>
            </a:r>
          </a:p>
          <a:p>
            <a:pPr lvl="0"/>
            <a:r>
              <a:rPr lang="cs-CZ" dirty="0" err="1"/>
              <a:t>Sirovátka</a:t>
            </a:r>
            <a:r>
              <a:rPr lang="cs-CZ" dirty="0"/>
              <a:t>, T. </a:t>
            </a:r>
            <a:r>
              <a:rPr lang="cs-CZ" i="1" dirty="0"/>
              <a:t>Hodnocení programů aktivní politiky zaměstnanosti v ČR. </a:t>
            </a:r>
            <a:r>
              <a:rPr lang="cs-CZ" dirty="0"/>
              <a:t>Praha: VÚPSV, výzkumné centrum Brno, 2006, ISBN 80-87007-06-9</a:t>
            </a:r>
          </a:p>
          <a:p>
            <a:pPr lvl="0"/>
            <a:r>
              <a:rPr lang="cs-CZ" dirty="0"/>
              <a:t>Šlapák, Č. T., Pánek, Z., </a:t>
            </a:r>
            <a:r>
              <a:rPr lang="cs-CZ" dirty="0" err="1"/>
              <a:t>Kotous</a:t>
            </a:r>
            <a:r>
              <a:rPr lang="cs-CZ" dirty="0"/>
              <a:t>, J. </a:t>
            </a:r>
            <a:r>
              <a:rPr lang="cs-CZ" i="1" dirty="0"/>
              <a:t>Zaměstnanost a personální řízení. </a:t>
            </a:r>
            <a:r>
              <a:rPr lang="cs-CZ" dirty="0"/>
              <a:t>Praha: Univerzita Karlova v Praze, Právnická fakulta v nakl. IFEC, 2006, ISBN 80-85889-76-5</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1736411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Další použité zdroje k tématu politika zaměstnanosti</a:t>
            </a:r>
            <a:endParaRPr lang="cs-CZ" dirty="0"/>
          </a:p>
        </p:txBody>
      </p:sp>
      <p:sp>
        <p:nvSpPr>
          <p:cNvPr id="3" name="Zástupný symbol pro obsah 2"/>
          <p:cNvSpPr>
            <a:spLocks noGrp="1"/>
          </p:cNvSpPr>
          <p:nvPr>
            <p:ph sz="quarter" idx="1"/>
          </p:nvPr>
        </p:nvSpPr>
        <p:spPr/>
        <p:txBody>
          <a:bodyPr>
            <a:normAutofit fontScale="77500" lnSpcReduction="20000"/>
          </a:bodyPr>
          <a:lstStyle/>
          <a:p>
            <a:pPr marL="0" indent="0">
              <a:buNone/>
            </a:pPr>
            <a:r>
              <a:rPr lang="cs-CZ" u="sng" dirty="0"/>
              <a:t>Dále byly využity především tyto zdroje:</a:t>
            </a:r>
            <a:endParaRPr lang="cs-CZ" dirty="0"/>
          </a:p>
          <a:p>
            <a:r>
              <a:rPr lang="cs-CZ" u="sng" dirty="0">
                <a:hlinkClick r:id="rId2"/>
              </a:rPr>
              <a:t>http://portal.mpsv.cz/sz</a:t>
            </a:r>
            <a:endParaRPr lang="cs-CZ" dirty="0"/>
          </a:p>
          <a:p>
            <a:r>
              <a:rPr lang="cs-CZ" u="sng" dirty="0">
                <a:hlinkClick r:id="rId3"/>
              </a:rPr>
              <a:t>http://www.mpsv.cz/cs/6</a:t>
            </a:r>
            <a:endParaRPr lang="cs-CZ" dirty="0"/>
          </a:p>
          <a:p>
            <a:r>
              <a:rPr lang="cs-CZ" u="sng" dirty="0">
                <a:hlinkClick r:id="rId4"/>
              </a:rPr>
              <a:t>http://portal.mpsv.cz/sz/download</a:t>
            </a:r>
            <a:endParaRPr lang="cs-CZ" dirty="0"/>
          </a:p>
          <a:p>
            <a:r>
              <a:rPr lang="cs-CZ" u="sng" dirty="0">
                <a:hlinkClick r:id="rId5"/>
              </a:rPr>
              <a:t>http://portal.mpsv.cz/sz/obcane/navod</a:t>
            </a:r>
            <a:endParaRPr lang="cs-CZ" dirty="0"/>
          </a:p>
          <a:p>
            <a:r>
              <a:rPr lang="cs-CZ" u="sng" dirty="0">
                <a:hlinkClick r:id="rId6"/>
              </a:rPr>
              <a:t>http://portal.mpsv.cz/sz/obcane/formulareobcana</a:t>
            </a:r>
            <a:r>
              <a:rPr lang="cs-CZ" dirty="0"/>
              <a:t> - zde jsou ke stažení potřebné formuláře při registraci na úřadu práce apod.</a:t>
            </a:r>
          </a:p>
          <a:p>
            <a:r>
              <a:rPr lang="cs-CZ" u="sng" dirty="0">
                <a:hlinkClick r:id="rId7"/>
              </a:rPr>
              <a:t>http://portal.mpsv.cz/sz/obcane/jobclub</a:t>
            </a:r>
            <a:endParaRPr lang="cs-CZ" dirty="0"/>
          </a:p>
          <a:p>
            <a:r>
              <a:rPr lang="cs-CZ" u="sng" dirty="0">
                <a:hlinkClick r:id="rId8"/>
              </a:rPr>
              <a:t>http://socialniporadce.mpsv.cz/cs/113</a:t>
            </a:r>
            <a:r>
              <a:rPr lang="cs-CZ" dirty="0"/>
              <a:t> </a:t>
            </a:r>
          </a:p>
          <a:p>
            <a:r>
              <a:rPr lang="cs-CZ" u="sng" dirty="0">
                <a:hlinkClick r:id="rId9"/>
              </a:rPr>
              <a:t>http://portal.mpsv.cz/sz/zamest/zamestnaniosob/definiceozp</a:t>
            </a:r>
            <a:endParaRPr lang="cs-CZ" dirty="0"/>
          </a:p>
          <a:p>
            <a:pPr marL="0" indent="0">
              <a:buNone/>
            </a:pPr>
            <a:endParaRPr lang="cs-CZ" dirty="0"/>
          </a:p>
          <a:p>
            <a:pPr marL="0" indent="0">
              <a:buNone/>
            </a:pPr>
            <a:r>
              <a:rPr lang="cs-CZ" u="sng" dirty="0"/>
              <a:t>A především pro aktuální informace o daném tématu:</a:t>
            </a:r>
            <a:endParaRPr lang="cs-CZ" dirty="0"/>
          </a:p>
          <a:p>
            <a:r>
              <a:rPr lang="cs-CZ" dirty="0"/>
              <a:t>MPSV Č.j. 2010/31863-143 - Analýza vývoje zaměstnanosti a nezaměstnanosti v roce 2009 – vydáno v dubnu 2010.</a:t>
            </a:r>
          </a:p>
          <a:p>
            <a:r>
              <a:rPr lang="cs-CZ" u="sng" dirty="0">
                <a:hlinkClick r:id="rId10"/>
              </a:rPr>
              <a:t>www.mpsv.cz</a:t>
            </a:r>
            <a:endParaRPr lang="cs-CZ" dirty="0"/>
          </a:p>
          <a:p>
            <a:r>
              <a:rPr lang="cs-CZ" dirty="0"/>
              <a:t>noviny na </a:t>
            </a:r>
            <a:r>
              <a:rPr lang="cs-CZ" u="sng" dirty="0">
                <a:hlinkClick r:id="rId10"/>
              </a:rPr>
              <a:t>www.mpsv.cz</a:t>
            </a:r>
            <a:r>
              <a:rPr lang="cs-CZ" dirty="0"/>
              <a:t> – sociální politika</a:t>
            </a:r>
          </a:p>
          <a:p>
            <a:endParaRPr lang="cs-CZ" dirty="0"/>
          </a:p>
        </p:txBody>
      </p:sp>
      <p:pic>
        <p:nvPicPr>
          <p:cNvPr id="4" name="Obrázek 3" descr="http://www.jedensvetnaskolach.cz/graphics/logos/OPVK_logolink.png"/>
          <p:cNvPicPr/>
          <p:nvPr/>
        </p:nvPicPr>
        <p:blipFill>
          <a:blip r:embed="rId11">
            <a:extLst>
              <a:ext uri="{28A0092B-C50C-407E-A947-70E740481C1C}">
                <a14:useLocalDpi xmlns:a14="http://schemas.microsoft.com/office/drawing/2010/main" val="0"/>
              </a:ext>
            </a:extLst>
          </a:blip>
          <a:srcRect/>
          <a:stretch>
            <a:fillRect/>
          </a:stretch>
        </p:blipFill>
        <p:spPr bwMode="auto">
          <a:xfrm>
            <a:off x="7834784" y="366737"/>
            <a:ext cx="809625" cy="2524125"/>
          </a:xfrm>
          <a:prstGeom prst="rect">
            <a:avLst/>
          </a:prstGeom>
          <a:noFill/>
          <a:ln>
            <a:noFill/>
          </a:ln>
        </p:spPr>
      </p:pic>
    </p:spTree>
    <p:extLst>
      <p:ext uri="{BB962C8B-B14F-4D97-AF65-F5344CB8AC3E}">
        <p14:creationId xmlns:p14="http://schemas.microsoft.com/office/powerpoint/2010/main" val="20536775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kýř">
  <a:themeElements>
    <a:clrScheme name="Cest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Arkýř">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rkýř">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227</TotalTime>
  <Words>4283</Words>
  <Application>Microsoft Office PowerPoint</Application>
  <PresentationFormat>Předvádění na obrazovce (4:3)</PresentationFormat>
  <Paragraphs>557</Paragraphs>
  <Slides>106</Slides>
  <Notes>2</Notes>
  <HiddenSlides>0</HiddenSlides>
  <MMClips>0</MMClips>
  <ScaleCrop>false</ScaleCrop>
  <HeadingPairs>
    <vt:vector size="4" baseType="variant">
      <vt:variant>
        <vt:lpstr>Motiv</vt:lpstr>
      </vt:variant>
      <vt:variant>
        <vt:i4>1</vt:i4>
      </vt:variant>
      <vt:variant>
        <vt:lpstr>Nadpisy snímků</vt:lpstr>
      </vt:variant>
      <vt:variant>
        <vt:i4>106</vt:i4>
      </vt:variant>
    </vt:vector>
  </HeadingPairs>
  <TitlesOfParts>
    <vt:vector size="107" baseType="lpstr">
      <vt:lpstr>Arkýř</vt:lpstr>
      <vt:lpstr>Politika zaměstnanosti</vt:lpstr>
      <vt:lpstr>Cíle kapitoly </vt:lpstr>
      <vt:lpstr>Pojmy které je dobré si pamatovat</vt:lpstr>
      <vt:lpstr>Kontrolní otázky</vt:lpstr>
      <vt:lpstr>Úvod, základní pojmy, právo na zaměstnání, hlavní úkoly a cíle politiky zaměstnanosti, postavení státu v politice zaměstnanosti, nezaměstnanost, důsledky nezaměstnanosti</vt:lpstr>
      <vt:lpstr>Politika zaměstnanosti </vt:lpstr>
      <vt:lpstr>Hlavní úkoly státní politiky zaměstnanosti</vt:lpstr>
      <vt:lpstr>Právo na zaměstnání</vt:lpstr>
      <vt:lpstr>Právo na práci </vt:lpstr>
      <vt:lpstr>Hlavní cíle politiky zaměstnanosti</vt:lpstr>
      <vt:lpstr>Postavení státu v systému politiky zaměstnanosti</vt:lpstr>
      <vt:lpstr>Nezaměstnanost </vt:lpstr>
      <vt:lpstr>Nezaměstnanost jako sociální událost</vt:lpstr>
      <vt:lpstr>Kdo je nezaměstnaný?</vt:lpstr>
      <vt:lpstr>Prezentace aplikace PowerPoint</vt:lpstr>
      <vt:lpstr>Zvýšená pozornost je při zprostředkování zaměstnání věnována především:</vt:lpstr>
      <vt:lpstr>Zvýšená pozornost je při zprostředkování zaměstnání věnována především:</vt:lpstr>
      <vt:lpstr>Druhy nezaměstnanosti</vt:lpstr>
      <vt:lpstr>Další druhy nezaměstnanosti</vt:lpstr>
      <vt:lpstr>Dlouhodobá nezaměstnanost</vt:lpstr>
      <vt:lpstr>Míra nezaměstnanosti</vt:lpstr>
      <vt:lpstr>Míra nezaměstnanosti</vt:lpstr>
      <vt:lpstr>Význam práce pro člověka</vt:lpstr>
      <vt:lpstr>Reakce na ztrátu zaměstnání</vt:lpstr>
      <vt:lpstr>Důsledky nezaměstnanosti</vt:lpstr>
      <vt:lpstr>Důsledky nezaměstnanosti</vt:lpstr>
      <vt:lpstr>Aktivní x pasivní politika zaměstnanosti</vt:lpstr>
      <vt:lpstr>2 základní směry orientace politiky zaměstnanosti</vt:lpstr>
      <vt:lpstr>Aktivní politika zaměstnanosti</vt:lpstr>
      <vt:lpstr>Aktivní politika zaměstnanosti</vt:lpstr>
      <vt:lpstr>Aktivní politika zaměstnanosti nástroje</vt:lpstr>
      <vt:lpstr>Aktivní politika zaměstnanosti nástroje</vt:lpstr>
      <vt:lpstr>Aktivní politika zaměstnanosti nástroje</vt:lpstr>
      <vt:lpstr>Aktivní politika zaměstnanosti nástroje</vt:lpstr>
      <vt:lpstr>Aktivní politika zaměstnanosti nástroje</vt:lpstr>
      <vt:lpstr>Aktivní politika zaměstnanosti nástroje</vt:lpstr>
      <vt:lpstr>Součástí opatření aktivní politiky zaměstnanosti jsou rovněž</vt:lpstr>
      <vt:lpstr>Aktivní politika zaměstnanosti - novinka</vt:lpstr>
      <vt:lpstr>Aktivní politika zaměstnanosti - financování</vt:lpstr>
      <vt:lpstr>Aktivní politika zaměstnanosti – evropské fondy a projekty</vt:lpstr>
      <vt:lpstr>evropské fondy a projekty –                1. Rekvalifikační kurzy</vt:lpstr>
      <vt:lpstr>evropské fondy a projekty –                1. Rekvalifikační kurzy</vt:lpstr>
      <vt:lpstr>evropské fondy a projekty –               2. osoby ohrožené na trhu práce</vt:lpstr>
      <vt:lpstr>evropské fondy a projekty –               2. osoby ohrožené na trhu práce</vt:lpstr>
      <vt:lpstr>Úřady práce</vt:lpstr>
      <vt:lpstr>4 základní funkce úřadů práce</vt:lpstr>
      <vt:lpstr>základní funkce úřadů práce</vt:lpstr>
      <vt:lpstr>základní funkce úřadů práce</vt:lpstr>
      <vt:lpstr>Zařazení do evidence uchazečů o zaměstnání</vt:lpstr>
      <vt:lpstr>Musím na úřad práce osobně?  Do kdy?</vt:lpstr>
      <vt:lpstr>Musím na úřad práce osobně?  Do kdy?</vt:lpstr>
      <vt:lpstr>Pokud beru podporu v nezaměstnanosti, mohu si ještě přivydělat?</vt:lpstr>
      <vt:lpstr>Musím žádat o zprostředkování zaměstnání? Nestačí zažádat o podporu?</vt:lpstr>
      <vt:lpstr>Jaké doklady po mně na úřadě práce budou chtít? Mohu se připravit doma?</vt:lpstr>
      <vt:lpstr>Jaké doklady po mně na úřadě práce budou chtít? Mohu se připravit doma?</vt:lpstr>
      <vt:lpstr>Kdo za mě bude platit zdravotní a sociální pojištění?</vt:lpstr>
      <vt:lpstr>Musím vzít každou práci, kterou mi na úřadě práce nabídnou?</vt:lpstr>
      <vt:lpstr>A které zaměstnání je vhodné?</vt:lpstr>
      <vt:lpstr>Uchazeč o zaměstnání je podle zákona povinen: </vt:lpstr>
      <vt:lpstr>Uchazeč o zaměstnání je podle zákona dále povinen: </vt:lpstr>
      <vt:lpstr>Uchazeč o zaměstnání je podle zákona dále povinen: </vt:lpstr>
      <vt:lpstr>Uchazeč o zaměstnání má právo </vt:lpstr>
      <vt:lpstr>Vhodným zaměstnáním je zaměstnání</vt:lpstr>
      <vt:lpstr>Podpůrčí doba pro poskytování podpory v nezaměstnanosti</vt:lpstr>
      <vt:lpstr>Nárok na podporu v nezaměstnanosti má uchazeč o zaměstnání, který</vt:lpstr>
      <vt:lpstr>Nárok na podporu v nezaměstnanosti nemá uchazeč o zaměstnání, který</vt:lpstr>
      <vt:lpstr>Prezentace aplikace PowerPoint</vt:lpstr>
      <vt:lpstr>Nárok na podporu při rekvalifikaci</vt:lpstr>
      <vt:lpstr>Výše podpory v nezaměstnanosti</vt:lpstr>
      <vt:lpstr>Výše podpory v nezaměstnanosti</vt:lpstr>
      <vt:lpstr>Výše podpory v nezaměstnanosti</vt:lpstr>
      <vt:lpstr>Prezentace aplikace PowerPoint</vt:lpstr>
      <vt:lpstr>Zájemce o zaměstnání</vt:lpstr>
      <vt:lpstr>Agentury práce</vt:lpstr>
      <vt:lpstr>Agentury práce jsou povinny vést evidenci</vt:lpstr>
      <vt:lpstr>Udělení povolení k provozování agentury práce</vt:lpstr>
      <vt:lpstr>Zaměstnávání osob se zdravotním postižením</vt:lpstr>
      <vt:lpstr>Definice osob se zdravotním postižením</vt:lpstr>
      <vt:lpstr>Zdravotně znevýhodněná osoba</vt:lpstr>
      <vt:lpstr>Dlouhodobě nepříznivý zdravotní stav a doklad o invaliditě</vt:lpstr>
      <vt:lpstr>Prezentace aplikace PowerPoint</vt:lpstr>
      <vt:lpstr>1. Pracovní rehabilitace</vt:lpstr>
      <vt:lpstr>1. Pracovní rehabilitace</vt:lpstr>
      <vt:lpstr>2. Teoretická a praktická příprava </vt:lpstr>
      <vt:lpstr>3. Příprava k práci</vt:lpstr>
      <vt:lpstr>3. Příprava k práci – kde se provádí?</vt:lpstr>
      <vt:lpstr>3. Příprava k práci</vt:lpstr>
      <vt:lpstr>3. Příprava k práci</vt:lpstr>
      <vt:lpstr>4. Specializované rekvalifikační kurzy</vt:lpstr>
      <vt:lpstr>5. Chráněné pracovní místo                 a chráněná pracovní dílna</vt:lpstr>
      <vt:lpstr>Příspěvky pro zaměstnavatele</vt:lpstr>
      <vt:lpstr>Příspěvky pro zaměstnavatele</vt:lpstr>
      <vt:lpstr>Povinný podíl zaměstnávání osob se zdravotním postižením</vt:lpstr>
      <vt:lpstr>Podpora osob se zdravotním postižením</vt:lpstr>
      <vt:lpstr>Job club</vt:lpstr>
      <vt:lpstr>Komu je job club určen?</vt:lpstr>
      <vt:lpstr>Komu je job club určen?</vt:lpstr>
      <vt:lpstr>Komu je job club určen?</vt:lpstr>
      <vt:lpstr>S čím job club pomáhá???</vt:lpstr>
      <vt:lpstr>S čím job club pomáhá???</vt:lpstr>
      <vt:lpstr>Job club zprostředkuje</vt:lpstr>
      <vt:lpstr>Přínos job clubů</vt:lpstr>
      <vt:lpstr>Jak se dostat do job clubu?</vt:lpstr>
      <vt:lpstr>Zajímavost navíc</vt:lpstr>
      <vt:lpstr>Použité zdroje k tématu politika zaměstnanosti</vt:lpstr>
      <vt:lpstr>Další použité zdroje k tématu politika zaměstnanosti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Politika zaměstnanosti</dc:title>
  <dc:creator>Kovarikova</dc:creator>
  <cp:lastModifiedBy>Kovarikova</cp:lastModifiedBy>
  <cp:revision>33</cp:revision>
  <dcterms:created xsi:type="dcterms:W3CDTF">2011-03-06T18:32:37Z</dcterms:created>
  <dcterms:modified xsi:type="dcterms:W3CDTF">2011-03-31T13:30:05Z</dcterms:modified>
</cp:coreProperties>
</file>