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0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97B58-430B-4718-9AEF-54281E21A3E8}" type="datetimeFigureOut">
              <a:rPr lang="cs-CZ" smtClean="0"/>
              <a:pPr/>
              <a:t>31.12.2011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D8EB-6661-44FD-9537-F9CB538375E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97B58-430B-4718-9AEF-54281E21A3E8}" type="datetimeFigureOut">
              <a:rPr lang="cs-CZ" smtClean="0"/>
              <a:pPr/>
              <a:t>31.12.2011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D8EB-6661-44FD-9537-F9CB538375E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97B58-430B-4718-9AEF-54281E21A3E8}" type="datetimeFigureOut">
              <a:rPr lang="cs-CZ" smtClean="0"/>
              <a:pPr/>
              <a:t>31.12.2011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D8EB-6661-44FD-9537-F9CB538375E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97B58-430B-4718-9AEF-54281E21A3E8}" type="datetimeFigureOut">
              <a:rPr lang="cs-CZ" smtClean="0"/>
              <a:pPr/>
              <a:t>31.12.2011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D8EB-6661-44FD-9537-F9CB538375E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97B58-430B-4718-9AEF-54281E21A3E8}" type="datetimeFigureOut">
              <a:rPr lang="cs-CZ" smtClean="0"/>
              <a:pPr/>
              <a:t>31.12.2011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D8EB-6661-44FD-9537-F9CB538375E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97B58-430B-4718-9AEF-54281E21A3E8}" type="datetimeFigureOut">
              <a:rPr lang="cs-CZ" smtClean="0"/>
              <a:pPr/>
              <a:t>31.12.2011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D8EB-6661-44FD-9537-F9CB538375E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97B58-430B-4718-9AEF-54281E21A3E8}" type="datetimeFigureOut">
              <a:rPr lang="cs-CZ" smtClean="0"/>
              <a:pPr/>
              <a:t>31.12.2011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D8EB-6661-44FD-9537-F9CB538375E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97B58-430B-4718-9AEF-54281E21A3E8}" type="datetimeFigureOut">
              <a:rPr lang="cs-CZ" smtClean="0"/>
              <a:pPr/>
              <a:t>31.12.2011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D8EB-6661-44FD-9537-F9CB538375E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97B58-430B-4718-9AEF-54281E21A3E8}" type="datetimeFigureOut">
              <a:rPr lang="cs-CZ" smtClean="0"/>
              <a:pPr/>
              <a:t>31.12.2011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D8EB-6661-44FD-9537-F9CB538375E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97B58-430B-4718-9AEF-54281E21A3E8}" type="datetimeFigureOut">
              <a:rPr lang="cs-CZ" smtClean="0"/>
              <a:pPr/>
              <a:t>31.12.2011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D8EB-6661-44FD-9537-F9CB538375E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97B58-430B-4718-9AEF-54281E21A3E8}" type="datetimeFigureOut">
              <a:rPr lang="cs-CZ" smtClean="0"/>
              <a:pPr/>
              <a:t>31.12.2011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D8EB-6661-44FD-9537-F9CB538375E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E97B58-430B-4718-9AEF-54281E21A3E8}" type="datetimeFigureOut">
              <a:rPr lang="cs-CZ" smtClean="0"/>
              <a:pPr/>
              <a:t>31.12.2011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AD8EB-6661-44FD-9537-F9CB538375E6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Zákon o sociálních službách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Minulost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 letech 1956, 1961, 1975 a 1988 – zákony o sociálním zabezpečení </a:t>
            </a:r>
          </a:p>
          <a:p>
            <a:pPr lvl="0">
              <a:buFont typeface="Wingdings" pitchFamily="2" charset="2"/>
              <a:buChar char="§"/>
            </a:pPr>
            <a:r>
              <a:rPr lang="cs-CZ" dirty="0"/>
              <a:t>Služby poskytovány státem </a:t>
            </a:r>
            <a:endParaRPr lang="cs-CZ" dirty="0" smtClean="0"/>
          </a:p>
          <a:p>
            <a:pPr lvl="0">
              <a:buFont typeface="Wingdings" pitchFamily="2" charset="2"/>
              <a:buChar char="§"/>
            </a:pPr>
            <a:r>
              <a:rPr lang="cs-CZ" dirty="0" smtClean="0"/>
              <a:t>Pasivní </a:t>
            </a:r>
            <a:r>
              <a:rPr lang="cs-CZ" dirty="0"/>
              <a:t>role </a:t>
            </a:r>
            <a:r>
              <a:rPr lang="cs-CZ" dirty="0" smtClean="0"/>
              <a:t>klienta</a:t>
            </a:r>
          </a:p>
          <a:p>
            <a:pPr lvl="0">
              <a:buNone/>
            </a:pPr>
            <a:endParaRPr lang="cs-CZ" dirty="0" smtClean="0"/>
          </a:p>
          <a:p>
            <a:pPr lvl="0"/>
            <a:r>
              <a:rPr lang="cs-CZ" dirty="0"/>
              <a:t>Orientace na ústavní péči </a:t>
            </a:r>
            <a:r>
              <a:rPr lang="cs-CZ" dirty="0" smtClean="0"/>
              <a:t> </a:t>
            </a:r>
          </a:p>
          <a:p>
            <a:pPr lvl="0"/>
            <a:r>
              <a:rPr lang="cs-CZ" dirty="0" smtClean="0"/>
              <a:t>Změny až po roce 1989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Zákon o sociálních službách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cs-CZ" dirty="0" smtClean="0"/>
          </a:p>
          <a:p>
            <a:r>
              <a:rPr lang="cs-CZ" dirty="0" smtClean="0"/>
              <a:t>Zákon č.108/2006 Sb.</a:t>
            </a:r>
          </a:p>
          <a:p>
            <a:endParaRPr lang="cs-CZ" dirty="0" smtClean="0"/>
          </a:p>
          <a:p>
            <a:r>
              <a:rPr lang="cs-CZ" dirty="0" smtClean="0"/>
              <a:t>Účinnost od 1. 1. 2007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Obsah zákona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Tx/>
              <a:buChar char="-"/>
            </a:pPr>
            <a:r>
              <a:rPr lang="cs-CZ" dirty="0" smtClean="0"/>
              <a:t>Základní zásady</a:t>
            </a:r>
          </a:p>
          <a:p>
            <a:pPr>
              <a:buFontTx/>
              <a:buChar char="-"/>
            </a:pPr>
            <a:r>
              <a:rPr lang="cs-CZ" dirty="0" smtClean="0"/>
              <a:t>Vymezení některých pojmů</a:t>
            </a:r>
          </a:p>
          <a:p>
            <a:pPr>
              <a:buFontTx/>
              <a:buChar char="-"/>
            </a:pPr>
            <a:r>
              <a:rPr lang="cs-CZ" dirty="0" smtClean="0"/>
              <a:t>Působnost v oblasti sociálních služeb</a:t>
            </a:r>
          </a:p>
          <a:p>
            <a:pPr>
              <a:buFontTx/>
              <a:buChar char="-"/>
            </a:pPr>
            <a:r>
              <a:rPr lang="cs-CZ" dirty="0" smtClean="0"/>
              <a:t>Příspěvek na péči</a:t>
            </a:r>
          </a:p>
          <a:p>
            <a:pPr>
              <a:buFontTx/>
              <a:buChar char="-"/>
            </a:pPr>
            <a:r>
              <a:rPr lang="cs-CZ" dirty="0" smtClean="0"/>
              <a:t>Druhy a formy sociálních služeb, úhrada</a:t>
            </a:r>
          </a:p>
          <a:p>
            <a:pPr>
              <a:buFontTx/>
              <a:buChar char="-"/>
            </a:pPr>
            <a:r>
              <a:rPr lang="cs-CZ" dirty="0" smtClean="0"/>
              <a:t>Podmínky poskytovatelů </a:t>
            </a:r>
            <a:r>
              <a:rPr lang="cs-CZ" dirty="0" err="1" smtClean="0"/>
              <a:t>soc</a:t>
            </a:r>
            <a:r>
              <a:rPr lang="cs-CZ" dirty="0" smtClean="0"/>
              <a:t>. služeb, smlouva</a:t>
            </a:r>
          </a:p>
          <a:p>
            <a:pPr>
              <a:buFontTx/>
              <a:buChar char="-"/>
            </a:pPr>
            <a:r>
              <a:rPr lang="cs-CZ" dirty="0" smtClean="0"/>
              <a:t>Inspekce kvality, mlčenlivost</a:t>
            </a:r>
          </a:p>
          <a:p>
            <a:pPr>
              <a:buFontTx/>
              <a:buChar char="-"/>
            </a:pPr>
            <a:r>
              <a:rPr lang="cs-CZ" dirty="0" smtClean="0"/>
              <a:t>Sociální pracovník a pracovník v sociálních službách</a:t>
            </a:r>
          </a:p>
          <a:p>
            <a:pPr>
              <a:buFontTx/>
              <a:buChar char="-"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Základní zásady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Každá osoba má nárok na bezplatné poskytnutí základního sociálního </a:t>
            </a:r>
            <a:r>
              <a:rPr lang="cs-CZ" dirty="0" smtClean="0"/>
              <a:t>poradenství</a:t>
            </a:r>
            <a:endParaRPr lang="cs-CZ" dirty="0"/>
          </a:p>
          <a:p>
            <a:pPr lvl="0"/>
            <a:r>
              <a:rPr lang="cs-CZ" dirty="0"/>
              <a:t>Rozsah a forma pomoci a </a:t>
            </a:r>
            <a:r>
              <a:rPr lang="cs-CZ" dirty="0" smtClean="0"/>
              <a:t>podpory musí zachovávat </a:t>
            </a:r>
            <a:r>
              <a:rPr lang="cs-CZ" dirty="0"/>
              <a:t>lidskou důstojnost osob </a:t>
            </a:r>
          </a:p>
          <a:p>
            <a:pPr lvl="0"/>
            <a:r>
              <a:rPr lang="cs-CZ" dirty="0"/>
              <a:t>Pomoc musí vycházet z individuálně určených potřeb osob</a:t>
            </a:r>
          </a:p>
          <a:p>
            <a:r>
              <a:rPr lang="cs-CZ" dirty="0"/>
              <a:t>Působit na osoby aktivně, podporovat rozvoj jejich samostatnosti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Základní zásady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Motivovat </a:t>
            </a:r>
            <a:r>
              <a:rPr lang="cs-CZ" dirty="0" smtClean="0"/>
              <a:t>je k činnostem nevedoucí </a:t>
            </a:r>
            <a:r>
              <a:rPr lang="cs-CZ" dirty="0"/>
              <a:t>k dlouhodobému setrvávání nebo prohlubování nepříznivé sociální situace</a:t>
            </a:r>
          </a:p>
          <a:p>
            <a:pPr lvl="0"/>
            <a:r>
              <a:rPr lang="cs-CZ" dirty="0" smtClean="0"/>
              <a:t>Posilovat </a:t>
            </a:r>
            <a:r>
              <a:rPr lang="cs-CZ" dirty="0"/>
              <a:t>sociální </a:t>
            </a:r>
            <a:r>
              <a:rPr lang="cs-CZ" dirty="0" smtClean="0"/>
              <a:t>začleňování osob </a:t>
            </a:r>
            <a:endParaRPr lang="cs-CZ" dirty="0"/>
          </a:p>
          <a:p>
            <a:r>
              <a:rPr lang="cs-CZ" dirty="0"/>
              <a:t>Sociální služby musí být poskytovány v zájmu osob a v náležité kvalitě </a:t>
            </a:r>
            <a:endParaRPr lang="cs-CZ" dirty="0" smtClean="0"/>
          </a:p>
          <a:p>
            <a:r>
              <a:rPr lang="cs-CZ" dirty="0" smtClean="0"/>
              <a:t>Vždy </a:t>
            </a:r>
            <a:r>
              <a:rPr lang="cs-CZ" dirty="0"/>
              <a:t>důsledně </a:t>
            </a:r>
            <a:r>
              <a:rPr lang="cs-CZ" dirty="0" smtClean="0"/>
              <a:t>zajišťovat </a:t>
            </a:r>
            <a:r>
              <a:rPr lang="cs-CZ" dirty="0"/>
              <a:t>dodržování lidských práv a základních svobod osob</a:t>
            </a:r>
            <a:r>
              <a:rPr lang="cs-CZ" dirty="0" smtClean="0"/>
              <a:t>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Vymezení základních pojmů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Courier New" pitchFamily="49" charset="0"/>
              <a:buChar char="o"/>
            </a:pPr>
            <a:r>
              <a:rPr lang="cs-CZ" dirty="0" smtClean="0"/>
              <a:t>Sociální služba</a:t>
            </a:r>
          </a:p>
          <a:p>
            <a:pPr>
              <a:buFont typeface="Courier New" pitchFamily="49" charset="0"/>
              <a:buChar char="o"/>
            </a:pPr>
            <a:r>
              <a:rPr lang="cs-CZ" dirty="0" smtClean="0"/>
              <a:t>Nepříznivá sociální situace</a:t>
            </a:r>
          </a:p>
          <a:p>
            <a:pPr>
              <a:buFont typeface="Courier New" pitchFamily="49" charset="0"/>
              <a:buChar char="o"/>
            </a:pPr>
            <a:r>
              <a:rPr lang="cs-CZ" dirty="0" smtClean="0"/>
              <a:t>Dlouhodobě nepříznivý zdravotní stav</a:t>
            </a:r>
          </a:p>
          <a:p>
            <a:pPr>
              <a:buFont typeface="Courier New" pitchFamily="49" charset="0"/>
              <a:buChar char="o"/>
            </a:pPr>
            <a:r>
              <a:rPr lang="cs-CZ" dirty="0" smtClean="0"/>
              <a:t>Přirozené sociální prostředí</a:t>
            </a:r>
          </a:p>
          <a:p>
            <a:pPr>
              <a:buFont typeface="Courier New" pitchFamily="49" charset="0"/>
              <a:buChar char="o"/>
            </a:pPr>
            <a:r>
              <a:rPr lang="cs-CZ" dirty="0" smtClean="0"/>
              <a:t>Sociální začleňování</a:t>
            </a:r>
          </a:p>
          <a:p>
            <a:pPr>
              <a:buFont typeface="Courier New" pitchFamily="49" charset="0"/>
              <a:buChar char="o"/>
            </a:pPr>
            <a:r>
              <a:rPr lang="cs-CZ" dirty="0" smtClean="0"/>
              <a:t>Sociální vyloučení</a:t>
            </a:r>
          </a:p>
          <a:p>
            <a:pPr>
              <a:buFont typeface="Courier New" pitchFamily="49" charset="0"/>
              <a:buChar char="o"/>
            </a:pPr>
            <a:r>
              <a:rPr lang="cs-CZ" dirty="0" smtClean="0"/>
              <a:t>Zdravotní postižení</a:t>
            </a:r>
          </a:p>
          <a:p>
            <a:pPr>
              <a:buFont typeface="Courier New" pitchFamily="49" charset="0"/>
              <a:buChar char="o"/>
            </a:pPr>
            <a:r>
              <a:rPr lang="cs-CZ" dirty="0" smtClean="0"/>
              <a:t>Plán rozvoje sociálních služeb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Okruh oprávněných osob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cs-CZ" dirty="0"/>
              <a:t>osoba, která je na území </a:t>
            </a:r>
            <a:r>
              <a:rPr lang="cs-CZ" dirty="0" smtClean="0"/>
              <a:t>ČR </a:t>
            </a:r>
            <a:r>
              <a:rPr lang="cs-CZ" dirty="0"/>
              <a:t>hlášena k trvalému </a:t>
            </a:r>
            <a:r>
              <a:rPr lang="cs-CZ" dirty="0" smtClean="0"/>
              <a:t>pobytu, </a:t>
            </a:r>
            <a:endParaRPr lang="cs-CZ" dirty="0"/>
          </a:p>
          <a:p>
            <a:pPr lvl="0"/>
            <a:r>
              <a:rPr lang="cs-CZ" dirty="0"/>
              <a:t>osoba, které byl udělen azyl podle zvláštního právního předpisu,</a:t>
            </a:r>
          </a:p>
          <a:p>
            <a:pPr lvl="0"/>
            <a:r>
              <a:rPr lang="cs-CZ" dirty="0"/>
              <a:t>cizinec bez trvalého pobytu na území </a:t>
            </a:r>
            <a:r>
              <a:rPr lang="cs-CZ" dirty="0" smtClean="0"/>
              <a:t>ČR, </a:t>
            </a:r>
            <a:r>
              <a:rPr lang="cs-CZ" dirty="0"/>
              <a:t>kterému tato práva zaručuje   mezinárodní smlouva,</a:t>
            </a:r>
          </a:p>
          <a:p>
            <a:r>
              <a:rPr lang="cs-CZ" dirty="0"/>
              <a:t>občan členského státu Evropské unie,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Působnost v oblasti sociálních služeb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Státní správu podle tohoto zákona vykonávají</a:t>
            </a:r>
          </a:p>
          <a:p>
            <a:pPr>
              <a:buNone/>
            </a:pPr>
            <a:r>
              <a:rPr lang="cs-CZ" dirty="0" smtClean="0"/>
              <a:t>    a</a:t>
            </a:r>
            <a:r>
              <a:rPr lang="cs-CZ" dirty="0"/>
              <a:t>) Ministerstvo práce a sociálních věcí,</a:t>
            </a:r>
          </a:p>
          <a:p>
            <a:pPr>
              <a:buNone/>
            </a:pPr>
            <a:r>
              <a:rPr lang="cs-CZ" dirty="0" smtClean="0"/>
              <a:t>    b</a:t>
            </a:r>
            <a:r>
              <a:rPr lang="cs-CZ" dirty="0"/>
              <a:t>) Krajské úřady,</a:t>
            </a:r>
          </a:p>
          <a:p>
            <a:pPr>
              <a:buNone/>
            </a:pPr>
            <a:r>
              <a:rPr lang="cs-CZ" dirty="0" smtClean="0"/>
              <a:t>    c</a:t>
            </a:r>
            <a:r>
              <a:rPr lang="cs-CZ" dirty="0"/>
              <a:t>) Obecní úřady obcí s rozšířenou působností,</a:t>
            </a:r>
          </a:p>
          <a:p>
            <a:pPr>
              <a:buNone/>
            </a:pPr>
            <a:r>
              <a:rPr lang="cs-CZ" dirty="0" smtClean="0"/>
              <a:t>    d</a:t>
            </a:r>
            <a:r>
              <a:rPr lang="cs-CZ" dirty="0"/>
              <a:t>) Úřady práce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Příspěvek na péči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cs-CZ" dirty="0" smtClean="0"/>
              <a:t>Poskytuje </a:t>
            </a:r>
            <a:r>
              <a:rPr lang="cs-CZ" dirty="0"/>
              <a:t>osobám závislým na pomoci jiné fyzické osoby za účelem zajištění potřebné pomoci. </a:t>
            </a:r>
            <a:endParaRPr lang="cs-CZ" dirty="0" smtClean="0"/>
          </a:p>
          <a:p>
            <a:r>
              <a:rPr lang="cs-CZ" dirty="0" smtClean="0"/>
              <a:t>Náklady </a:t>
            </a:r>
            <a:r>
              <a:rPr lang="cs-CZ" dirty="0"/>
              <a:t>na příspěvek se hradí ze státního rozpočtu</a:t>
            </a:r>
            <a:r>
              <a:rPr lang="cs-CZ" dirty="0" smtClean="0"/>
              <a:t>.</a:t>
            </a:r>
            <a:r>
              <a:rPr lang="cs-CZ" dirty="0"/>
              <a:t> </a:t>
            </a:r>
          </a:p>
          <a:p>
            <a:r>
              <a:rPr lang="cs-CZ" dirty="0"/>
              <a:t>Nárok na příspěvek má osoba, která z důvodu dlouhodobě nepříznivého zdravotního stavu </a:t>
            </a:r>
            <a:r>
              <a:rPr lang="cs-CZ" dirty="0" smtClean="0"/>
              <a:t>potřebuje </a:t>
            </a:r>
            <a:r>
              <a:rPr lang="cs-CZ" dirty="0"/>
              <a:t>pomoc jiné fyzické osoby při péči o vlastní osobu a při </a:t>
            </a:r>
            <a:r>
              <a:rPr lang="cs-CZ" dirty="0" smtClean="0"/>
              <a:t>zajištění soběstačnosti </a:t>
            </a:r>
            <a:r>
              <a:rPr lang="cs-CZ" dirty="0"/>
              <a:t>v rozsahu stanoveném stupněm závislosti</a:t>
            </a:r>
            <a:r>
              <a:rPr lang="cs-CZ" dirty="0" smtClean="0"/>
              <a:t>.</a:t>
            </a:r>
            <a:endParaRPr lang="cs-CZ" dirty="0"/>
          </a:p>
          <a:p>
            <a:r>
              <a:rPr lang="cs-CZ" dirty="0"/>
              <a:t>Nárok na příspěvek nemá osoba mladší jednoho roku.</a:t>
            </a:r>
          </a:p>
          <a:p>
            <a:r>
              <a:rPr lang="cs-CZ" dirty="0"/>
              <a:t>O příspěvku rozhoduje </a:t>
            </a:r>
            <a:r>
              <a:rPr lang="cs-CZ" dirty="0" smtClean="0"/>
              <a:t>ÚP.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6977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Příspěvek na péči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Stanovení </a:t>
            </a:r>
            <a:r>
              <a:rPr lang="cs-CZ" dirty="0"/>
              <a:t>stupně závislosti </a:t>
            </a:r>
            <a:r>
              <a:rPr lang="cs-CZ" dirty="0" smtClean="0"/>
              <a:t>u příspěvku na </a:t>
            </a:r>
            <a:r>
              <a:rPr lang="cs-CZ" dirty="0" smtClean="0"/>
              <a:t>péči dle schopnosti zvládat základní životní potřeby. </a:t>
            </a:r>
            <a:endParaRPr lang="cs-CZ" dirty="0" smtClean="0"/>
          </a:p>
          <a:p>
            <a:r>
              <a:rPr lang="cs-CZ" dirty="0" smtClean="0"/>
              <a:t>Člověk </a:t>
            </a:r>
            <a:r>
              <a:rPr lang="cs-CZ" dirty="0"/>
              <a:t>může z příspěvku hradit </a:t>
            </a:r>
            <a:endParaRPr lang="cs-CZ" dirty="0" smtClean="0"/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profesionální </a:t>
            </a:r>
            <a:r>
              <a:rPr lang="cs-CZ" dirty="0"/>
              <a:t>sociální službu </a:t>
            </a:r>
            <a:endParaRPr lang="cs-CZ" dirty="0" smtClean="0"/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zajištění </a:t>
            </a:r>
            <a:r>
              <a:rPr lang="cs-CZ" dirty="0"/>
              <a:t>péče v </a:t>
            </a:r>
            <a:r>
              <a:rPr lang="cs-CZ" dirty="0" smtClean="0"/>
              <a:t>rodině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a</a:t>
            </a:r>
            <a:r>
              <a:rPr lang="cs-CZ" dirty="0" smtClean="0"/>
              <a:t>sistent sociální péče</a:t>
            </a:r>
            <a:endParaRPr lang="cs-CZ" dirty="0"/>
          </a:p>
          <a:p>
            <a:pPr>
              <a:buNone/>
            </a:pP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Výše příspěvku na péči</a:t>
            </a:r>
            <a:endParaRPr lang="cs-CZ" dirty="0"/>
          </a:p>
        </p:txBody>
      </p:sp>
      <p:graphicFrame>
        <p:nvGraphicFramePr>
          <p:cNvPr id="5" name="Tabulka 4"/>
          <p:cNvGraphicFramePr>
            <a:graphicFrameLocks noGrp="1"/>
          </p:cNvGraphicFramePr>
          <p:nvPr/>
        </p:nvGraphicFramePr>
        <p:xfrm>
          <a:off x="683568" y="1772819"/>
          <a:ext cx="7632846" cy="40324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4282"/>
                <a:gridCol w="2544282"/>
                <a:gridCol w="2544282"/>
              </a:tblGrid>
              <a:tr h="806489">
                <a:tc>
                  <a:txBody>
                    <a:bodyPr/>
                    <a:lstStyle/>
                    <a:p>
                      <a:r>
                        <a:rPr lang="cs-CZ" dirty="0" smtClean="0"/>
                        <a:t>Stupeň míry závislosti</a:t>
                      </a:r>
                      <a:endParaRPr lang="cs-CZ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Výše příspěvku do 18 let</a:t>
                      </a:r>
                      <a:endParaRPr lang="cs-CZ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Výše příspěvku od 18 let</a:t>
                      </a:r>
                      <a:endParaRPr lang="cs-CZ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806489">
                <a:tc>
                  <a:txBody>
                    <a:bodyPr/>
                    <a:lstStyle/>
                    <a:p>
                      <a:r>
                        <a:rPr lang="cs-CZ" dirty="0" smtClean="0"/>
                        <a:t>I.</a:t>
                      </a:r>
                      <a:r>
                        <a:rPr lang="cs-CZ" baseline="0" dirty="0" smtClean="0"/>
                        <a:t> Lehká závislost</a:t>
                      </a:r>
                      <a:endParaRPr lang="cs-CZ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3 000 Kč </a:t>
                      </a:r>
                      <a:r>
                        <a:rPr lang="cs-CZ" dirty="0" smtClean="0"/>
                        <a:t>(3 </a:t>
                      </a:r>
                      <a:r>
                        <a:rPr lang="cs-CZ" dirty="0" smtClean="0"/>
                        <a:t>úkony)</a:t>
                      </a:r>
                      <a:endParaRPr lang="cs-CZ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 800 Kč </a:t>
                      </a:r>
                      <a:r>
                        <a:rPr lang="cs-CZ" dirty="0" smtClean="0"/>
                        <a:t>(4 úkony)</a:t>
                      </a:r>
                      <a:endParaRPr lang="cs-CZ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806489">
                <a:tc>
                  <a:txBody>
                    <a:bodyPr/>
                    <a:lstStyle/>
                    <a:p>
                      <a:r>
                        <a:rPr lang="cs-CZ" dirty="0" smtClean="0"/>
                        <a:t>II. Středně těžká závislost</a:t>
                      </a:r>
                      <a:endParaRPr lang="cs-CZ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6 </a:t>
                      </a:r>
                      <a:r>
                        <a:rPr lang="cs-CZ" dirty="0" smtClean="0"/>
                        <a:t>000 Kč </a:t>
                      </a:r>
                      <a:r>
                        <a:rPr lang="cs-CZ" dirty="0" smtClean="0"/>
                        <a:t>(5</a:t>
                      </a:r>
                      <a:r>
                        <a:rPr lang="cs-CZ" baseline="0" dirty="0" smtClean="0"/>
                        <a:t> </a:t>
                      </a:r>
                      <a:r>
                        <a:rPr lang="cs-CZ" baseline="0" dirty="0" smtClean="0"/>
                        <a:t>úkonů)</a:t>
                      </a:r>
                    </a:p>
                    <a:p>
                      <a:endParaRPr lang="cs-CZ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4 000 Kč </a:t>
                      </a:r>
                      <a:r>
                        <a:rPr lang="cs-CZ" dirty="0" smtClean="0"/>
                        <a:t>(6 </a:t>
                      </a:r>
                      <a:r>
                        <a:rPr lang="cs-CZ" dirty="0" smtClean="0"/>
                        <a:t>úkonů)</a:t>
                      </a:r>
                      <a:endParaRPr lang="cs-CZ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806489">
                <a:tc>
                  <a:txBody>
                    <a:bodyPr/>
                    <a:lstStyle/>
                    <a:p>
                      <a:r>
                        <a:rPr lang="cs-CZ" dirty="0" smtClean="0"/>
                        <a:t>III. Těžká závislost</a:t>
                      </a:r>
                      <a:endParaRPr lang="cs-CZ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9 000</a:t>
                      </a:r>
                      <a:r>
                        <a:rPr lang="cs-CZ" baseline="0" dirty="0" smtClean="0"/>
                        <a:t> Kč </a:t>
                      </a:r>
                      <a:r>
                        <a:rPr lang="cs-CZ" baseline="0" dirty="0" smtClean="0"/>
                        <a:t>(7 </a:t>
                      </a:r>
                      <a:r>
                        <a:rPr lang="cs-CZ" baseline="0" dirty="0" smtClean="0"/>
                        <a:t>úkonů)</a:t>
                      </a:r>
                    </a:p>
                    <a:p>
                      <a:endParaRPr lang="cs-CZ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8 000 Kč </a:t>
                      </a:r>
                      <a:r>
                        <a:rPr lang="cs-CZ" dirty="0" smtClean="0"/>
                        <a:t>(8 </a:t>
                      </a:r>
                      <a:r>
                        <a:rPr lang="cs-CZ" dirty="0" smtClean="0"/>
                        <a:t>úkonů)</a:t>
                      </a:r>
                      <a:endParaRPr lang="cs-CZ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  <a:tr h="806489">
                <a:tc>
                  <a:txBody>
                    <a:bodyPr/>
                    <a:lstStyle/>
                    <a:p>
                      <a:r>
                        <a:rPr lang="cs-CZ" dirty="0" smtClean="0"/>
                        <a:t>IV. Úplná závislost</a:t>
                      </a:r>
                      <a:endParaRPr lang="cs-CZ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12 000 Kč </a:t>
                      </a:r>
                      <a:r>
                        <a:rPr lang="cs-CZ" dirty="0" smtClean="0"/>
                        <a:t>(9</a:t>
                      </a:r>
                      <a:r>
                        <a:rPr lang="cs-CZ" baseline="0" dirty="0" smtClean="0"/>
                        <a:t> </a:t>
                      </a:r>
                      <a:r>
                        <a:rPr lang="cs-CZ" baseline="0" dirty="0" smtClean="0"/>
                        <a:t>úkonů)</a:t>
                      </a:r>
                      <a:endParaRPr lang="cs-CZ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12 000 Kč </a:t>
                      </a:r>
                      <a:r>
                        <a:rPr lang="cs-CZ" dirty="0" smtClean="0"/>
                        <a:t>(10 </a:t>
                      </a:r>
                      <a:r>
                        <a:rPr lang="cs-CZ" dirty="0" smtClean="0"/>
                        <a:t>úkonů)</a:t>
                      </a:r>
                      <a:endParaRPr lang="cs-CZ" dirty="0"/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7" name="Obráze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Změna nároku na příspěvek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Lze přiznat (či zvýšit) příspěvek 3 roky zpětně, byl- li přiznán v nižší částce nebo odepřen.</a:t>
            </a:r>
          </a:p>
          <a:p>
            <a:r>
              <a:rPr lang="cs-CZ" dirty="0" smtClean="0"/>
              <a:t>Změní-li se skutečnosti (příspěvek má být zvýšen), </a:t>
            </a:r>
            <a:r>
              <a:rPr lang="cs-CZ" dirty="0"/>
              <a:t>provede se zvýšení příspěvku od prvního dne kalendářního měsíce, ve kterém tato změna </a:t>
            </a:r>
            <a:r>
              <a:rPr lang="cs-CZ" dirty="0" smtClean="0"/>
              <a:t>nastala.</a:t>
            </a:r>
          </a:p>
          <a:p>
            <a:r>
              <a:rPr lang="cs-CZ" dirty="0" smtClean="0"/>
              <a:t>Změní-li se skutečnosti (snížen), provede se v následujícím měsíci, ve kterém změna nastala.</a:t>
            </a:r>
          </a:p>
          <a:p>
            <a:pPr>
              <a:buNone/>
            </a:pPr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Povinnosti žadatele o příspěvek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cs-CZ" dirty="0" smtClean="0"/>
              <a:t>    a</a:t>
            </a:r>
            <a:r>
              <a:rPr lang="cs-CZ" dirty="0"/>
              <a:t>) podrobit se sociálnímu šetření,</a:t>
            </a:r>
          </a:p>
          <a:p>
            <a:pPr>
              <a:buNone/>
            </a:pPr>
            <a:r>
              <a:rPr lang="cs-CZ" dirty="0" smtClean="0"/>
              <a:t>    b</a:t>
            </a:r>
            <a:r>
              <a:rPr lang="cs-CZ" dirty="0"/>
              <a:t>) podrobit se vyšetření zdravotního stavu </a:t>
            </a:r>
            <a:endParaRPr lang="cs-CZ" dirty="0" smtClean="0"/>
          </a:p>
          <a:p>
            <a:pPr>
              <a:buNone/>
            </a:pPr>
            <a:r>
              <a:rPr lang="cs-CZ" dirty="0"/>
              <a:t> </a:t>
            </a:r>
            <a:r>
              <a:rPr lang="cs-CZ" dirty="0" smtClean="0"/>
              <a:t>   c</a:t>
            </a:r>
            <a:r>
              <a:rPr lang="cs-CZ" dirty="0"/>
              <a:t>) osvědčit skutečnosti rozhodné pro nárok na příspěvek, jeho výši nebo výplatu a dát písemný souhlas k ověření těchto </a:t>
            </a:r>
            <a:r>
              <a:rPr lang="cs-CZ" dirty="0" smtClean="0"/>
              <a:t>skutečností</a:t>
            </a:r>
          </a:p>
          <a:p>
            <a:pPr>
              <a:buNone/>
            </a:pPr>
            <a:r>
              <a:rPr lang="cs-CZ" dirty="0" smtClean="0"/>
              <a:t>    d) </a:t>
            </a:r>
            <a:r>
              <a:rPr lang="cs-CZ" dirty="0"/>
              <a:t>využívat příspěvek na zajištění potřebné </a:t>
            </a:r>
            <a:r>
              <a:rPr lang="cs-CZ" dirty="0" smtClean="0"/>
              <a:t>pomoci</a:t>
            </a:r>
            <a:endParaRPr lang="cs-CZ" dirty="0"/>
          </a:p>
          <a:p>
            <a:pPr>
              <a:buNone/>
            </a:pPr>
            <a:r>
              <a:rPr lang="cs-CZ" dirty="0"/>
              <a:t> 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Řízení o příspěvku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Zahajuje se </a:t>
            </a:r>
            <a:r>
              <a:rPr lang="cs-CZ" dirty="0"/>
              <a:t>na základě písemné žádosti podané na tiskopisu předepsaném </a:t>
            </a:r>
            <a:r>
              <a:rPr lang="cs-CZ" dirty="0" smtClean="0"/>
              <a:t>ministerstvem</a:t>
            </a:r>
          </a:p>
          <a:p>
            <a:r>
              <a:rPr lang="cs-CZ" dirty="0" smtClean="0"/>
              <a:t>Řízení o příspěvku - ÚP</a:t>
            </a:r>
            <a:endParaRPr lang="cs-CZ" dirty="0" smtClean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Řízení o příspěvku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 smtClean="0"/>
              <a:t>ÚP vychází ze </a:t>
            </a:r>
            <a:r>
              <a:rPr lang="cs-CZ" dirty="0" err="1" smtClean="0"/>
              <a:t>zdr</a:t>
            </a:r>
            <a:r>
              <a:rPr lang="cs-CZ" dirty="0" smtClean="0"/>
              <a:t>. </a:t>
            </a:r>
            <a:r>
              <a:rPr lang="cs-CZ" dirty="0"/>
              <a:t>stavu </a:t>
            </a:r>
            <a:r>
              <a:rPr lang="cs-CZ" dirty="0" smtClean="0"/>
              <a:t>osoby doloženého </a:t>
            </a:r>
            <a:r>
              <a:rPr lang="cs-CZ" dirty="0"/>
              <a:t>nálezem ošetřujícího lékaře, z výsledku sociálního šetření a zjištění potřeb osoby, popřípadě z výsledků funkčních vyšetření a z výsledku vlastního vyšetření posuzujícího </a:t>
            </a:r>
            <a:r>
              <a:rPr lang="cs-CZ" dirty="0" smtClean="0"/>
              <a:t>lékaře</a:t>
            </a:r>
            <a:endParaRPr lang="cs-CZ" dirty="0" smtClean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Kontrola využívání příspěvku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ÚP </a:t>
            </a:r>
            <a:r>
              <a:rPr lang="cs-CZ" dirty="0"/>
              <a:t>kontroluje, zda příspěvek byl využit na zajištění </a:t>
            </a:r>
            <a:r>
              <a:rPr lang="cs-CZ" dirty="0" smtClean="0"/>
              <a:t>pomoci.</a:t>
            </a:r>
          </a:p>
          <a:p>
            <a:r>
              <a:rPr lang="cs-CZ" dirty="0"/>
              <a:t>Příjemce příspěvku je </a:t>
            </a:r>
            <a:r>
              <a:rPr lang="cs-CZ" dirty="0" smtClean="0"/>
              <a:t>povinen písemně ohlásit, kdo osobě </a:t>
            </a:r>
            <a:r>
              <a:rPr lang="cs-CZ" dirty="0"/>
              <a:t>poskytuje pomoc, a jakým </a:t>
            </a:r>
            <a:r>
              <a:rPr lang="cs-CZ" dirty="0" smtClean="0"/>
              <a:t>způsobem (15 dnů), </a:t>
            </a:r>
            <a:r>
              <a:rPr lang="cs-CZ" dirty="0"/>
              <a:t>pokud tato skutečnost již nebyla uvedena v žádosti o příspěvek</a:t>
            </a:r>
            <a:r>
              <a:rPr lang="cs-CZ" dirty="0" smtClean="0"/>
              <a:t>.</a:t>
            </a:r>
          </a:p>
          <a:p>
            <a:r>
              <a:rPr lang="cs-CZ" dirty="0" smtClean="0"/>
              <a:t>Osoba blízká – potvrzení – náhradní doba důchodového pojištění, zdravotní pojištění 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Sociální služby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/>
              <a:t>Zákon definuje druhy, formy a základní činnosti každé </a:t>
            </a:r>
            <a:r>
              <a:rPr lang="cs-CZ" dirty="0" smtClean="0"/>
              <a:t>služby.</a:t>
            </a:r>
          </a:p>
          <a:p>
            <a:endParaRPr lang="cs-CZ" dirty="0"/>
          </a:p>
          <a:p>
            <a:pPr lvl="0"/>
            <a:r>
              <a:rPr lang="cs-CZ" dirty="0"/>
              <a:t>Základní činnosti uvedené u jednotlivých druhů sociálních služeb jsou poskytovatelé sociálních služeb povinni vždy zajistit. </a:t>
            </a:r>
          </a:p>
          <a:p>
            <a:pPr>
              <a:buNone/>
            </a:pPr>
            <a:r>
              <a:rPr lang="cs-CZ" dirty="0"/>
              <a:t>	</a:t>
            </a:r>
          </a:p>
          <a:p>
            <a:r>
              <a:rPr lang="cs-CZ" dirty="0"/>
              <a:t>Fakultativně mohou být při poskytování sociálních služeb zajišťovány další činnosti</a:t>
            </a:r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Základní činnosti sociálních služeb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lphaLcParenR"/>
            </a:pPr>
            <a:r>
              <a:rPr lang="cs-CZ" dirty="0" smtClean="0"/>
              <a:t>pomoc </a:t>
            </a:r>
            <a:r>
              <a:rPr lang="cs-CZ" dirty="0"/>
              <a:t>při zvládání běžných úkonů péče o vlastní </a:t>
            </a:r>
            <a:r>
              <a:rPr lang="cs-CZ" dirty="0" smtClean="0"/>
              <a:t>osobu,</a:t>
            </a:r>
          </a:p>
          <a:p>
            <a:pPr marL="514350" indent="-514350">
              <a:buAutoNum type="alphaLcParenR"/>
            </a:pPr>
            <a:r>
              <a:rPr lang="cs-CZ" dirty="0" smtClean="0"/>
              <a:t>pomoc </a:t>
            </a:r>
            <a:r>
              <a:rPr lang="cs-CZ" dirty="0"/>
              <a:t>při osobní hygieně nebo poskytnutí podmínek pro osobní </a:t>
            </a:r>
            <a:r>
              <a:rPr lang="cs-CZ" dirty="0" smtClean="0"/>
              <a:t>hygienu,</a:t>
            </a:r>
          </a:p>
          <a:p>
            <a:pPr marL="514350" indent="-514350">
              <a:buAutoNum type="alphaLcParenR"/>
            </a:pPr>
            <a:r>
              <a:rPr lang="cs-CZ" dirty="0" smtClean="0"/>
              <a:t>poskytnutí </a:t>
            </a:r>
            <a:r>
              <a:rPr lang="cs-CZ" dirty="0"/>
              <a:t>stravy nebo pomoc při zajištění </a:t>
            </a:r>
            <a:r>
              <a:rPr lang="cs-CZ" dirty="0" smtClean="0"/>
              <a:t>stravy,</a:t>
            </a:r>
          </a:p>
          <a:p>
            <a:pPr marL="514350" indent="-514350">
              <a:buAutoNum type="alphaLcParenR"/>
            </a:pPr>
            <a:r>
              <a:rPr lang="cs-CZ" dirty="0" smtClean="0"/>
              <a:t>poskytnutí </a:t>
            </a:r>
            <a:r>
              <a:rPr lang="cs-CZ" dirty="0"/>
              <a:t>ubytování, popřípadě přenocování,</a:t>
            </a:r>
          </a:p>
          <a:p>
            <a:pPr>
              <a:buNone/>
            </a:pPr>
            <a:r>
              <a:rPr lang="cs-CZ" dirty="0"/>
              <a:t>e) </a:t>
            </a:r>
            <a:r>
              <a:rPr lang="cs-CZ" dirty="0" smtClean="0"/>
              <a:t>  pomoc </a:t>
            </a:r>
            <a:r>
              <a:rPr lang="cs-CZ" dirty="0"/>
              <a:t>při zajištění chodu domácnosti,</a:t>
            </a:r>
          </a:p>
          <a:p>
            <a:pPr>
              <a:buNone/>
            </a:pPr>
            <a:r>
              <a:rPr lang="cs-CZ" dirty="0"/>
              <a:t>f) </a:t>
            </a:r>
            <a:r>
              <a:rPr lang="cs-CZ" dirty="0" smtClean="0"/>
              <a:t>   výchovné</a:t>
            </a:r>
            <a:r>
              <a:rPr lang="cs-CZ" dirty="0"/>
              <a:t>, vzdělávací a aktivizační činnosti,</a:t>
            </a:r>
          </a:p>
          <a:p>
            <a:pPr>
              <a:buNone/>
            </a:pPr>
            <a:r>
              <a:rPr lang="cs-CZ" dirty="0"/>
              <a:t>g) </a:t>
            </a:r>
            <a:r>
              <a:rPr lang="cs-CZ" dirty="0" smtClean="0"/>
              <a:t>  sociální </a:t>
            </a:r>
            <a:r>
              <a:rPr lang="cs-CZ" dirty="0"/>
              <a:t>poradenství,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6977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Základní činnosti sociálních služeb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cs-CZ" dirty="0"/>
              <a:t>h) zprostředkování kontaktu se společenským prostředím,</a:t>
            </a:r>
          </a:p>
          <a:p>
            <a:pPr>
              <a:buNone/>
            </a:pPr>
            <a:r>
              <a:rPr lang="cs-CZ" dirty="0"/>
              <a:t>i) sociálně terapeutické činnosti,</a:t>
            </a:r>
          </a:p>
          <a:p>
            <a:pPr>
              <a:buNone/>
            </a:pPr>
            <a:r>
              <a:rPr lang="cs-CZ" dirty="0"/>
              <a:t>j) pomoc při uplatňování práv, oprávněných zájmů a při obstarávání osobních záležitostí,</a:t>
            </a:r>
          </a:p>
          <a:p>
            <a:pPr>
              <a:buNone/>
            </a:pPr>
            <a:r>
              <a:rPr lang="cs-CZ" dirty="0"/>
              <a:t>k) telefonická krizová pomoc,</a:t>
            </a:r>
          </a:p>
          <a:p>
            <a:pPr>
              <a:buNone/>
            </a:pPr>
            <a:r>
              <a:rPr lang="cs-CZ" dirty="0"/>
              <a:t>l) nácvik dovedností pro zvládání péče o vlastní osobu, soběstačnosti a dalších činností vedoucích k sociálnímu začlenění,</a:t>
            </a:r>
          </a:p>
          <a:p>
            <a:pPr>
              <a:buNone/>
            </a:pPr>
            <a:r>
              <a:rPr lang="cs-CZ" dirty="0"/>
              <a:t>m) podpora vytváření a zdokonalování základních pracovních návyků a dovedností.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Úhrada za sociální služby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dirty="0"/>
              <a:t>Sociální služby se poskytují osobám bez úhrady nákladů nebo za částečnou nebo plnou úhradu nákladů. </a:t>
            </a:r>
            <a:endParaRPr lang="cs-CZ" dirty="0" smtClean="0"/>
          </a:p>
          <a:p>
            <a:r>
              <a:rPr lang="cs-CZ" dirty="0" smtClean="0"/>
              <a:t>Dle </a:t>
            </a:r>
            <a:r>
              <a:rPr lang="cs-CZ" dirty="0"/>
              <a:t>výši sjednané ve smlouvě s poskytovatelem služby.</a:t>
            </a:r>
          </a:p>
          <a:p>
            <a:r>
              <a:rPr lang="cs-CZ" dirty="0"/>
              <a:t>Poskytovatel sociální služby se může dohodnout na spoluúčasti na úhradě nákladů s manželem (manželkou), rodiči nebo dětmi osoby, které je sociální služba poskytována, pokud tato osoba nemá vlastní příjem nebo její příjem nepostačuje na úhradu </a:t>
            </a:r>
            <a:r>
              <a:rPr lang="cs-CZ" dirty="0" smtClean="0"/>
              <a:t>nákladů.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5733256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Sociální služby bez úhrady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cs-CZ" dirty="0"/>
              <a:t>Sociální </a:t>
            </a:r>
            <a:r>
              <a:rPr lang="cs-CZ" dirty="0" smtClean="0"/>
              <a:t>poradenství</a:t>
            </a:r>
            <a:endParaRPr lang="cs-CZ" dirty="0"/>
          </a:p>
          <a:p>
            <a:pPr lvl="0"/>
            <a:r>
              <a:rPr lang="cs-CZ" dirty="0"/>
              <a:t>Raná péče</a:t>
            </a:r>
          </a:p>
          <a:p>
            <a:pPr lvl="0"/>
            <a:r>
              <a:rPr lang="cs-CZ" dirty="0"/>
              <a:t>Telefonická krizová pomoc</a:t>
            </a:r>
          </a:p>
          <a:p>
            <a:pPr lvl="0"/>
            <a:r>
              <a:rPr lang="cs-CZ" dirty="0"/>
              <a:t>Tlumočnické služby</a:t>
            </a:r>
          </a:p>
          <a:p>
            <a:pPr lvl="0"/>
            <a:r>
              <a:rPr lang="cs-CZ" dirty="0"/>
              <a:t>Krizová pomoc</a:t>
            </a:r>
          </a:p>
          <a:p>
            <a:pPr lvl="0"/>
            <a:r>
              <a:rPr lang="cs-CZ" dirty="0"/>
              <a:t>Služby následné péče</a:t>
            </a:r>
          </a:p>
          <a:p>
            <a:pPr lvl="0"/>
            <a:r>
              <a:rPr lang="cs-CZ" dirty="0"/>
              <a:t>Sociálně aktivizační služby (děti i senioři)</a:t>
            </a:r>
          </a:p>
          <a:p>
            <a:pPr lvl="0"/>
            <a:r>
              <a:rPr lang="cs-CZ" dirty="0"/>
              <a:t>Terénní programy</a:t>
            </a:r>
          </a:p>
          <a:p>
            <a:pPr lvl="0"/>
            <a:r>
              <a:rPr lang="cs-CZ" dirty="0"/>
              <a:t>Sociální rehabilitace (platí strava, ubytování, hygiena)</a:t>
            </a:r>
          </a:p>
          <a:p>
            <a:pPr lvl="0"/>
            <a:r>
              <a:rPr lang="cs-CZ" dirty="0"/>
              <a:t>Sociální služby v kontaktních centrech, </a:t>
            </a:r>
            <a:r>
              <a:rPr lang="cs-CZ" dirty="0" err="1"/>
              <a:t>nízkoprahových</a:t>
            </a:r>
            <a:r>
              <a:rPr lang="cs-CZ" dirty="0"/>
              <a:t> zařízeních</a:t>
            </a:r>
          </a:p>
          <a:p>
            <a:pPr lvl="0"/>
            <a:r>
              <a:rPr lang="cs-CZ" dirty="0"/>
              <a:t>Služby sociálně terapeutických dílen </a:t>
            </a:r>
          </a:p>
          <a:p>
            <a:endParaRPr lang="cs-CZ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6706" y="229295"/>
            <a:ext cx="1317625" cy="3487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Služby za úhradu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dirty="0"/>
              <a:t>Ostatní služby jsou zpoplatněné a hradí si je sám uživatel dané služby. Využívá na to příspěvek na péči, který dostává periodicky od státu ve výši dle míry snížené </a:t>
            </a:r>
            <a:r>
              <a:rPr lang="cs-CZ" dirty="0" err="1"/>
              <a:t>sebeobslužnosti</a:t>
            </a:r>
            <a:r>
              <a:rPr lang="cs-CZ" dirty="0"/>
              <a:t>. </a:t>
            </a:r>
          </a:p>
          <a:p>
            <a:r>
              <a:rPr lang="cs-CZ" dirty="0"/>
              <a:t>Zákon a vyhláška </a:t>
            </a:r>
            <a:r>
              <a:rPr lang="cs-CZ" dirty="0" smtClean="0"/>
              <a:t>stanoví </a:t>
            </a:r>
            <a:r>
              <a:rPr lang="cs-CZ" dirty="0"/>
              <a:t>výši platby za sociální služby – její základní (obligatorní) činnosti dané zákonem.  </a:t>
            </a:r>
          </a:p>
          <a:p>
            <a:r>
              <a:rPr lang="cs-CZ" dirty="0"/>
              <a:t>Maximální výši úhrady za ubytování a stravu stanoví prováděcí právní předpis. </a:t>
            </a:r>
            <a:endParaRPr lang="cs-CZ" dirty="0" smtClean="0"/>
          </a:p>
          <a:p>
            <a:r>
              <a:rPr lang="cs-CZ" dirty="0" smtClean="0"/>
              <a:t>Po úhradě za </a:t>
            </a:r>
            <a:r>
              <a:rPr lang="cs-CZ" dirty="0"/>
              <a:t>ubytování a stravu musí osobě zůstat alespoň 15 % jejího </a:t>
            </a:r>
            <a:r>
              <a:rPr lang="cs-CZ" dirty="0" smtClean="0"/>
              <a:t>příjmu.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Pobytové služby u dětí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Za pobytové služby poskytované nezaopatřenému </a:t>
            </a:r>
            <a:r>
              <a:rPr lang="cs-CZ" dirty="0" smtClean="0"/>
              <a:t>dítěti hradí </a:t>
            </a:r>
            <a:r>
              <a:rPr lang="cs-CZ" dirty="0"/>
              <a:t>rodiče dítěte nebo rodič, kterému bylo dítě svěřeno rozhodnutím soudu do péče, popřípadě jiná fyzická osoba povinná výživou dítěte, úhradu za stravu a za péči poskytovanou ve sjednaném rozsahu.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Podmínky poskytování sociálních služeb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Povinnosti poskytovatelů sociální služby: </a:t>
            </a:r>
            <a:endParaRPr lang="cs-CZ" dirty="0"/>
          </a:p>
          <a:p>
            <a:pPr lvl="0"/>
            <a:r>
              <a:rPr lang="cs-CZ" u="sng" dirty="0"/>
              <a:t>Registrace na </a:t>
            </a:r>
            <a:r>
              <a:rPr lang="cs-CZ" u="sng" dirty="0" smtClean="0"/>
              <a:t>KÚ</a:t>
            </a:r>
          </a:p>
          <a:p>
            <a:pPr lvl="0">
              <a:buFontTx/>
              <a:buChar char="-"/>
            </a:pPr>
            <a:r>
              <a:rPr lang="cs-CZ" dirty="0" smtClean="0"/>
              <a:t>Písemná žádost, bezúhonnost, odborná způsobilost, hygienické podmínky, vlastnické právo k objektu (pronájem), materiální a technické podmínky</a:t>
            </a:r>
          </a:p>
          <a:p>
            <a:r>
              <a:rPr lang="cs-CZ" dirty="0" smtClean="0"/>
              <a:t>Pojistná smlouva (do 15 dní zaslat na KÚ)</a:t>
            </a:r>
          </a:p>
          <a:p>
            <a:r>
              <a:rPr lang="cs-CZ" dirty="0" smtClean="0"/>
              <a:t>Informovat o druhu služby, místě 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Povinnosti poskytovatelů sociální služby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cs-CZ" dirty="0"/>
              <a:t>Zpracovat vnitřní pravidla poskytování služby </a:t>
            </a:r>
          </a:p>
          <a:p>
            <a:pPr lvl="0"/>
            <a:r>
              <a:rPr lang="cs-CZ" dirty="0"/>
              <a:t>Vést evidenci žadatelů o sociální službu</a:t>
            </a:r>
          </a:p>
          <a:p>
            <a:pPr lvl="0"/>
            <a:r>
              <a:rPr lang="cs-CZ" dirty="0"/>
              <a:t>Dodržovat standardy kvality sociálních služeb</a:t>
            </a:r>
          </a:p>
          <a:p>
            <a:pPr lvl="0"/>
            <a:r>
              <a:rPr lang="cs-CZ" dirty="0"/>
              <a:t>Uzavřít s uživatelem smlouvu o poskytování služby </a:t>
            </a:r>
          </a:p>
          <a:p>
            <a:pPr lvl="0"/>
            <a:r>
              <a:rPr lang="cs-CZ" dirty="0"/>
              <a:t>Podrobit se inspekci kvality služeb</a:t>
            </a:r>
          </a:p>
          <a:p>
            <a:r>
              <a:rPr lang="cs-CZ" dirty="0"/>
              <a:t>Zajistit kvalifikační předpoklady pro výkon služeb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5805264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Údaje o poskytovaných službách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cs-CZ" dirty="0"/>
              <a:t>Název a místo zařízení poskytující sociální služby</a:t>
            </a:r>
          </a:p>
          <a:p>
            <a:pPr lvl="0"/>
            <a:r>
              <a:rPr lang="cs-CZ" dirty="0"/>
              <a:t>Druhy poskytovaných služeb</a:t>
            </a:r>
          </a:p>
          <a:p>
            <a:pPr lvl="0"/>
            <a:r>
              <a:rPr lang="cs-CZ" dirty="0"/>
              <a:t>Okruh osob, pro které je služba určena</a:t>
            </a:r>
          </a:p>
          <a:p>
            <a:pPr lvl="0"/>
            <a:r>
              <a:rPr lang="cs-CZ" dirty="0"/>
              <a:t>Popis realizace poskytování sociálních služeb</a:t>
            </a:r>
          </a:p>
          <a:p>
            <a:pPr lvl="0"/>
            <a:r>
              <a:rPr lang="cs-CZ" dirty="0"/>
              <a:t>Popis personálního zajištění poskytovaných služeb</a:t>
            </a:r>
          </a:p>
          <a:p>
            <a:pPr lvl="0"/>
            <a:r>
              <a:rPr lang="cs-CZ" dirty="0"/>
              <a:t>Časový rozsah poskytovaných služeb</a:t>
            </a:r>
          </a:p>
          <a:p>
            <a:pPr lvl="0"/>
            <a:r>
              <a:rPr lang="cs-CZ" dirty="0"/>
              <a:t>Kapacita poskytovaných služeb</a:t>
            </a:r>
          </a:p>
          <a:p>
            <a:pPr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Údaje o poskytovaných službách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cs-CZ" dirty="0"/>
              <a:t>Způsob zajištění zdravotní </a:t>
            </a:r>
            <a:r>
              <a:rPr lang="cs-CZ" dirty="0" smtClean="0"/>
              <a:t>péče</a:t>
            </a:r>
            <a:endParaRPr lang="cs-CZ" dirty="0"/>
          </a:p>
          <a:p>
            <a:pPr lvl="0"/>
            <a:r>
              <a:rPr lang="cs-CZ" dirty="0"/>
              <a:t>Doklad o bezúhonnosti</a:t>
            </a:r>
          </a:p>
          <a:p>
            <a:pPr lvl="0"/>
            <a:r>
              <a:rPr lang="cs-CZ" dirty="0"/>
              <a:t>Rozhodnutí o schválení provozního řádu zařízení sociálních služeb vydané orgánem ochrany veřejného zdraví</a:t>
            </a:r>
          </a:p>
          <a:p>
            <a:pPr lvl="0"/>
            <a:r>
              <a:rPr lang="cs-CZ" dirty="0"/>
              <a:t>Doklad o vlastnickém nebo jiném právu k objektu či prostorám</a:t>
            </a:r>
            <a:r>
              <a:rPr lang="cs-CZ" dirty="0" smtClean="0"/>
              <a:t>, kde budou služby poskytovány</a:t>
            </a:r>
            <a:endParaRPr lang="cs-CZ" dirty="0"/>
          </a:p>
          <a:p>
            <a:pPr lvl="0"/>
            <a:r>
              <a:rPr lang="cs-CZ" dirty="0"/>
              <a:t>Finanční rozvaha k zajištění provozu</a:t>
            </a:r>
          </a:p>
          <a:p>
            <a:r>
              <a:rPr lang="cs-CZ" dirty="0"/>
              <a:t>Doklad, že žadatel nemá daňové </a:t>
            </a:r>
            <a:r>
              <a:rPr lang="cs-CZ" dirty="0" smtClean="0"/>
              <a:t>nedoplatky a jiné nedoplatky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Registr poskytovatelů sociálních služeb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 smtClean="0"/>
              <a:t>KÚ </a:t>
            </a:r>
            <a:r>
              <a:rPr lang="cs-CZ" dirty="0"/>
              <a:t>vede registr poskytovatelů sociálních služeb </a:t>
            </a:r>
          </a:p>
          <a:p>
            <a:r>
              <a:rPr lang="cs-CZ" dirty="0"/>
              <a:t>Registr je veden v listinné a elektronické podobě. Krajský úřad je správcem listinné </a:t>
            </a:r>
            <a:r>
              <a:rPr lang="cs-CZ" dirty="0" smtClean="0"/>
              <a:t>podoby registru </a:t>
            </a:r>
            <a:r>
              <a:rPr lang="cs-CZ" dirty="0"/>
              <a:t>a zpracovatelem elektronické podoby registru</a:t>
            </a:r>
            <a:r>
              <a:rPr lang="cs-CZ" dirty="0" smtClean="0"/>
              <a:t>.</a:t>
            </a:r>
            <a:endParaRPr lang="cs-CZ" dirty="0"/>
          </a:p>
          <a:p>
            <a:pPr>
              <a:buNone/>
            </a:pPr>
            <a:endParaRPr lang="cs-CZ" dirty="0"/>
          </a:p>
          <a:p>
            <a:r>
              <a:rPr lang="cs-CZ" dirty="0"/>
              <a:t>Ministerstvo je správcem elektronické podoby registru.</a:t>
            </a:r>
          </a:p>
          <a:p>
            <a:r>
              <a:rPr lang="cs-CZ" dirty="0"/>
              <a:t>Registr je veden v informačním systému veřejné správy podle zvláštního </a:t>
            </a:r>
            <a:r>
              <a:rPr lang="cs-CZ" dirty="0" smtClean="0"/>
              <a:t>právního předpisu</a:t>
            </a:r>
            <a:r>
              <a:rPr lang="cs-CZ" dirty="0"/>
              <a:t>.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Smlouva o poskytnutí sociální služby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Uzavírá se mezi osobou žádající o službu a poskytovatelem </a:t>
            </a:r>
            <a:r>
              <a:rPr lang="cs-CZ" dirty="0"/>
              <a:t>sociálních </a:t>
            </a:r>
            <a:r>
              <a:rPr lang="cs-CZ" dirty="0" smtClean="0"/>
              <a:t>služeb, většinou v písemné podobě.</a:t>
            </a:r>
          </a:p>
          <a:p>
            <a:endParaRPr lang="cs-CZ" dirty="0"/>
          </a:p>
          <a:p>
            <a:r>
              <a:rPr lang="cs-CZ" dirty="0"/>
              <a:t>Osobu, která není schopna sama jednat a nemá zákonného zástupce, zastupuje při uzavírání smlouvy obecní úřad obce s rozšířenou </a:t>
            </a:r>
            <a:r>
              <a:rPr lang="cs-CZ" dirty="0" smtClean="0"/>
              <a:t>působností.</a:t>
            </a:r>
          </a:p>
          <a:p>
            <a:pPr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Obsah smlouvy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cs-CZ" dirty="0" smtClean="0"/>
              <a:t>označení </a:t>
            </a:r>
            <a:r>
              <a:rPr lang="cs-CZ" dirty="0"/>
              <a:t>smluvních </a:t>
            </a:r>
            <a:r>
              <a:rPr lang="cs-CZ" dirty="0" smtClean="0"/>
              <a:t>stran,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druh </a:t>
            </a:r>
            <a:r>
              <a:rPr lang="cs-CZ" dirty="0"/>
              <a:t>sociální </a:t>
            </a:r>
            <a:r>
              <a:rPr lang="cs-CZ" dirty="0" smtClean="0"/>
              <a:t>služby,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rozsah </a:t>
            </a:r>
            <a:r>
              <a:rPr lang="cs-CZ" dirty="0"/>
              <a:t>poskytování sociální </a:t>
            </a:r>
            <a:r>
              <a:rPr lang="cs-CZ" dirty="0" smtClean="0"/>
              <a:t>služby,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místo </a:t>
            </a:r>
            <a:r>
              <a:rPr lang="cs-CZ" dirty="0"/>
              <a:t>a čas poskytování sociální </a:t>
            </a:r>
            <a:r>
              <a:rPr lang="cs-CZ" dirty="0" smtClean="0"/>
              <a:t>služby,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výše </a:t>
            </a:r>
            <a:r>
              <a:rPr lang="cs-CZ" dirty="0"/>
              <a:t>úhrady za sociální služby sjednanou a způsob jejího </a:t>
            </a:r>
            <a:r>
              <a:rPr lang="cs-CZ" dirty="0" smtClean="0"/>
              <a:t>placení,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ujednání </a:t>
            </a:r>
            <a:r>
              <a:rPr lang="cs-CZ" dirty="0"/>
              <a:t>o dodržování vnitřních pravidel stanovených poskytovatelem pro poskytování sociálních </a:t>
            </a:r>
            <a:r>
              <a:rPr lang="cs-CZ" dirty="0" smtClean="0"/>
              <a:t>služeb,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výpovědní </a:t>
            </a:r>
            <a:r>
              <a:rPr lang="cs-CZ" dirty="0"/>
              <a:t>důvody a výpovědní </a:t>
            </a:r>
            <a:r>
              <a:rPr lang="cs-CZ" dirty="0" smtClean="0"/>
              <a:t>lhůty,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dobu </a:t>
            </a:r>
            <a:r>
              <a:rPr lang="cs-CZ" dirty="0"/>
              <a:t>platnosti smlouvy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6977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Odmítnutí zájemce o sociální službu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cs-CZ" u="sng" dirty="0"/>
              <a:t>Poskytovatel sociálních služeb může odmítnout uzavřít smlouvu o poskytování sociálních služeb pouze, pokud</a:t>
            </a:r>
            <a:endParaRPr lang="cs-CZ" dirty="0"/>
          </a:p>
          <a:p>
            <a:pPr>
              <a:buNone/>
            </a:pPr>
            <a:r>
              <a:rPr lang="cs-CZ" dirty="0"/>
              <a:t>a) neposkytuje sociální službu, o kterou osoba žádá,</a:t>
            </a:r>
          </a:p>
          <a:p>
            <a:pPr>
              <a:buNone/>
            </a:pPr>
            <a:r>
              <a:rPr lang="cs-CZ" dirty="0"/>
              <a:t>b) nemá dostatečnou kapacitu k poskytnutí sociální služby, o kterou osoba žádá, nebo</a:t>
            </a:r>
          </a:p>
          <a:p>
            <a:pPr>
              <a:buNone/>
            </a:pPr>
            <a:r>
              <a:rPr lang="cs-CZ" dirty="0"/>
              <a:t>c) zdravotní stav osoby, která žádá o poskytnutí pobytové sociální služby, vylučuje poskytnutí takové sociální služby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6977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Poskytování sociálních služeb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cs-CZ" dirty="0"/>
              <a:t>Osoba je povinna před uzavřením smlouvy o poskytnutí pobytové služby </a:t>
            </a:r>
            <a:r>
              <a:rPr lang="cs-CZ" dirty="0" smtClean="0"/>
              <a:t>předložit poskytovateli </a:t>
            </a:r>
            <a:r>
              <a:rPr lang="cs-CZ" dirty="0"/>
              <a:t>sociálních služeb posudek registrujícího praktického lékaře o zdravotním </a:t>
            </a:r>
            <a:r>
              <a:rPr lang="cs-CZ" dirty="0" smtClean="0"/>
              <a:t>stavu.</a:t>
            </a:r>
          </a:p>
          <a:p>
            <a:r>
              <a:rPr lang="cs-CZ" dirty="0" smtClean="0"/>
              <a:t>Odmítne-li poskytovatel uzavřít smlouvu, vydá </a:t>
            </a:r>
            <a:r>
              <a:rPr lang="cs-CZ" dirty="0"/>
              <a:t>o tom osobě na její žádost písemné oznámení s uvedením důvodu odmítnutí uzavření smlouvy.</a:t>
            </a:r>
          </a:p>
          <a:p>
            <a:pPr lvl="0"/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Působnost při zajišťování sociálních služeb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cs-CZ" u="sng" dirty="0"/>
              <a:t>MPSV:</a:t>
            </a:r>
            <a:r>
              <a:rPr lang="cs-CZ" dirty="0"/>
              <a:t> </a:t>
            </a:r>
          </a:p>
          <a:p>
            <a:pPr lvl="0"/>
            <a:r>
              <a:rPr lang="cs-CZ" dirty="0"/>
              <a:t>Kontroluje a řídí výkon státní správy v oblasti sociálních služeb</a:t>
            </a:r>
          </a:p>
          <a:p>
            <a:pPr lvl="0"/>
            <a:r>
              <a:rPr lang="cs-CZ" dirty="0"/>
              <a:t>Poskytuje dotace krajům a ostatním poskytovatelům sociálních služeb</a:t>
            </a:r>
          </a:p>
          <a:p>
            <a:pPr lvl="0"/>
            <a:r>
              <a:rPr lang="cs-CZ" dirty="0"/>
              <a:t>Rozhoduje o akreditaci vzdělávacích zařízeních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Působnost při poskytování sociálních služeb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cs-CZ" u="sng" dirty="0"/>
              <a:t>Krajský úřad</a:t>
            </a:r>
            <a:r>
              <a:rPr lang="cs-CZ" dirty="0"/>
              <a:t>: </a:t>
            </a:r>
          </a:p>
          <a:p>
            <a:pPr lvl="0"/>
            <a:r>
              <a:rPr lang="cs-CZ" dirty="0"/>
              <a:t>Provádí registraci organizací poskytující sociální služby</a:t>
            </a:r>
          </a:p>
          <a:p>
            <a:pPr lvl="0"/>
            <a:r>
              <a:rPr lang="cs-CZ" dirty="0"/>
              <a:t>Vede registr poskytovatelů sociálních služeb</a:t>
            </a:r>
          </a:p>
          <a:p>
            <a:pPr lvl="0"/>
            <a:r>
              <a:rPr lang="cs-CZ" dirty="0"/>
              <a:t>Rozhoduje o odvolání proti rozhodnutí obecního úřadu </a:t>
            </a:r>
          </a:p>
          <a:p>
            <a:pPr lvl="0"/>
            <a:r>
              <a:rPr lang="cs-CZ" dirty="0"/>
              <a:t>Provádí inspekci poskytovatelů sociálních služeb</a:t>
            </a:r>
          </a:p>
          <a:p>
            <a:pPr lvl="0"/>
            <a:r>
              <a:rPr lang="cs-CZ" dirty="0"/>
              <a:t>Shromažďuje žádosti o dotace ze státního rozpočtu, předkládá je MPSV</a:t>
            </a:r>
          </a:p>
          <a:p>
            <a:pPr lvl="0"/>
            <a:r>
              <a:rPr lang="cs-CZ" dirty="0"/>
              <a:t>Zpracovává střednědobý plán sociálních služeb v kraji, informuje o nich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Působnost při poskytování sociálních služeb III.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cs-CZ" u="sng" dirty="0"/>
              <a:t>Obec:</a:t>
            </a:r>
            <a:r>
              <a:rPr lang="cs-CZ" dirty="0"/>
              <a:t> 	</a:t>
            </a:r>
          </a:p>
          <a:p>
            <a:pPr lvl="0"/>
            <a:r>
              <a:rPr lang="cs-CZ" dirty="0" smtClean="0"/>
              <a:t>Provádí sociální šetření</a:t>
            </a:r>
          </a:p>
          <a:p>
            <a:pPr lvl="0"/>
            <a:r>
              <a:rPr lang="cs-CZ" dirty="0" smtClean="0"/>
              <a:t>Je </a:t>
            </a:r>
            <a:r>
              <a:rPr lang="cs-CZ" dirty="0"/>
              <a:t>exekučním orgánem	</a:t>
            </a:r>
          </a:p>
          <a:p>
            <a:pPr lvl="0"/>
            <a:r>
              <a:rPr lang="cs-CZ" dirty="0"/>
              <a:t>Zpracovává střednědobý plán sociálních služeb v obci, informuje o </a:t>
            </a:r>
            <a:r>
              <a:rPr lang="cs-CZ" dirty="0" smtClean="0"/>
              <a:t>sociálních </a:t>
            </a:r>
            <a:r>
              <a:rPr lang="cs-CZ" dirty="0"/>
              <a:t>službách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Obecní úřad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cs-CZ" dirty="0"/>
              <a:t>Poskytuje </a:t>
            </a:r>
            <a:r>
              <a:rPr lang="cs-CZ" dirty="0" err="1" smtClean="0"/>
              <a:t>soc</a:t>
            </a:r>
            <a:r>
              <a:rPr lang="cs-CZ" dirty="0" smtClean="0"/>
              <a:t>. službu nebo pomoc osobě</a:t>
            </a:r>
            <a:r>
              <a:rPr lang="cs-CZ" dirty="0"/>
              <a:t>, </a:t>
            </a:r>
            <a:r>
              <a:rPr lang="cs-CZ" dirty="0" smtClean="0"/>
              <a:t>které by neposkytnutí pomoci ohrozilo na zdraví či životě.</a:t>
            </a:r>
            <a:endParaRPr lang="cs-CZ" dirty="0"/>
          </a:p>
          <a:p>
            <a:pPr lvl="0"/>
            <a:r>
              <a:rPr lang="cs-CZ" dirty="0" smtClean="0"/>
              <a:t>Poskytuje </a:t>
            </a:r>
            <a:r>
              <a:rPr lang="cs-CZ" dirty="0" err="1" smtClean="0"/>
              <a:t>soc</a:t>
            </a:r>
            <a:r>
              <a:rPr lang="cs-CZ" dirty="0" smtClean="0"/>
              <a:t>. poradenství osobám ohroženým </a:t>
            </a:r>
            <a:r>
              <a:rPr lang="cs-CZ" dirty="0"/>
              <a:t>sociálním vyloučením z důvodu předchozí ústavní nebo ochranné výchovy, výkonu trestu</a:t>
            </a:r>
            <a:r>
              <a:rPr lang="cs-CZ" dirty="0" smtClean="0"/>
              <a:t>.</a:t>
            </a:r>
          </a:p>
          <a:p>
            <a:pPr lvl="0"/>
            <a:r>
              <a:rPr lang="cs-CZ" dirty="0" smtClean="0"/>
              <a:t>Zprostředkovává poskytnutí </a:t>
            </a:r>
            <a:r>
              <a:rPr lang="cs-CZ" dirty="0" err="1" smtClean="0"/>
              <a:t>soc</a:t>
            </a:r>
            <a:r>
              <a:rPr lang="cs-CZ" dirty="0" smtClean="0"/>
              <a:t>. služby osobě hospitalizované ve </a:t>
            </a:r>
            <a:r>
              <a:rPr lang="cs-CZ" dirty="0" err="1" smtClean="0"/>
              <a:t>zdr</a:t>
            </a:r>
            <a:r>
              <a:rPr lang="cs-CZ" dirty="0" smtClean="0"/>
              <a:t>. Zařízení při </a:t>
            </a:r>
            <a:r>
              <a:rPr lang="cs-CZ" dirty="0" err="1" smtClean="0"/>
              <a:t>dimisi</a:t>
            </a:r>
            <a:r>
              <a:rPr lang="cs-CZ" dirty="0" smtClean="0"/>
              <a:t>.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Působnost při poskytování sociálních služeb IV.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cs-CZ" u="sng" dirty="0"/>
              <a:t>Úřad </a:t>
            </a:r>
            <a:r>
              <a:rPr lang="cs-CZ" u="sng" dirty="0" smtClean="0"/>
              <a:t>práce</a:t>
            </a:r>
            <a:r>
              <a:rPr lang="cs-CZ" u="sng" dirty="0" smtClean="0"/>
              <a:t> </a:t>
            </a:r>
            <a:r>
              <a:rPr lang="cs-CZ" u="sng" dirty="0" smtClean="0"/>
              <a:t>plní úkoly v oblasti</a:t>
            </a:r>
            <a:r>
              <a:rPr lang="cs-CZ" dirty="0"/>
              <a:t>	</a:t>
            </a:r>
          </a:p>
          <a:p>
            <a:pPr lvl="0"/>
            <a:r>
              <a:rPr lang="cs-CZ" dirty="0" smtClean="0"/>
              <a:t>zaměstnanosti,</a:t>
            </a:r>
          </a:p>
          <a:p>
            <a:pPr lvl="0"/>
            <a:r>
              <a:rPr lang="cs-CZ" dirty="0" smtClean="0"/>
              <a:t>ochrany zaměstnanců při platební neschopnosti zaměstnavatele,</a:t>
            </a:r>
          </a:p>
          <a:p>
            <a:pPr lvl="0"/>
            <a:r>
              <a:rPr lang="cs-CZ" dirty="0" smtClean="0"/>
              <a:t>státní sociální podpory,</a:t>
            </a:r>
          </a:p>
          <a:p>
            <a:pPr lvl="0"/>
            <a:r>
              <a:rPr lang="cs-CZ" dirty="0" smtClean="0"/>
              <a:t>dávek pro osoby se zdravotním postižením,</a:t>
            </a:r>
          </a:p>
          <a:p>
            <a:pPr lvl="0"/>
            <a:r>
              <a:rPr lang="cs-CZ" dirty="0" smtClean="0"/>
              <a:t>příspěvku na péči a inspekce poskytování </a:t>
            </a:r>
            <a:r>
              <a:rPr lang="cs-CZ" dirty="0" smtClean="0"/>
              <a:t>sociálních služeb </a:t>
            </a:r>
            <a:endParaRPr lang="cs-CZ" dirty="0" smtClean="0"/>
          </a:p>
          <a:p>
            <a:pPr lvl="0"/>
            <a:r>
              <a:rPr lang="cs-CZ" dirty="0" smtClean="0"/>
              <a:t>pomoci v hmotné </a:t>
            </a:r>
            <a:r>
              <a:rPr lang="cs-CZ" dirty="0" smtClean="0"/>
              <a:t>nouzi</a:t>
            </a:r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Inspekce poskytovatelů sociálních služeb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Provádí </a:t>
            </a:r>
            <a:r>
              <a:rPr lang="cs-CZ" dirty="0" smtClean="0"/>
              <a:t>ÚP u </a:t>
            </a:r>
            <a:r>
              <a:rPr lang="cs-CZ" dirty="0"/>
              <a:t>poskytovatelů sociálních služeb, vůči nimž kraj vykonává funkci zřizovatele nebo </a:t>
            </a:r>
            <a:r>
              <a:rPr lang="cs-CZ" dirty="0" smtClean="0"/>
              <a:t>zakladatele.</a:t>
            </a:r>
          </a:p>
          <a:p>
            <a:r>
              <a:rPr lang="cs-CZ" dirty="0"/>
              <a:t>Inspekce se provádí vždy v místě poskytování sociálních služeb.	</a:t>
            </a:r>
          </a:p>
          <a:p>
            <a:r>
              <a:rPr lang="cs-CZ" dirty="0" smtClean="0"/>
              <a:t>Inspekci </a:t>
            </a:r>
            <a:r>
              <a:rPr lang="cs-CZ" dirty="0"/>
              <a:t>provádí inspekční </a:t>
            </a:r>
            <a:r>
              <a:rPr lang="cs-CZ" dirty="0" smtClean="0"/>
              <a:t>tým o 3 členech, žádný není v pracovně právním poměru k poskytovateli. Zhotovena inspekční zpráva.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Inspekce poskytovatelů sociálních služeb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u="sng" dirty="0"/>
              <a:t>Předmětem inspekce</a:t>
            </a:r>
            <a:r>
              <a:rPr lang="cs-CZ" dirty="0"/>
              <a:t> u poskytovatelů sociálních služeb </a:t>
            </a:r>
            <a:r>
              <a:rPr lang="cs-CZ" dirty="0" smtClean="0"/>
              <a:t>je:</a:t>
            </a:r>
            <a:endParaRPr lang="cs-CZ" dirty="0"/>
          </a:p>
          <a:p>
            <a:pPr>
              <a:buFont typeface="Wingdings" pitchFamily="2" charset="2"/>
              <a:buChar char="ü"/>
            </a:pPr>
            <a:r>
              <a:rPr lang="cs-CZ" dirty="0" smtClean="0"/>
              <a:t>plnění </a:t>
            </a:r>
            <a:r>
              <a:rPr lang="cs-CZ" dirty="0"/>
              <a:t>podmínek stanovených pro registraci poskytovatelů sociálních služeb, </a:t>
            </a:r>
            <a:endParaRPr lang="cs-CZ" dirty="0" smtClean="0"/>
          </a:p>
          <a:p>
            <a:pPr>
              <a:buFont typeface="Wingdings" pitchFamily="2" charset="2"/>
              <a:buChar char="ü"/>
            </a:pPr>
            <a:r>
              <a:rPr lang="cs-CZ" dirty="0" smtClean="0"/>
              <a:t>plnění </a:t>
            </a:r>
            <a:r>
              <a:rPr lang="cs-CZ" dirty="0"/>
              <a:t>povinností poskytovatelů sociálních služeb </a:t>
            </a:r>
            <a:endParaRPr lang="cs-CZ" dirty="0" smtClean="0"/>
          </a:p>
          <a:p>
            <a:pPr>
              <a:buFont typeface="Wingdings" pitchFamily="2" charset="2"/>
              <a:buChar char="ü"/>
            </a:pPr>
            <a:r>
              <a:rPr lang="cs-CZ" dirty="0" smtClean="0"/>
              <a:t>kvalita </a:t>
            </a:r>
            <a:r>
              <a:rPr lang="cs-CZ" dirty="0"/>
              <a:t>poskytovaných sociálních služeb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Kvalita sociálních služeb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Ověřuje  se pomocí </a:t>
            </a:r>
            <a:r>
              <a:rPr lang="cs-CZ" dirty="0"/>
              <a:t>standardů kvality </a:t>
            </a:r>
            <a:r>
              <a:rPr lang="cs-CZ" dirty="0" err="1" smtClean="0"/>
              <a:t>soc</a:t>
            </a:r>
            <a:r>
              <a:rPr lang="cs-CZ" dirty="0" smtClean="0"/>
              <a:t>. </a:t>
            </a:r>
            <a:r>
              <a:rPr lang="cs-CZ" dirty="0"/>
              <a:t>služeb. </a:t>
            </a:r>
            <a:endParaRPr lang="cs-CZ" dirty="0" smtClean="0"/>
          </a:p>
          <a:p>
            <a:r>
              <a:rPr lang="cs-CZ" dirty="0" smtClean="0"/>
              <a:t>Standardy </a:t>
            </a:r>
            <a:r>
              <a:rPr lang="cs-CZ" dirty="0"/>
              <a:t>kvality </a:t>
            </a:r>
            <a:r>
              <a:rPr lang="cs-CZ" dirty="0" err="1" smtClean="0"/>
              <a:t>soc</a:t>
            </a:r>
            <a:r>
              <a:rPr lang="cs-CZ" dirty="0" smtClean="0"/>
              <a:t>. </a:t>
            </a:r>
            <a:r>
              <a:rPr lang="cs-CZ" dirty="0"/>
              <a:t>služeb jsou souborem kritérií, jejichž prostřednictvím </a:t>
            </a:r>
            <a:r>
              <a:rPr lang="cs-CZ" dirty="0" smtClean="0"/>
              <a:t>je definována </a:t>
            </a:r>
            <a:r>
              <a:rPr lang="cs-CZ" dirty="0"/>
              <a:t>úroveň kvality poskytování </a:t>
            </a:r>
            <a:r>
              <a:rPr lang="cs-CZ" dirty="0" err="1" smtClean="0"/>
              <a:t>soc</a:t>
            </a:r>
            <a:r>
              <a:rPr lang="cs-CZ" dirty="0" smtClean="0"/>
              <a:t>. </a:t>
            </a:r>
            <a:r>
              <a:rPr lang="cs-CZ" dirty="0"/>
              <a:t>služeb v oblasti personálního a provozního zabezpečení </a:t>
            </a:r>
            <a:r>
              <a:rPr lang="cs-CZ" dirty="0" err="1" smtClean="0"/>
              <a:t>soc</a:t>
            </a:r>
            <a:r>
              <a:rPr lang="cs-CZ" dirty="0" smtClean="0"/>
              <a:t>. </a:t>
            </a:r>
            <a:r>
              <a:rPr lang="cs-CZ" dirty="0"/>
              <a:t>služeb a v oblasti vztahů mezi poskytovatelem a osobami.</a:t>
            </a:r>
          </a:p>
          <a:p>
            <a:pPr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Zachování mlčenlivosti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Zaměstnanci obcí a krajů, státu a zaměstnanci poskytovatelů </a:t>
            </a:r>
            <a:r>
              <a:rPr lang="cs-CZ" dirty="0" err="1" smtClean="0"/>
              <a:t>soc</a:t>
            </a:r>
            <a:r>
              <a:rPr lang="cs-CZ" dirty="0" smtClean="0"/>
              <a:t>. </a:t>
            </a:r>
            <a:r>
              <a:rPr lang="cs-CZ" dirty="0"/>
              <a:t>služeb jsou povinni zachovávat mlčenlivost o údajích týkajících se osob, kterým jsou poskytovány </a:t>
            </a:r>
            <a:r>
              <a:rPr lang="cs-CZ" dirty="0" err="1" smtClean="0"/>
              <a:t>soc</a:t>
            </a:r>
            <a:r>
              <a:rPr lang="cs-CZ" dirty="0" smtClean="0"/>
              <a:t>. </a:t>
            </a:r>
            <a:r>
              <a:rPr lang="cs-CZ" dirty="0"/>
              <a:t>služby nebo příspěvek, které se při své činnosti dozvědí, není-li dále stanoveno jinak. </a:t>
            </a:r>
          </a:p>
          <a:p>
            <a:r>
              <a:rPr lang="cs-CZ" dirty="0"/>
              <a:t>Tato povinnost trvá i po skončení pracovního vztahu.	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Matoušek Oldřich, Sociální služby, Portál, Praha, 2007	 </a:t>
            </a:r>
          </a:p>
          <a:p>
            <a:r>
              <a:rPr lang="cs-CZ" dirty="0"/>
              <a:t>Matoušek Oldřich, Metody a řízení sociální práce, Portál, Praha, </a:t>
            </a:r>
            <a:r>
              <a:rPr lang="cs-CZ" dirty="0" smtClean="0"/>
              <a:t>2003</a:t>
            </a:r>
            <a:endParaRPr lang="cs-CZ" dirty="0"/>
          </a:p>
          <a:p>
            <a:r>
              <a:rPr lang="cs-CZ" dirty="0"/>
              <a:t>Zákon č. 108/2006 Sb. O sociálních službách ve znění pozdějších předpisů </a:t>
            </a:r>
          </a:p>
          <a:p>
            <a:r>
              <a:rPr lang="cs-CZ" dirty="0"/>
              <a:t>Vyhláška č.505/2006 Sb. O sociálních službách ve znění pozdějších předpisů</a:t>
            </a:r>
          </a:p>
          <a:p>
            <a:pPr>
              <a:buNone/>
            </a:pP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1688</Words>
  <Application>Microsoft Office PowerPoint</Application>
  <PresentationFormat>Předvádění na obrazovce (4:3)</PresentationFormat>
  <Paragraphs>248</Paragraphs>
  <Slides>43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43</vt:i4>
      </vt:variant>
    </vt:vector>
  </HeadingPairs>
  <TitlesOfParts>
    <vt:vector size="44" baseType="lpstr">
      <vt:lpstr>Motiv sady Office</vt:lpstr>
      <vt:lpstr>Zákon o sociálních službách</vt:lpstr>
      <vt:lpstr>Minulost</vt:lpstr>
      <vt:lpstr>Zákon o sociálních službách</vt:lpstr>
      <vt:lpstr>Obsah zákona</vt:lpstr>
      <vt:lpstr>Základní zásady</vt:lpstr>
      <vt:lpstr>Základní zásady II.</vt:lpstr>
      <vt:lpstr>Vymezení základních pojmů</vt:lpstr>
      <vt:lpstr>Okruh oprávněných osob</vt:lpstr>
      <vt:lpstr>Působnost v oblasti sociálních služeb</vt:lpstr>
      <vt:lpstr>Příspěvek na péči</vt:lpstr>
      <vt:lpstr>Příspěvek na péči II.</vt:lpstr>
      <vt:lpstr>Výše příspěvku na péči</vt:lpstr>
      <vt:lpstr>Změna nároku na příspěvek</vt:lpstr>
      <vt:lpstr>Povinnosti žadatele o příspěvek</vt:lpstr>
      <vt:lpstr>Řízení o příspěvku</vt:lpstr>
      <vt:lpstr>Řízení o příspěvku II.</vt:lpstr>
      <vt:lpstr>Kontrola využívání příspěvku</vt:lpstr>
      <vt:lpstr>Sociální služby</vt:lpstr>
      <vt:lpstr>Základní činnosti sociálních služeb</vt:lpstr>
      <vt:lpstr>Základní činnosti sociálních služeb II.</vt:lpstr>
      <vt:lpstr>Úhrada za sociální služby</vt:lpstr>
      <vt:lpstr>Sociální služby bez úhrady</vt:lpstr>
      <vt:lpstr>Služby za úhradu</vt:lpstr>
      <vt:lpstr>Pobytové služby u dětí</vt:lpstr>
      <vt:lpstr>Podmínky poskytování sociálních služeb</vt:lpstr>
      <vt:lpstr>Povinnosti poskytovatelů sociální služby</vt:lpstr>
      <vt:lpstr>Údaje o poskytovaných službách</vt:lpstr>
      <vt:lpstr>Údaje o poskytovaných službách II.</vt:lpstr>
      <vt:lpstr>Registr poskytovatelů sociálních služeb</vt:lpstr>
      <vt:lpstr>Smlouva o poskytnutí sociální služby</vt:lpstr>
      <vt:lpstr>Obsah smlouvy</vt:lpstr>
      <vt:lpstr>Odmítnutí zájemce o sociální službu</vt:lpstr>
      <vt:lpstr>Poskytování sociálních služeb</vt:lpstr>
      <vt:lpstr>Působnost při zajišťování sociálních služeb</vt:lpstr>
      <vt:lpstr>Působnost při poskytování sociálních služeb II.</vt:lpstr>
      <vt:lpstr>Působnost při poskytování sociálních služeb III.</vt:lpstr>
      <vt:lpstr>Obecní úřad</vt:lpstr>
      <vt:lpstr>Působnost při poskytování sociálních služeb IV.</vt:lpstr>
      <vt:lpstr>Inspekce poskytovatelů sociálních služeb</vt:lpstr>
      <vt:lpstr>Inspekce poskytovatelů sociálních služeb II.</vt:lpstr>
      <vt:lpstr>Kvalita sociálních služeb</vt:lpstr>
      <vt:lpstr>Zachování mlčenlivosti</vt:lpstr>
      <vt:lpstr>Zdroje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Zákon o sociálních službách</dc:title>
  <dc:creator>Vilma</dc:creator>
  <cp:lastModifiedBy>Vilma</cp:lastModifiedBy>
  <cp:revision>16</cp:revision>
  <dcterms:created xsi:type="dcterms:W3CDTF">2011-10-30T16:51:40Z</dcterms:created>
  <dcterms:modified xsi:type="dcterms:W3CDTF">2011-12-31T14:50:10Z</dcterms:modified>
</cp:coreProperties>
</file>