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81" r:id="rId16"/>
    <p:sldId id="270" r:id="rId17"/>
    <p:sldId id="271" r:id="rId18"/>
    <p:sldId id="272" r:id="rId19"/>
    <p:sldId id="273" r:id="rId20"/>
    <p:sldId id="274" r:id="rId21"/>
    <p:sldId id="279" r:id="rId22"/>
    <p:sldId id="280" r:id="rId23"/>
    <p:sldId id="282" r:id="rId24"/>
    <p:sldId id="283" r:id="rId25"/>
    <p:sldId id="284" r:id="rId26"/>
    <p:sldId id="285" r:id="rId27"/>
    <p:sldId id="286" r:id="rId28"/>
    <p:sldId id="287" r:id="rId29"/>
    <p:sldId id="288" r:id="rId30"/>
    <p:sldId id="289" r:id="rId31"/>
    <p:sldId id="290" r:id="rId32"/>
    <p:sldId id="291" r:id="rId33"/>
    <p:sldId id="292" r:id="rId34"/>
    <p:sldId id="293" r:id="rId35"/>
    <p:sldId id="294" r:id="rId36"/>
    <p:sldId id="295" r:id="rId37"/>
    <p:sldId id="304" r:id="rId38"/>
    <p:sldId id="296" r:id="rId39"/>
    <p:sldId id="297" r:id="rId40"/>
    <p:sldId id="298" r:id="rId41"/>
    <p:sldId id="299" r:id="rId42"/>
    <p:sldId id="300" r:id="rId43"/>
    <p:sldId id="301" r:id="rId44"/>
    <p:sldId id="302" r:id="rId45"/>
    <p:sldId id="303" r:id="rId46"/>
    <p:sldId id="305" r:id="rId47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954E5-C845-4DA6-AD26-D017252DE33F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2190D-9091-4703-AFA6-7CD15B0A1A4E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8657333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954E5-C845-4DA6-AD26-D017252DE33F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2190D-9091-4703-AFA6-7CD15B0A1A4E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395264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954E5-C845-4DA6-AD26-D017252DE33F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2190D-9091-4703-AFA6-7CD15B0A1A4E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7127399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954E5-C845-4DA6-AD26-D017252DE33F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2190D-9091-4703-AFA6-7CD15B0A1A4E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753278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954E5-C845-4DA6-AD26-D017252DE33F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2190D-9091-4703-AFA6-7CD15B0A1A4E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626275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954E5-C845-4DA6-AD26-D017252DE33F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2190D-9091-4703-AFA6-7CD15B0A1A4E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462980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954E5-C845-4DA6-AD26-D017252DE33F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2190D-9091-4703-AFA6-7CD15B0A1A4E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3772034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954E5-C845-4DA6-AD26-D017252DE33F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2190D-9091-4703-AFA6-7CD15B0A1A4E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4518639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954E5-C845-4DA6-AD26-D017252DE33F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2190D-9091-4703-AFA6-7CD15B0A1A4E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948286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954E5-C845-4DA6-AD26-D017252DE33F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2190D-9091-4703-AFA6-7CD15B0A1A4E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799644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954E5-C845-4DA6-AD26-D017252DE33F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2190D-9091-4703-AFA6-7CD15B0A1A4E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9275732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9954E5-C845-4DA6-AD26-D017252DE33F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82190D-9091-4703-AFA6-7CD15B0A1A4E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157858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6" Type="http://schemas.openxmlformats.org/officeDocument/2006/relationships/hyperlink" Target="http://portal.gov.cz/wps/portal/_s.155/696?kam=obec&amp;kod=571504" TargetMode="External"/><Relationship Id="rId21" Type="http://schemas.openxmlformats.org/officeDocument/2006/relationships/hyperlink" Target="http://portal.gov.cz/wps/portal/_s.155/696?kam=obec&amp;kod=571458" TargetMode="External"/><Relationship Id="rId42" Type="http://schemas.openxmlformats.org/officeDocument/2006/relationships/hyperlink" Target="http://portal.gov.cz/wps/portal/_s.155/696?kam=obec&amp;kod=571733" TargetMode="External"/><Relationship Id="rId47" Type="http://schemas.openxmlformats.org/officeDocument/2006/relationships/hyperlink" Target="http://portal.gov.cz/wps/portal/_s.155/696?kam=obec&amp;kod=571776" TargetMode="External"/><Relationship Id="rId63" Type="http://schemas.openxmlformats.org/officeDocument/2006/relationships/hyperlink" Target="http://portal.gov.cz/wps/portal/_s.155/696?kam=obec&amp;kod=572098" TargetMode="External"/><Relationship Id="rId68" Type="http://schemas.openxmlformats.org/officeDocument/2006/relationships/hyperlink" Target="http://portal.gov.cz/wps/portal/_s.155/696?kam=obec&amp;kod=572161" TargetMode="External"/><Relationship Id="rId84" Type="http://schemas.openxmlformats.org/officeDocument/2006/relationships/hyperlink" Target="http://portal.gov.cz/wps/portal/_s.155/696?kam=obec&amp;kod=504921" TargetMode="External"/><Relationship Id="rId89" Type="http://schemas.openxmlformats.org/officeDocument/2006/relationships/hyperlink" Target="http://portal.gov.cz/wps/portal/_s.155/696?kam=obec&amp;kod=572462" TargetMode="External"/><Relationship Id="rId7" Type="http://schemas.openxmlformats.org/officeDocument/2006/relationships/hyperlink" Target="http://portal.gov.cz/wps/portal/_s.155/696?kam=obec&amp;kod=571229" TargetMode="External"/><Relationship Id="rId71" Type="http://schemas.openxmlformats.org/officeDocument/2006/relationships/hyperlink" Target="http://portal.gov.cz/wps/portal/_s.155/696?kam=obec&amp;kod=572217" TargetMode="External"/><Relationship Id="rId92" Type="http://schemas.openxmlformats.org/officeDocument/2006/relationships/hyperlink" Target="http://portal.gov.cz/wps/portal/_s.155/696?kam=obec&amp;kod=572501" TargetMode="External"/><Relationship Id="rId2" Type="http://schemas.openxmlformats.org/officeDocument/2006/relationships/hyperlink" Target="http://portal.gov.cz/wps/portal/_s.155/696?kam=obec&amp;kod=571181" TargetMode="External"/><Relationship Id="rId16" Type="http://schemas.openxmlformats.org/officeDocument/2006/relationships/hyperlink" Target="http://portal.gov.cz/wps/portal/_s.155/696?kam=obec&amp;kod=504955" TargetMode="External"/><Relationship Id="rId29" Type="http://schemas.openxmlformats.org/officeDocument/2006/relationships/hyperlink" Target="http://portal.gov.cz/wps/portal/_s.155/696?kam=obec&amp;kod=571563" TargetMode="External"/><Relationship Id="rId11" Type="http://schemas.openxmlformats.org/officeDocument/2006/relationships/hyperlink" Target="http://portal.gov.cz/wps/portal/_s.155/696?kam=obec&amp;kod=571296" TargetMode="External"/><Relationship Id="rId24" Type="http://schemas.openxmlformats.org/officeDocument/2006/relationships/hyperlink" Target="http://portal.gov.cz/wps/portal/_s.155/696?kam=obec&amp;kod=571482" TargetMode="External"/><Relationship Id="rId32" Type="http://schemas.openxmlformats.org/officeDocument/2006/relationships/hyperlink" Target="http://portal.gov.cz/wps/portal/_s.155/696?kam=obec&amp;kod=573787" TargetMode="External"/><Relationship Id="rId37" Type="http://schemas.openxmlformats.org/officeDocument/2006/relationships/hyperlink" Target="http://portal.gov.cz/wps/portal/_s.155/696?kam=obec&amp;kod=571661" TargetMode="External"/><Relationship Id="rId40" Type="http://schemas.openxmlformats.org/officeDocument/2006/relationships/hyperlink" Target="http://portal.gov.cz/wps/portal/_s.155/696?kam=obec&amp;kod=571709" TargetMode="External"/><Relationship Id="rId45" Type="http://schemas.openxmlformats.org/officeDocument/2006/relationships/hyperlink" Target="http://portal.gov.cz/wps/portal/_s.155/696?kam=obec&amp;kod=571750" TargetMode="External"/><Relationship Id="rId53" Type="http://schemas.openxmlformats.org/officeDocument/2006/relationships/hyperlink" Target="http://portal.gov.cz/wps/portal/_s.155/696?kam=obec&amp;kod=571890" TargetMode="External"/><Relationship Id="rId58" Type="http://schemas.openxmlformats.org/officeDocument/2006/relationships/hyperlink" Target="http://portal.gov.cz/wps/portal/_s.155/696?kam=obec&amp;kod=572004" TargetMode="External"/><Relationship Id="rId66" Type="http://schemas.openxmlformats.org/officeDocument/2006/relationships/hyperlink" Target="http://portal.gov.cz/wps/portal/_s.155/696?kam=obec&amp;kod=556882" TargetMode="External"/><Relationship Id="rId74" Type="http://schemas.openxmlformats.org/officeDocument/2006/relationships/hyperlink" Target="http://portal.gov.cz/wps/portal/_s.155/696?kam=obec&amp;kod=573817" TargetMode="External"/><Relationship Id="rId79" Type="http://schemas.openxmlformats.org/officeDocument/2006/relationships/hyperlink" Target="http://portal.gov.cz/wps/portal/_s.155/696?kam=obec&amp;kod=572331" TargetMode="External"/><Relationship Id="rId87" Type="http://schemas.openxmlformats.org/officeDocument/2006/relationships/hyperlink" Target="http://portal.gov.cz/wps/portal/_s.155/696?kam=obec&amp;kod=572446" TargetMode="External"/><Relationship Id="rId102" Type="http://schemas.openxmlformats.org/officeDocument/2006/relationships/hyperlink" Target="http://portal.gov.cz/wps/portal/_s.155/696?kam=obec&amp;kod=572641" TargetMode="External"/><Relationship Id="rId5" Type="http://schemas.openxmlformats.org/officeDocument/2006/relationships/hyperlink" Target="http://portal.gov.cz/wps/portal/_s.155/696?kam=obec&amp;kod=571202" TargetMode="External"/><Relationship Id="rId61" Type="http://schemas.openxmlformats.org/officeDocument/2006/relationships/hyperlink" Target="http://portal.gov.cz/wps/portal/_s.155/696?kam=obec&amp;kod=572071" TargetMode="External"/><Relationship Id="rId82" Type="http://schemas.openxmlformats.org/officeDocument/2006/relationships/hyperlink" Target="http://portal.gov.cz/wps/portal/_s.155/696?kam=obec&amp;kod=572390" TargetMode="External"/><Relationship Id="rId90" Type="http://schemas.openxmlformats.org/officeDocument/2006/relationships/hyperlink" Target="http://portal.gov.cz/wps/portal/_s.155/696?kam=obec&amp;kod=572471" TargetMode="External"/><Relationship Id="rId95" Type="http://schemas.openxmlformats.org/officeDocument/2006/relationships/hyperlink" Target="http://portal.gov.cz/wps/portal/_s.155/696?kam=obec&amp;kod=572543" TargetMode="External"/><Relationship Id="rId19" Type="http://schemas.openxmlformats.org/officeDocument/2006/relationships/hyperlink" Target="http://portal.gov.cz/wps/portal/_s.155/696?kam=obec&amp;kod=547794" TargetMode="External"/><Relationship Id="rId14" Type="http://schemas.openxmlformats.org/officeDocument/2006/relationships/hyperlink" Target="http://portal.gov.cz/wps/portal/_s.155/696?kam=obec&amp;kod=505030" TargetMode="External"/><Relationship Id="rId22" Type="http://schemas.openxmlformats.org/officeDocument/2006/relationships/hyperlink" Target="http://portal.gov.cz/wps/portal/_s.155/696?kam=obec&amp;kod=571466" TargetMode="External"/><Relationship Id="rId27" Type="http://schemas.openxmlformats.org/officeDocument/2006/relationships/hyperlink" Target="http://portal.gov.cz/wps/portal/_s.155/696?kam=obec&amp;kod=571547" TargetMode="External"/><Relationship Id="rId30" Type="http://schemas.openxmlformats.org/officeDocument/2006/relationships/hyperlink" Target="http://portal.gov.cz/wps/portal/_s.155/696?kam=obec&amp;kod=571571" TargetMode="External"/><Relationship Id="rId35" Type="http://schemas.openxmlformats.org/officeDocument/2006/relationships/hyperlink" Target="http://portal.gov.cz/wps/portal/_s.155/696?kam=obec&amp;kod=571628" TargetMode="External"/><Relationship Id="rId43" Type="http://schemas.openxmlformats.org/officeDocument/2006/relationships/hyperlink" Target="http://portal.gov.cz/wps/portal/_s.155/696?kam=obec&amp;kod=547832" TargetMode="External"/><Relationship Id="rId48" Type="http://schemas.openxmlformats.org/officeDocument/2006/relationships/hyperlink" Target="http://portal.gov.cz/wps/portal/_s.155/696?kam=obec&amp;kod=571822" TargetMode="External"/><Relationship Id="rId56" Type="http://schemas.openxmlformats.org/officeDocument/2006/relationships/hyperlink" Target="http://portal.gov.cz/wps/portal/_s.155/696?kam=obec&amp;kod=574104" TargetMode="External"/><Relationship Id="rId64" Type="http://schemas.openxmlformats.org/officeDocument/2006/relationships/hyperlink" Target="http://portal.gov.cz/wps/portal/_s.155/696?kam=obec&amp;kod=572101" TargetMode="External"/><Relationship Id="rId69" Type="http://schemas.openxmlformats.org/officeDocument/2006/relationships/hyperlink" Target="http://portal.gov.cz/wps/portal/_s.155/696?kam=obec&amp;kod=572179" TargetMode="External"/><Relationship Id="rId77" Type="http://schemas.openxmlformats.org/officeDocument/2006/relationships/hyperlink" Target="http://portal.gov.cz/wps/portal/_s.155/696?kam=obec&amp;kod=572314" TargetMode="External"/><Relationship Id="rId100" Type="http://schemas.openxmlformats.org/officeDocument/2006/relationships/hyperlink" Target="http://portal.gov.cz/wps/portal/_s.155/696?kam=obec&amp;kod=573876" TargetMode="External"/><Relationship Id="rId8" Type="http://schemas.openxmlformats.org/officeDocument/2006/relationships/hyperlink" Target="http://portal.gov.cz/wps/portal/_s.155/696?kam=obec&amp;kod=571237" TargetMode="External"/><Relationship Id="rId51" Type="http://schemas.openxmlformats.org/officeDocument/2006/relationships/hyperlink" Target="http://portal.gov.cz/wps/portal/_s.155/696?kam=obec&amp;kod=571873" TargetMode="External"/><Relationship Id="rId72" Type="http://schemas.openxmlformats.org/officeDocument/2006/relationships/hyperlink" Target="http://portal.gov.cz/wps/portal/_s.155/696?kam=obec&amp;kod=572225" TargetMode="External"/><Relationship Id="rId80" Type="http://schemas.openxmlformats.org/officeDocument/2006/relationships/hyperlink" Target="http://portal.gov.cz/wps/portal/_s.155/696?kam=obec&amp;kod=572349" TargetMode="External"/><Relationship Id="rId85" Type="http://schemas.openxmlformats.org/officeDocument/2006/relationships/hyperlink" Target="http://portal.gov.cz/wps/portal/_s.155/696?kam=obec&amp;kod=572420" TargetMode="External"/><Relationship Id="rId93" Type="http://schemas.openxmlformats.org/officeDocument/2006/relationships/hyperlink" Target="http://portal.gov.cz/wps/portal/_s.155/696?kam=obec&amp;kod=572527" TargetMode="External"/><Relationship Id="rId98" Type="http://schemas.openxmlformats.org/officeDocument/2006/relationships/hyperlink" Target="http://portal.gov.cz/wps/portal/_s.155/696?kam=obec&amp;kod=572578" TargetMode="External"/><Relationship Id="rId3" Type="http://schemas.openxmlformats.org/officeDocument/2006/relationships/hyperlink" Target="http://portal.gov.cz/wps/portal/_s.155/696?kam=obec&amp;kod=573949" TargetMode="External"/><Relationship Id="rId12" Type="http://schemas.openxmlformats.org/officeDocument/2006/relationships/hyperlink" Target="http://portal.gov.cz/wps/portal/_s.155/696?kam=obec&amp;kod=571253" TargetMode="External"/><Relationship Id="rId17" Type="http://schemas.openxmlformats.org/officeDocument/2006/relationships/hyperlink" Target="http://portal.gov.cz/wps/portal/_s.155/696?kam=obec&amp;kod=571377" TargetMode="External"/><Relationship Id="rId25" Type="http://schemas.openxmlformats.org/officeDocument/2006/relationships/hyperlink" Target="http://portal.gov.cz/wps/portal/_s.155/696?kam=obec&amp;kod=571491" TargetMode="External"/><Relationship Id="rId33" Type="http://schemas.openxmlformats.org/officeDocument/2006/relationships/hyperlink" Target="http://portal.gov.cz/wps/portal/_s.155/696?kam=obec&amp;kod=574007" TargetMode="External"/><Relationship Id="rId38" Type="http://schemas.openxmlformats.org/officeDocument/2006/relationships/hyperlink" Target="http://portal.gov.cz/wps/portal/_s.155/696?kam=obec&amp;kod=547824" TargetMode="External"/><Relationship Id="rId46" Type="http://schemas.openxmlformats.org/officeDocument/2006/relationships/hyperlink" Target="http://portal.gov.cz/wps/portal/_s.155/696?kam=obec&amp;kod=571768" TargetMode="External"/><Relationship Id="rId59" Type="http://schemas.openxmlformats.org/officeDocument/2006/relationships/hyperlink" Target="http://portal.gov.cz/wps/portal/_s.155/696?kam=obec&amp;kod=572039" TargetMode="External"/><Relationship Id="rId67" Type="http://schemas.openxmlformats.org/officeDocument/2006/relationships/hyperlink" Target="http://portal.gov.cz/wps/portal/_s.155/696?kam=obec&amp;kod=572152" TargetMode="External"/><Relationship Id="rId103" Type="http://schemas.openxmlformats.org/officeDocument/2006/relationships/image" Target="../media/image1.jpeg"/><Relationship Id="rId20" Type="http://schemas.openxmlformats.org/officeDocument/2006/relationships/hyperlink" Target="http://portal.gov.cz/wps/portal/_s.155/696?kam=obec&amp;kod=571440" TargetMode="External"/><Relationship Id="rId41" Type="http://schemas.openxmlformats.org/officeDocument/2006/relationships/hyperlink" Target="http://portal.gov.cz/wps/portal/_s.155/696?kam=obec&amp;kod=571725" TargetMode="External"/><Relationship Id="rId54" Type="http://schemas.openxmlformats.org/officeDocument/2006/relationships/hyperlink" Target="http://portal.gov.cz/wps/portal/_s.155/696?kam=obec&amp;kod=571903" TargetMode="External"/><Relationship Id="rId62" Type="http://schemas.openxmlformats.org/officeDocument/2006/relationships/hyperlink" Target="http://portal.gov.cz/wps/portal/_s.155/696?kam=obec&amp;kod=572080" TargetMode="External"/><Relationship Id="rId70" Type="http://schemas.openxmlformats.org/officeDocument/2006/relationships/hyperlink" Target="http://portal.gov.cz/wps/portal/_s.155/696?kam=obec&amp;kod=547808" TargetMode="External"/><Relationship Id="rId75" Type="http://schemas.openxmlformats.org/officeDocument/2006/relationships/hyperlink" Target="http://portal.gov.cz/wps/portal/_s.155/696?kam=obec&amp;kod=572276" TargetMode="External"/><Relationship Id="rId83" Type="http://schemas.openxmlformats.org/officeDocument/2006/relationships/hyperlink" Target="http://portal.gov.cz/wps/portal/_s.155/696?kam=obec&amp;kod=572403" TargetMode="External"/><Relationship Id="rId88" Type="http://schemas.openxmlformats.org/officeDocument/2006/relationships/hyperlink" Target="http://portal.gov.cz/wps/portal/_s.155/696?kam=obec&amp;kod=572454" TargetMode="External"/><Relationship Id="rId91" Type="http://schemas.openxmlformats.org/officeDocument/2006/relationships/hyperlink" Target="http://portal.gov.cz/wps/portal/_s.155/696?kam=obec&amp;kod=572497" TargetMode="External"/><Relationship Id="rId96" Type="http://schemas.openxmlformats.org/officeDocument/2006/relationships/hyperlink" Target="http://portal.gov.cz/wps/portal/_s.155/696?kam=obec&amp;kod=572551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portal.gov.cz/wps/portal/_s.155/696?kam=obec&amp;kod=547867" TargetMode="External"/><Relationship Id="rId15" Type="http://schemas.openxmlformats.org/officeDocument/2006/relationships/hyperlink" Target="http://portal.gov.cz/wps/portal/_s.155/696?kam=obec&amp;kod=504301" TargetMode="External"/><Relationship Id="rId23" Type="http://schemas.openxmlformats.org/officeDocument/2006/relationships/hyperlink" Target="http://portal.gov.cz/wps/portal/_s.155/696?kam=obec&amp;kod=571474" TargetMode="External"/><Relationship Id="rId28" Type="http://schemas.openxmlformats.org/officeDocument/2006/relationships/hyperlink" Target="http://portal.gov.cz/wps/portal/_s.155/696?kam=obec&amp;kod=547816" TargetMode="External"/><Relationship Id="rId36" Type="http://schemas.openxmlformats.org/officeDocument/2006/relationships/hyperlink" Target="http://portal.gov.cz/wps/portal/_s.155/696?kam=obec&amp;kod=571652" TargetMode="External"/><Relationship Id="rId49" Type="http://schemas.openxmlformats.org/officeDocument/2006/relationships/hyperlink" Target="http://portal.gov.cz/wps/portal/_s.155/696?kam=obec&amp;kod=571831" TargetMode="External"/><Relationship Id="rId57" Type="http://schemas.openxmlformats.org/officeDocument/2006/relationships/hyperlink" Target="http://portal.gov.cz/wps/portal/_s.155/696?kam=obec&amp;kod=554952" TargetMode="External"/><Relationship Id="rId10" Type="http://schemas.openxmlformats.org/officeDocument/2006/relationships/hyperlink" Target="http://portal.gov.cz/wps/portal/_s.155/696?kam=obec&amp;kod=571270" TargetMode="External"/><Relationship Id="rId31" Type="http://schemas.openxmlformats.org/officeDocument/2006/relationships/hyperlink" Target="http://portal.gov.cz/wps/portal/_s.155/696?kam=obec&amp;kod=571580" TargetMode="External"/><Relationship Id="rId44" Type="http://schemas.openxmlformats.org/officeDocument/2006/relationships/hyperlink" Target="http://portal.gov.cz/wps/portal/_s.155/696?kam=obec&amp;kod=547875" TargetMode="External"/><Relationship Id="rId52" Type="http://schemas.openxmlformats.org/officeDocument/2006/relationships/hyperlink" Target="http://portal.gov.cz/wps/portal/_s.155/696?kam=obec&amp;kod=554847" TargetMode="External"/><Relationship Id="rId60" Type="http://schemas.openxmlformats.org/officeDocument/2006/relationships/hyperlink" Target="http://portal.gov.cz/wps/portal/_s.155/696?kam=obec&amp;kod=572063" TargetMode="External"/><Relationship Id="rId65" Type="http://schemas.openxmlformats.org/officeDocument/2006/relationships/hyperlink" Target="http://portal.gov.cz/wps/portal/_s.155/696?kam=obec&amp;kod=572110" TargetMode="External"/><Relationship Id="rId73" Type="http://schemas.openxmlformats.org/officeDocument/2006/relationships/hyperlink" Target="http://portal.gov.cz/wps/portal/_s.155/696?kam=obec&amp;kod=572268" TargetMode="External"/><Relationship Id="rId78" Type="http://schemas.openxmlformats.org/officeDocument/2006/relationships/hyperlink" Target="http://portal.gov.cz/wps/portal/_s.155/696?kam=obec&amp;kod=572322" TargetMode="External"/><Relationship Id="rId81" Type="http://schemas.openxmlformats.org/officeDocument/2006/relationships/hyperlink" Target="http://portal.gov.cz/wps/portal/_s.155/696?kam=obec&amp;kod=572381" TargetMode="External"/><Relationship Id="rId86" Type="http://schemas.openxmlformats.org/officeDocument/2006/relationships/hyperlink" Target="http://portal.gov.cz/wps/portal/_s.155/696?kam=obec&amp;kod=530697" TargetMode="External"/><Relationship Id="rId94" Type="http://schemas.openxmlformats.org/officeDocument/2006/relationships/hyperlink" Target="http://portal.gov.cz/wps/portal/_s.155/696?kam=obec&amp;kod=572535" TargetMode="External"/><Relationship Id="rId99" Type="http://schemas.openxmlformats.org/officeDocument/2006/relationships/hyperlink" Target="http://portal.gov.cz/wps/portal/_s.155/696?kam=obec&amp;kod=547859" TargetMode="External"/><Relationship Id="rId101" Type="http://schemas.openxmlformats.org/officeDocument/2006/relationships/hyperlink" Target="http://portal.gov.cz/wps/portal/_s.155/696?kam=obec&amp;kod=574091" TargetMode="External"/><Relationship Id="rId4" Type="http://schemas.openxmlformats.org/officeDocument/2006/relationships/hyperlink" Target="http://portal.gov.cz/wps/portal/_s.155/696?kam=obec&amp;kod=505005" TargetMode="External"/><Relationship Id="rId9" Type="http://schemas.openxmlformats.org/officeDocument/2006/relationships/hyperlink" Target="http://portal.gov.cz/wps/portal/_s.155/696?kam=obec&amp;kod=571245" TargetMode="External"/><Relationship Id="rId13" Type="http://schemas.openxmlformats.org/officeDocument/2006/relationships/hyperlink" Target="http://portal.gov.cz/wps/portal/_s.155/696?kam=obec&amp;kod=571300" TargetMode="External"/><Relationship Id="rId18" Type="http://schemas.openxmlformats.org/officeDocument/2006/relationships/hyperlink" Target="http://portal.gov.cz/wps/portal/_s.155/696?kam=obec&amp;kod=571407" TargetMode="External"/><Relationship Id="rId39" Type="http://schemas.openxmlformats.org/officeDocument/2006/relationships/hyperlink" Target="http://portal.gov.cz/wps/portal/_s.155/696?kam=obec&amp;kod=504807" TargetMode="External"/><Relationship Id="rId34" Type="http://schemas.openxmlformats.org/officeDocument/2006/relationships/hyperlink" Target="http://portal.gov.cz/wps/portal/_s.155/696?kam=obec&amp;kod=571610" TargetMode="External"/><Relationship Id="rId50" Type="http://schemas.openxmlformats.org/officeDocument/2006/relationships/hyperlink" Target="http://portal.gov.cz/wps/portal/_s.155/696?kam=obec&amp;kod=571857" TargetMode="External"/><Relationship Id="rId55" Type="http://schemas.openxmlformats.org/officeDocument/2006/relationships/hyperlink" Target="http://portal.gov.cz/wps/portal/_s.155/696?kam=obec&amp;kod=571962" TargetMode="External"/><Relationship Id="rId76" Type="http://schemas.openxmlformats.org/officeDocument/2006/relationships/hyperlink" Target="http://portal.gov.cz/wps/portal/_s.155/696?kam=obec&amp;kod=547891" TargetMode="External"/><Relationship Id="rId97" Type="http://schemas.openxmlformats.org/officeDocument/2006/relationships/hyperlink" Target="http://portal.gov.cz/wps/portal/_s.155/696?kam=obec&amp;kod=547841" TargetMode="Externa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drevcickypark.com/rezidencni-bydleni-pro-seniory-pohled-na-hlavni-budovu-1404036426.html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hyperlink" Target="http://www.drevcickypark.com/rezidencni-bydleni-pro-seniory-vybaveni-apartmanu-1404036428.html" TargetMode="Externa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://socialnirevue.cz/item/pusobnost-verejne-spravy-v-socialnich-sluzbach/category/socialni-prace" TargetMode="External"/><Relationship Id="rId2" Type="http://schemas.openxmlformats.org/officeDocument/2006/relationships/hyperlink" Target="http://www.mpsv.cz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jpeg"/><Relationship Id="rId5" Type="http://schemas.openxmlformats.org/officeDocument/2006/relationships/hyperlink" Target="http://www.drevcickypark.com/" TargetMode="External"/><Relationship Id="rId4" Type="http://schemas.openxmlformats.org/officeDocument/2006/relationships/hyperlink" Target="http://www.czso.cz/xe/redakce.nsf/i/mapy_okresu_pardubickeho_kraj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Kompetence vlády, kraje a obcí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smtClean="0"/>
              <a:t>Tři typy obcí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27227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Sociální péči organizuje a poskytuje ve státním sektoru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Státní správa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cs-CZ" dirty="0" smtClean="0"/>
              <a:t>Vykonávaná státem</a:t>
            </a:r>
          </a:p>
          <a:p>
            <a:pPr>
              <a:buFont typeface="Courier New" pitchFamily="49" charset="0"/>
              <a:buChar char="o"/>
            </a:pPr>
            <a:r>
              <a:rPr lang="cs-CZ" dirty="0" smtClean="0"/>
              <a:t>Ústřední </a:t>
            </a:r>
            <a:r>
              <a:rPr lang="cs-CZ" dirty="0"/>
              <a:t>(vláda, ministerstva, ČSSZ</a:t>
            </a:r>
            <a:r>
              <a:rPr lang="cs-CZ" dirty="0" smtClean="0"/>
              <a:t>)</a:t>
            </a:r>
          </a:p>
          <a:p>
            <a:pPr marL="0" indent="0">
              <a:buNone/>
            </a:pPr>
            <a:endParaRPr lang="cs-CZ" dirty="0"/>
          </a:p>
          <a:p>
            <a:pPr>
              <a:buFont typeface="Courier New" pitchFamily="49" charset="0"/>
              <a:buChar char="o"/>
            </a:pPr>
            <a:r>
              <a:rPr lang="cs-CZ" dirty="0" smtClean="0"/>
              <a:t>Krajská (KÚ)                                                                                                        </a:t>
            </a:r>
          </a:p>
          <a:p>
            <a:pPr>
              <a:buFont typeface="Courier New" pitchFamily="49" charset="0"/>
              <a:buChar char="o"/>
            </a:pPr>
            <a:endParaRPr lang="cs-CZ" dirty="0"/>
          </a:p>
          <a:p>
            <a:pPr>
              <a:buFont typeface="Courier New" pitchFamily="49" charset="0"/>
              <a:buChar char="o"/>
            </a:pPr>
            <a:r>
              <a:rPr lang="cs-CZ" dirty="0" smtClean="0"/>
              <a:t>Oblastní </a:t>
            </a:r>
            <a:r>
              <a:rPr lang="cs-CZ" dirty="0"/>
              <a:t>(OSSZ, ÚP</a:t>
            </a:r>
            <a:r>
              <a:rPr lang="cs-CZ" dirty="0" smtClean="0"/>
              <a:t>)</a:t>
            </a:r>
          </a:p>
          <a:p>
            <a:pPr>
              <a:buFont typeface="Courier New" pitchFamily="49" charset="0"/>
              <a:buChar char="o"/>
            </a:pPr>
            <a:r>
              <a:rPr lang="cs-CZ" dirty="0" smtClean="0"/>
              <a:t>Obecní úřady</a:t>
            </a:r>
            <a:endParaRPr lang="cs-CZ" dirty="0"/>
          </a:p>
          <a:p>
            <a:endParaRPr lang="cs-CZ" dirty="0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cs-CZ" dirty="0" smtClean="0"/>
              <a:t>Samospráva</a:t>
            </a:r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>
              <a:buFont typeface="Courier New" pitchFamily="49" charset="0"/>
              <a:buChar char="o"/>
            </a:pPr>
            <a:r>
              <a:rPr lang="cs-CZ" dirty="0" smtClean="0"/>
              <a:t>Územní </a:t>
            </a:r>
            <a:r>
              <a:rPr lang="cs-CZ" dirty="0"/>
              <a:t>– kraje (14), obce (asi 6300) – 3. typy obcí	</a:t>
            </a:r>
          </a:p>
          <a:p>
            <a:pPr marL="0" indent="0">
              <a:buNone/>
            </a:pPr>
            <a:r>
              <a:rPr lang="cs-CZ" dirty="0"/>
              <a:t> </a:t>
            </a:r>
            <a:endParaRPr lang="cs-CZ" dirty="0" smtClean="0"/>
          </a:p>
          <a:p>
            <a:pPr>
              <a:buFont typeface="Courier New" pitchFamily="49" charset="0"/>
              <a:buChar char="o"/>
            </a:pPr>
            <a:r>
              <a:rPr lang="cs-CZ" dirty="0" smtClean="0"/>
              <a:t>Zájmová</a:t>
            </a:r>
            <a:r>
              <a:rPr lang="cs-CZ" dirty="0"/>
              <a:t>, profesní, VŠ (profesní komory – </a:t>
            </a:r>
            <a:r>
              <a:rPr lang="cs-CZ" dirty="0" smtClean="0"/>
              <a:t>lékařská, právnická..)</a:t>
            </a:r>
            <a:endParaRPr lang="cs-CZ" dirty="0"/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93878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Sociální péči poskytuje v nestátním sektoru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Komerční organizace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cs-CZ" dirty="0" smtClean="0"/>
              <a:t>Mohou vytvářet zisk, který je často jejich cílem</a:t>
            </a:r>
          </a:p>
          <a:p>
            <a:r>
              <a:rPr lang="cs-CZ" dirty="0" smtClean="0"/>
              <a:t>Jsou-li v registru sociálních služeb musí dodržovat zákon o sociálních službách, včetně výše plateb</a:t>
            </a:r>
            <a:endParaRPr lang="cs-CZ" dirty="0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cs-CZ" dirty="0" smtClean="0"/>
              <a:t>Neziskové organizace</a:t>
            </a:r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cs-CZ" dirty="0" smtClean="0"/>
              <a:t>Nevytváří zisk, pokud jej mají, vloží jej zpět do organizace, nemohou z něj profitovat</a:t>
            </a:r>
            <a:endParaRPr lang="cs-CZ" dirty="0"/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05198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Kompetence vlády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Předseda vlády, ministři</a:t>
            </a:r>
          </a:p>
          <a:p>
            <a:pPr marL="0" indent="0">
              <a:buNone/>
            </a:pPr>
            <a:endParaRPr lang="cs-CZ" dirty="0" smtClean="0"/>
          </a:p>
          <a:p>
            <a:r>
              <a:rPr lang="cs-CZ" dirty="0" smtClean="0"/>
              <a:t>přijímá </a:t>
            </a:r>
            <a:r>
              <a:rPr lang="cs-CZ" dirty="0"/>
              <a:t>a ruší zákony, podílí se na koncepci sociální politiky ve státě 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48848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Kompetence MPSV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/>
              <a:t>řídí a kontroluje výkon státní správy v oblasti sociálních služeb </a:t>
            </a:r>
            <a:endParaRPr lang="cs-CZ" dirty="0" smtClean="0"/>
          </a:p>
          <a:p>
            <a:pPr lvl="0"/>
            <a:r>
              <a:rPr lang="cs-CZ" dirty="0"/>
              <a:t>zpracovává střednědobý národní plán rozvoje sociálních služeb za účasti zástupců poskytovatelů a </a:t>
            </a:r>
            <a:r>
              <a:rPr lang="cs-CZ" dirty="0" smtClean="0"/>
              <a:t>uživatelů</a:t>
            </a:r>
            <a:endParaRPr lang="cs-CZ" dirty="0"/>
          </a:p>
          <a:p>
            <a:r>
              <a:rPr lang="cs-CZ" dirty="0"/>
              <a:t>poskytuje dotace na provoz sociálních služeb a na rozvojové činnosti v sociálních </a:t>
            </a:r>
            <a:r>
              <a:rPr lang="cs-CZ" dirty="0" smtClean="0"/>
              <a:t>službách</a:t>
            </a:r>
          </a:p>
          <a:p>
            <a:pPr lvl="0"/>
            <a:r>
              <a:rPr lang="cs-CZ" dirty="0"/>
              <a:t>spravuje a zveřejňuje celostátní registr poskytovatelů sociální </a:t>
            </a:r>
            <a:r>
              <a:rPr lang="cs-CZ" dirty="0" smtClean="0"/>
              <a:t>péče 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66798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Kompetence MPSV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cs-CZ" dirty="0"/>
              <a:t>spravuje informační systém k příspěvku na </a:t>
            </a:r>
            <a:r>
              <a:rPr lang="cs-CZ" dirty="0" smtClean="0"/>
              <a:t>péči, určuje tiskopis, v </a:t>
            </a:r>
            <a:r>
              <a:rPr lang="cs-CZ" dirty="0"/>
              <a:t>odvolacím řízení posuzuje stupeň závislosti žadatele o příspěvek</a:t>
            </a:r>
          </a:p>
          <a:p>
            <a:pPr lvl="0"/>
            <a:r>
              <a:rPr lang="cs-CZ" dirty="0"/>
              <a:t>stanovuje </a:t>
            </a:r>
            <a:r>
              <a:rPr lang="cs-CZ" dirty="0" smtClean="0"/>
              <a:t>standardy </a:t>
            </a:r>
            <a:r>
              <a:rPr lang="cs-CZ" dirty="0"/>
              <a:t>kvality sociálních služeb</a:t>
            </a:r>
          </a:p>
          <a:p>
            <a:pPr lvl="0"/>
            <a:r>
              <a:rPr lang="cs-CZ" dirty="0"/>
              <a:t>rozhoduje o akreditacích k provádění inspekcí kvality sociálních </a:t>
            </a:r>
            <a:r>
              <a:rPr lang="cs-CZ" dirty="0" smtClean="0"/>
              <a:t>služeb</a:t>
            </a:r>
            <a:endParaRPr lang="cs-CZ" dirty="0"/>
          </a:p>
          <a:p>
            <a:pPr lvl="0"/>
            <a:r>
              <a:rPr lang="cs-CZ" dirty="0"/>
              <a:t>zřizuje akreditační komisi</a:t>
            </a:r>
          </a:p>
          <a:p>
            <a:pPr lvl="0"/>
            <a:r>
              <a:rPr lang="cs-CZ" dirty="0"/>
              <a:t>poradní orgán pro přidělování akreditací ke vzdělávání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0536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MPSV poskytuje sociální služby 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dirty="0" smtClean="0"/>
              <a:t>V 5 zařízeních</a:t>
            </a:r>
          </a:p>
          <a:p>
            <a:pPr lvl="0">
              <a:buFont typeface="Wingdings" pitchFamily="2" charset="2"/>
              <a:buChar char="q"/>
            </a:pPr>
            <a:r>
              <a:rPr lang="cs-CZ" dirty="0" smtClean="0"/>
              <a:t>ÚSP </a:t>
            </a:r>
            <a:r>
              <a:rPr lang="cs-CZ" dirty="0"/>
              <a:t>pro tělesně postiženou mládež – Zbůch a Brno – Královo </a:t>
            </a:r>
            <a:r>
              <a:rPr lang="cs-CZ" dirty="0" smtClean="0"/>
              <a:t>Pole</a:t>
            </a:r>
          </a:p>
          <a:p>
            <a:pPr lvl="0">
              <a:buFont typeface="Wingdings" pitchFamily="2" charset="2"/>
              <a:buChar char="q"/>
            </a:pPr>
            <a:r>
              <a:rPr lang="cs-CZ" dirty="0" smtClean="0"/>
              <a:t>ÚSP </a:t>
            </a:r>
            <a:r>
              <a:rPr lang="cs-CZ" dirty="0"/>
              <a:t>pro mentálně postiženou mládež </a:t>
            </a:r>
            <a:r>
              <a:rPr lang="cs-CZ" dirty="0" smtClean="0"/>
              <a:t>Neveklov</a:t>
            </a:r>
          </a:p>
          <a:p>
            <a:pPr lvl="0">
              <a:buFont typeface="Wingdings" pitchFamily="2" charset="2"/>
              <a:buChar char="q"/>
            </a:pPr>
            <a:r>
              <a:rPr lang="cs-CZ" dirty="0" smtClean="0"/>
              <a:t>ÚSP </a:t>
            </a:r>
            <a:r>
              <a:rPr lang="cs-CZ" dirty="0"/>
              <a:t>pro dospělé zrakově postižené – </a:t>
            </a:r>
            <a:r>
              <a:rPr lang="cs-CZ" dirty="0" smtClean="0"/>
              <a:t>Brno</a:t>
            </a:r>
          </a:p>
          <a:p>
            <a:pPr lvl="0">
              <a:buFont typeface="Wingdings" pitchFamily="2" charset="2"/>
              <a:buChar char="q"/>
            </a:pPr>
            <a:r>
              <a:rPr lang="cs-CZ" dirty="0" smtClean="0"/>
              <a:t>ÚSP </a:t>
            </a:r>
            <a:r>
              <a:rPr lang="cs-CZ" dirty="0"/>
              <a:t>pro dospělé tělesně postižené – Hrabyně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93406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Kompetence ministerstva zdravotnictví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endParaRPr lang="cs-CZ" dirty="0" smtClean="0"/>
          </a:p>
          <a:p>
            <a:pPr lvl="0"/>
            <a:r>
              <a:rPr lang="cs-CZ" dirty="0" smtClean="0"/>
              <a:t>péče </a:t>
            </a:r>
            <a:r>
              <a:rPr lang="cs-CZ" dirty="0"/>
              <a:t>o opuštěné děti do 3 let</a:t>
            </a:r>
          </a:p>
          <a:p>
            <a:pPr lvl="0"/>
            <a:endParaRPr lang="cs-CZ" dirty="0" smtClean="0"/>
          </a:p>
          <a:p>
            <a:pPr lvl="0"/>
            <a:r>
              <a:rPr lang="cs-CZ" dirty="0" smtClean="0"/>
              <a:t>zřizuje </a:t>
            </a:r>
            <a:r>
              <a:rPr lang="cs-CZ" dirty="0"/>
              <a:t>kojenecké ústavy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82831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Kompetence školství, mládeže a tělovýchovy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endParaRPr lang="cs-CZ" dirty="0" smtClean="0"/>
          </a:p>
          <a:p>
            <a:pPr lvl="0"/>
            <a:r>
              <a:rPr lang="cs-CZ" dirty="0" smtClean="0"/>
              <a:t>péče </a:t>
            </a:r>
            <a:r>
              <a:rPr lang="cs-CZ" dirty="0"/>
              <a:t>o děti a mládež ve školských zařízeních</a:t>
            </a:r>
          </a:p>
          <a:p>
            <a:pPr lvl="0"/>
            <a:endParaRPr lang="cs-CZ" dirty="0" smtClean="0"/>
          </a:p>
          <a:p>
            <a:pPr lvl="0"/>
            <a:r>
              <a:rPr lang="cs-CZ" dirty="0" smtClean="0"/>
              <a:t>přímý </a:t>
            </a:r>
            <a:r>
              <a:rPr lang="cs-CZ" dirty="0"/>
              <a:t>zřizovatel ochranné a ústavní výchovy (DD, DÚ, VÚ)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07089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Česká správa sociálního zabezpečení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ČSSZ </a:t>
            </a:r>
            <a:r>
              <a:rPr lang="cs-CZ" dirty="0"/>
              <a:t>jako orgán státní správy vykonává působnost v oblasti sociálního </a:t>
            </a:r>
            <a:r>
              <a:rPr lang="cs-CZ" dirty="0" smtClean="0"/>
              <a:t>zabezpečení </a:t>
            </a:r>
            <a:r>
              <a:rPr lang="cs-CZ" dirty="0"/>
              <a:t>a lékařské posudkové služby. </a:t>
            </a:r>
          </a:p>
          <a:p>
            <a:r>
              <a:rPr lang="cs-CZ" dirty="0"/>
              <a:t>Kompetence ČSSZ jsou upraveny zákonem ČNR č. 582/1991 Sb., o organizaci a provádění sociálního </a:t>
            </a:r>
            <a:r>
              <a:rPr lang="cs-CZ" dirty="0" smtClean="0"/>
              <a:t>zabezpečení.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36904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Kompetence ČSSZ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dirty="0"/>
              <a:t>rozhoduje o dávkách důchodového </a:t>
            </a:r>
            <a:r>
              <a:rPr lang="cs-CZ" dirty="0" smtClean="0"/>
              <a:t>pojištění (výše, nárok, povinnost vrátit dávku)</a:t>
            </a:r>
          </a:p>
          <a:p>
            <a:r>
              <a:rPr lang="cs-CZ" dirty="0" smtClean="0"/>
              <a:t>rozhoduje </a:t>
            </a:r>
            <a:r>
              <a:rPr lang="cs-CZ" dirty="0"/>
              <a:t>o odvoláních ve věcech, v nichž v prvním stupni rozhodla </a:t>
            </a:r>
            <a:r>
              <a:rPr lang="cs-CZ" dirty="0" smtClean="0"/>
              <a:t>OSSZ,</a:t>
            </a:r>
          </a:p>
          <a:p>
            <a:r>
              <a:rPr lang="cs-CZ" dirty="0"/>
              <a:t>vybírá pojistné na sociální </a:t>
            </a:r>
            <a:r>
              <a:rPr lang="cs-CZ" dirty="0" smtClean="0"/>
              <a:t>zabezpečení, </a:t>
            </a:r>
          </a:p>
          <a:p>
            <a:pPr lvl="0"/>
            <a:r>
              <a:rPr lang="cs-CZ" dirty="0"/>
              <a:t>plní úkoly při výplatě dávek sociálního zabezpečení do ciziny, </a:t>
            </a:r>
          </a:p>
          <a:p>
            <a:r>
              <a:rPr lang="cs-CZ" dirty="0"/>
              <a:t>řídí a kontroluje činnost </a:t>
            </a:r>
            <a:r>
              <a:rPr lang="cs-CZ" dirty="0" smtClean="0"/>
              <a:t>OSSZ</a:t>
            </a:r>
          </a:p>
          <a:p>
            <a:r>
              <a:rPr lang="cs-CZ" dirty="0"/>
              <a:t>v</a:t>
            </a:r>
            <a:r>
              <a:rPr lang="cs-CZ" dirty="0" smtClean="0"/>
              <a:t>ede registr pojištěnců 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5519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Okresní správa sociálního zabezpečení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 smtClean="0"/>
          </a:p>
          <a:p>
            <a:r>
              <a:rPr lang="cs-CZ" dirty="0" smtClean="0"/>
              <a:t>územní organizační jednotky ČSSZ</a:t>
            </a:r>
          </a:p>
          <a:p>
            <a:pPr marL="0" indent="0">
              <a:buNone/>
            </a:pPr>
            <a:endParaRPr lang="cs-CZ" dirty="0" smtClean="0"/>
          </a:p>
          <a:p>
            <a:r>
              <a:rPr lang="cs-CZ" dirty="0"/>
              <a:t>s</a:t>
            </a:r>
            <a:r>
              <a:rPr lang="cs-CZ" dirty="0" smtClean="0"/>
              <a:t>ídlí v okresních městech (92 v ČR</a:t>
            </a:r>
            <a:r>
              <a:rPr lang="cs-CZ" dirty="0"/>
              <a:t>)</a:t>
            </a:r>
            <a:endParaRPr lang="cs-CZ" dirty="0" smtClean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31077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Kompetence </a:t>
            </a:r>
            <a:r>
              <a:rPr lang="cs-CZ" dirty="0"/>
              <a:t>O</a:t>
            </a:r>
            <a:r>
              <a:rPr lang="cs-CZ" dirty="0" smtClean="0"/>
              <a:t>SSZ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/>
              <a:t>rozhoduje ve věcech nemocenského pojištění zaměstnanců (nárok na dávku, výplata, kontroly PN)</a:t>
            </a:r>
          </a:p>
          <a:p>
            <a:r>
              <a:rPr lang="cs-CZ" dirty="0"/>
              <a:t>sepisuje a dokladuje žádosti o dávky důchodového pojištění </a:t>
            </a:r>
          </a:p>
          <a:p>
            <a:r>
              <a:rPr lang="cs-CZ" dirty="0"/>
              <a:t>provádí důchodové pojištění a nemocenské pojištění OSVČ (a zahraničních zaměstnanců)</a:t>
            </a:r>
          </a:p>
          <a:p>
            <a:r>
              <a:rPr lang="cs-CZ" dirty="0"/>
              <a:t>sleduje dodržování platební povinnosti povinných subjektů v sociálním zabezpečení 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03277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Krajský  úřad (KÚ)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Sídlí v krajském městě</a:t>
            </a:r>
          </a:p>
          <a:p>
            <a:r>
              <a:rPr lang="cs-CZ" dirty="0" smtClean="0"/>
              <a:t>Vykonává v sociální oblasti státní správu (v přenesené působnosti)</a:t>
            </a:r>
          </a:p>
          <a:p>
            <a:r>
              <a:rPr lang="cs-CZ" dirty="0" smtClean="0"/>
              <a:t>Vykonává v sociální oblasti samosprávu v samostatné působnosti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53310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Pardubický kraj – 4 okresy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7" name="Zástupný symbol pro obrázek 6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486" b="11486"/>
          <a:stretch>
            <a:fillRect/>
          </a:stretch>
        </p:blipFill>
        <p:spPr>
          <a:xfrm>
            <a:off x="1619672" y="404664"/>
            <a:ext cx="5904656" cy="4464496"/>
          </a:xfrm>
          <a:ln>
            <a:noFill/>
          </a:ln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03896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Kompetence KÚ – státní správa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cs-CZ" dirty="0"/>
              <a:t>odvolací a kontrolní orgán</a:t>
            </a:r>
          </a:p>
          <a:p>
            <a:pPr lvl="0"/>
            <a:r>
              <a:rPr lang="cs-CZ" dirty="0"/>
              <a:t>rozhodují v odvolacím řízení o přidělení příspěvku na péči</a:t>
            </a:r>
          </a:p>
          <a:p>
            <a:pPr lvl="0"/>
            <a:r>
              <a:rPr lang="cs-CZ" dirty="0"/>
              <a:t>rozhodují o registraci poskytovatelů sociálních služeb</a:t>
            </a:r>
          </a:p>
          <a:p>
            <a:r>
              <a:rPr lang="cs-CZ" dirty="0"/>
              <a:t>vedou krajský registr </a:t>
            </a:r>
            <a:r>
              <a:rPr lang="cs-CZ" dirty="0" smtClean="0"/>
              <a:t>poskytovatel</a:t>
            </a:r>
          </a:p>
          <a:p>
            <a:pPr lvl="0"/>
            <a:r>
              <a:rPr lang="cs-CZ" dirty="0"/>
              <a:t>zřizuje integrační programy pro </a:t>
            </a:r>
            <a:r>
              <a:rPr lang="cs-CZ" dirty="0" smtClean="0"/>
              <a:t>menšiny</a:t>
            </a:r>
          </a:p>
          <a:p>
            <a:r>
              <a:rPr lang="cs-CZ" dirty="0"/>
              <a:t>provádí inspekci kvality sociálních služeb u poskytovatelů</a:t>
            </a:r>
          </a:p>
          <a:p>
            <a:pPr lvl="0"/>
            <a:endParaRPr lang="cs-CZ" dirty="0"/>
          </a:p>
          <a:p>
            <a:endParaRPr lang="cs-CZ" dirty="0" smtClean="0"/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60845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KÚ – státní správa II.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cs-CZ" dirty="0"/>
              <a:t>zajišťuje poskytnutí sociálních služeb v případě, kdy poskytovatel sociálních služeb ukončil poskytování sociálních služeb </a:t>
            </a:r>
            <a:r>
              <a:rPr lang="cs-CZ" dirty="0" smtClean="0"/>
              <a:t>a </a:t>
            </a:r>
            <a:r>
              <a:rPr lang="cs-CZ" dirty="0"/>
              <a:t>osoby, kterým tento poskytovatel dosud poskytoval sociální služby, se nacházejí v bezprostředním ohrožení jejich práv a zájmů a nejsou schopny samy si zajistit pokračující poskytování sociálních služeb 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68169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KÚ – státní správa III.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cs-CZ" dirty="0"/>
              <a:t>zprostředkovávají kontinuitu poskytovaných činností a služeb na celém správním území a pomáhají řešit situace přesahující územně správní obvod obce s rozšířenou působností</a:t>
            </a:r>
          </a:p>
          <a:p>
            <a:pPr lvl="0"/>
            <a:r>
              <a:rPr lang="cs-CZ" dirty="0"/>
              <a:t>kontroluje dodržování povinností poskytovatelů sociálních služeb</a:t>
            </a:r>
          </a:p>
          <a:p>
            <a:pPr lvl="0"/>
            <a:r>
              <a:rPr lang="cs-CZ" dirty="0"/>
              <a:t>vede řízení o správních deliktech poskytovatelů sociálních služeb</a:t>
            </a:r>
          </a:p>
          <a:p>
            <a:pPr lvl="0"/>
            <a:r>
              <a:rPr lang="cs-CZ" dirty="0"/>
              <a:t>vede problematiku náhradní rodinné péče (registr, </a:t>
            </a:r>
            <a:r>
              <a:rPr lang="cs-CZ" dirty="0" smtClean="0"/>
              <a:t>testování)</a:t>
            </a: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38721" y="59112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15487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KÚ - samospráva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cs-CZ" dirty="0"/>
              <a:t>zjišťuje potřeby poskytování sociálních služeb</a:t>
            </a:r>
          </a:p>
          <a:p>
            <a:pPr lvl="0"/>
            <a:r>
              <a:rPr lang="cs-CZ" dirty="0"/>
              <a:t>zajišťuje dostupnost informací o </a:t>
            </a:r>
            <a:r>
              <a:rPr lang="cs-CZ" dirty="0" smtClean="0"/>
              <a:t>soc. službách</a:t>
            </a:r>
            <a:endParaRPr lang="cs-CZ" dirty="0"/>
          </a:p>
          <a:p>
            <a:pPr lvl="0"/>
            <a:r>
              <a:rPr lang="cs-CZ" dirty="0"/>
              <a:t>spolupracuje s obcemi, s dalšími kraji a s poskytovateli sociálních služeb při zprostředkování pomoci</a:t>
            </a:r>
          </a:p>
          <a:p>
            <a:pPr lvl="0"/>
            <a:r>
              <a:rPr lang="cs-CZ" dirty="0"/>
              <a:t>zpracovává střednědobý plán rozvoje sociálních služeb ve spolupráci s obcemi, poskytovateli a uživateli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01326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KÚ – samospráva II.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cs-CZ" dirty="0"/>
              <a:t>sleduje a vyhodnocuje plnění střednědobého plánu rozvoje </a:t>
            </a:r>
            <a:r>
              <a:rPr lang="cs-CZ" dirty="0" smtClean="0"/>
              <a:t>soc. </a:t>
            </a:r>
            <a:r>
              <a:rPr lang="cs-CZ" dirty="0"/>
              <a:t>služeb a informuje o tom </a:t>
            </a:r>
            <a:r>
              <a:rPr lang="cs-CZ" dirty="0" smtClean="0"/>
              <a:t>MPSV</a:t>
            </a:r>
            <a:endParaRPr lang="cs-CZ" dirty="0"/>
          </a:p>
          <a:p>
            <a:pPr lvl="0"/>
            <a:r>
              <a:rPr lang="cs-CZ" dirty="0"/>
              <a:t>poskytuje dotace na provoz registrovaných poskytovatelů služeb</a:t>
            </a:r>
          </a:p>
          <a:p>
            <a:pPr lvl="0"/>
            <a:r>
              <a:rPr lang="cs-CZ" dirty="0"/>
              <a:t>zřizuje zařízení </a:t>
            </a:r>
            <a:r>
              <a:rPr lang="cs-CZ" dirty="0" smtClean="0"/>
              <a:t>soc. </a:t>
            </a:r>
            <a:r>
              <a:rPr lang="cs-CZ" dirty="0"/>
              <a:t>služeb dle plánu rozvoje </a:t>
            </a:r>
            <a:r>
              <a:rPr lang="cs-CZ" dirty="0" smtClean="0"/>
              <a:t>soc. služeb (např</a:t>
            </a:r>
            <a:r>
              <a:rPr lang="cs-CZ" dirty="0"/>
              <a:t>. domovy pro seniory, stacionáře..), řídí tato zařízení a rozhodují o přijetí do těchto zařízení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53748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Obce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/>
              <a:t>Obec – </a:t>
            </a:r>
            <a:r>
              <a:rPr lang="cs-CZ" dirty="0"/>
              <a:t>společenství občanů, kteří zde mají trvalý pobyt, rozlišují se podle velikosti, obec tvoří územní celek, který je vymezen hranicí území obce. </a:t>
            </a:r>
            <a:endParaRPr lang="cs-CZ" dirty="0" smtClean="0"/>
          </a:p>
          <a:p>
            <a:r>
              <a:rPr lang="cs-CZ" dirty="0" smtClean="0"/>
              <a:t>Má </a:t>
            </a:r>
            <a:r>
              <a:rPr lang="cs-CZ" dirty="0"/>
              <a:t>postavení právnické osoby. </a:t>
            </a:r>
            <a:endParaRPr lang="cs-CZ" dirty="0" smtClean="0"/>
          </a:p>
          <a:p>
            <a:r>
              <a:rPr lang="cs-CZ" dirty="0" smtClean="0"/>
              <a:t>Na </a:t>
            </a:r>
            <a:r>
              <a:rPr lang="cs-CZ" dirty="0"/>
              <a:t>území ČR asi 6 300 obcí</a:t>
            </a:r>
            <a:r>
              <a:rPr lang="cs-CZ" dirty="0" smtClean="0"/>
              <a:t>.</a:t>
            </a:r>
          </a:p>
          <a:p>
            <a:pPr marL="0" indent="0">
              <a:buNone/>
            </a:pP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68924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3 typy obcí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V ČR existují 3 typy obcí rozlišení dle pověření k vykonávání státní správy</a:t>
            </a:r>
          </a:p>
          <a:p>
            <a:pPr marL="0" indent="0">
              <a:buNone/>
            </a:pPr>
            <a:endParaRPr lang="cs-CZ" dirty="0"/>
          </a:p>
          <a:p>
            <a:pPr>
              <a:buFont typeface="Wingdings" pitchFamily="2" charset="2"/>
              <a:buChar char="q"/>
            </a:pPr>
            <a:r>
              <a:rPr lang="cs-CZ" dirty="0" smtClean="0"/>
              <a:t>Obce s rozšířenou působností</a:t>
            </a:r>
          </a:p>
          <a:p>
            <a:pPr>
              <a:buFont typeface="Wingdings" pitchFamily="2" charset="2"/>
              <a:buChar char="q"/>
            </a:pPr>
            <a:r>
              <a:rPr lang="cs-CZ" dirty="0" smtClean="0"/>
              <a:t>Obce s pověřeným obecním úřadem</a:t>
            </a:r>
          </a:p>
          <a:p>
            <a:pPr>
              <a:buFont typeface="Wingdings" pitchFamily="2" charset="2"/>
              <a:buChar char="q"/>
            </a:pPr>
            <a:r>
              <a:rPr lang="cs-CZ" dirty="0" smtClean="0"/>
              <a:t>Obce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44987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Obce s rozšířenou působností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jsou mezičlánkem přenesené působnosti státní správy mezi krajskými a obecními </a:t>
            </a:r>
            <a:r>
              <a:rPr lang="cs-CZ" dirty="0" smtClean="0"/>
              <a:t>úřady </a:t>
            </a:r>
          </a:p>
          <a:p>
            <a:r>
              <a:rPr lang="cs-CZ" dirty="0"/>
              <a:t>m</a:t>
            </a:r>
            <a:r>
              <a:rPr lang="cs-CZ" dirty="0" smtClean="0"/>
              <a:t>ají </a:t>
            </a:r>
            <a:r>
              <a:rPr lang="cs-CZ" dirty="0"/>
              <a:t>určité oblasti působnosti navíc a to nejen pro svůj vlastní, základní správní obvod, ale i zpravidla i pro další obce v </a:t>
            </a:r>
            <a:r>
              <a:rPr lang="cs-CZ" dirty="0" smtClean="0"/>
              <a:t>okolí</a:t>
            </a:r>
          </a:p>
          <a:p>
            <a:endParaRPr lang="cs-CZ" dirty="0" smtClean="0"/>
          </a:p>
          <a:p>
            <a:r>
              <a:rPr lang="cs-CZ" dirty="0" smtClean="0"/>
              <a:t>Okres </a:t>
            </a:r>
            <a:r>
              <a:rPr lang="cs-CZ" dirty="0"/>
              <a:t>Chrudim - Chrudim, Hlinsko v </a:t>
            </a:r>
            <a:r>
              <a:rPr lang="cs-CZ" dirty="0" smtClean="0"/>
              <a:t>Čechách</a:t>
            </a:r>
            <a:endParaRPr lang="cs-CZ" dirty="0"/>
          </a:p>
          <a:p>
            <a:pPr marL="0" indent="0">
              <a:buNone/>
            </a:pP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4924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91988"/>
            <a:ext cx="9144000" cy="6474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98536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Obec s pověřeným obecním úřadem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vykonává přenesenou působnost pro více obcí ve správních obvodech a v rozsahu stanoveném zvláštními zákony, </a:t>
            </a:r>
            <a:endParaRPr lang="cs-CZ" dirty="0" smtClean="0"/>
          </a:p>
          <a:p>
            <a:r>
              <a:rPr lang="cs-CZ" dirty="0" smtClean="0"/>
              <a:t>obec </a:t>
            </a:r>
            <a:r>
              <a:rPr lang="cs-CZ" dirty="0"/>
              <a:t>se označuje jako obec II. typu nebo II. stupně, </a:t>
            </a:r>
            <a:endParaRPr lang="cs-CZ" dirty="0" smtClean="0"/>
          </a:p>
          <a:p>
            <a:r>
              <a:rPr lang="cs-CZ" dirty="0" smtClean="0"/>
              <a:t>je </a:t>
            </a:r>
            <a:r>
              <a:rPr lang="cs-CZ" dirty="0"/>
              <a:t>jich přibližně </a:t>
            </a:r>
            <a:r>
              <a:rPr lang="cs-CZ" dirty="0" smtClean="0"/>
              <a:t>389 </a:t>
            </a:r>
            <a:endParaRPr lang="cs-CZ" dirty="0"/>
          </a:p>
          <a:p>
            <a:r>
              <a:rPr lang="cs-CZ" dirty="0" smtClean="0"/>
              <a:t>okres </a:t>
            </a:r>
            <a:r>
              <a:rPr lang="cs-CZ" dirty="0"/>
              <a:t>Chrudim </a:t>
            </a:r>
            <a:r>
              <a:rPr lang="cs-CZ" dirty="0" smtClean="0"/>
              <a:t>– Heřmanův Městec, Hlinsko, Chrast, Chrudim, Nasavrky, Skuteč, </a:t>
            </a:r>
            <a:r>
              <a:rPr lang="cs-CZ" dirty="0"/>
              <a:t>T</a:t>
            </a:r>
            <a:r>
              <a:rPr lang="cs-CZ" dirty="0" smtClean="0"/>
              <a:t>řemošnice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05830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Obec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cs-CZ" dirty="0" smtClean="0"/>
              <a:t> </a:t>
            </a:r>
            <a:r>
              <a:rPr lang="cs-CZ" dirty="0"/>
              <a:t>každá obec, označuje se také jako obec I. typu nebo I. </a:t>
            </a:r>
            <a:r>
              <a:rPr lang="cs-CZ" dirty="0" smtClean="0"/>
              <a:t>stupně</a:t>
            </a:r>
          </a:p>
          <a:p>
            <a:r>
              <a:rPr lang="cs-CZ" dirty="0" smtClean="0"/>
              <a:t>Okres Chrudim - </a:t>
            </a:r>
            <a:r>
              <a:rPr lang="cs-CZ" u="sng" dirty="0">
                <a:hlinkClick r:id="rId2"/>
              </a:rPr>
              <a:t>Běstvina</a:t>
            </a:r>
            <a:r>
              <a:rPr lang="cs-CZ" dirty="0"/>
              <a:t>, </a:t>
            </a:r>
            <a:r>
              <a:rPr lang="cs-CZ" u="sng" dirty="0">
                <a:hlinkClick r:id="rId3"/>
              </a:rPr>
              <a:t>Biskupice</a:t>
            </a:r>
            <a:r>
              <a:rPr lang="cs-CZ" dirty="0"/>
              <a:t>, </a:t>
            </a:r>
            <a:r>
              <a:rPr lang="cs-CZ" u="sng" dirty="0">
                <a:hlinkClick r:id="rId4"/>
              </a:rPr>
              <a:t>Bítovany</a:t>
            </a:r>
            <a:r>
              <a:rPr lang="cs-CZ" dirty="0"/>
              <a:t>, </a:t>
            </a:r>
            <a:r>
              <a:rPr lang="cs-CZ" u="sng" dirty="0">
                <a:hlinkClick r:id="rId5"/>
              </a:rPr>
              <a:t>Bojanov</a:t>
            </a:r>
            <a:r>
              <a:rPr lang="cs-CZ" dirty="0"/>
              <a:t>, </a:t>
            </a:r>
            <a:r>
              <a:rPr lang="cs-CZ" u="sng" dirty="0">
                <a:hlinkClick r:id="rId6"/>
              </a:rPr>
              <a:t>Bor u Skutče</a:t>
            </a:r>
            <a:r>
              <a:rPr lang="cs-CZ" dirty="0"/>
              <a:t>, </a:t>
            </a:r>
            <a:r>
              <a:rPr lang="cs-CZ" u="sng" dirty="0">
                <a:hlinkClick r:id="rId7"/>
              </a:rPr>
              <a:t>Bořice</a:t>
            </a:r>
            <a:r>
              <a:rPr lang="cs-CZ" dirty="0"/>
              <a:t>, </a:t>
            </a:r>
            <a:r>
              <a:rPr lang="cs-CZ" u="sng" dirty="0">
                <a:hlinkClick r:id="rId8"/>
              </a:rPr>
              <a:t>Bousov</a:t>
            </a:r>
            <a:r>
              <a:rPr lang="cs-CZ" dirty="0"/>
              <a:t>, </a:t>
            </a:r>
            <a:r>
              <a:rPr lang="cs-CZ" u="sng" dirty="0">
                <a:hlinkClick r:id="rId9"/>
              </a:rPr>
              <a:t>Bylany</a:t>
            </a:r>
            <a:r>
              <a:rPr lang="cs-CZ" dirty="0"/>
              <a:t>, </a:t>
            </a:r>
            <a:r>
              <a:rPr lang="cs-CZ" u="sng" dirty="0">
                <a:hlinkClick r:id="rId10"/>
              </a:rPr>
              <a:t>Čankovice</a:t>
            </a:r>
            <a:r>
              <a:rPr lang="cs-CZ" dirty="0"/>
              <a:t>, </a:t>
            </a:r>
            <a:r>
              <a:rPr lang="cs-CZ" u="sng" dirty="0">
                <a:hlinkClick r:id="rId11"/>
              </a:rPr>
              <a:t>České Lhotice</a:t>
            </a:r>
            <a:r>
              <a:rPr lang="cs-CZ" dirty="0"/>
              <a:t>, </a:t>
            </a:r>
            <a:r>
              <a:rPr lang="cs-CZ" u="sng" dirty="0">
                <a:hlinkClick r:id="rId12"/>
              </a:rPr>
              <a:t>Ctětín</a:t>
            </a:r>
            <a:r>
              <a:rPr lang="cs-CZ" dirty="0"/>
              <a:t>, </a:t>
            </a:r>
            <a:r>
              <a:rPr lang="cs-CZ" u="sng" dirty="0">
                <a:hlinkClick r:id="rId13"/>
              </a:rPr>
              <a:t>Dědová</a:t>
            </a:r>
            <a:r>
              <a:rPr lang="cs-CZ" dirty="0"/>
              <a:t>, </a:t>
            </a:r>
            <a:r>
              <a:rPr lang="cs-CZ" u="sng" dirty="0">
                <a:hlinkClick r:id="rId14"/>
              </a:rPr>
              <a:t>Dolní Bezděkov</a:t>
            </a:r>
            <a:r>
              <a:rPr lang="cs-CZ" dirty="0"/>
              <a:t>, </a:t>
            </a:r>
            <a:r>
              <a:rPr lang="cs-CZ" u="sng" dirty="0">
                <a:hlinkClick r:id="rId15"/>
              </a:rPr>
              <a:t>Dřenice</a:t>
            </a:r>
            <a:r>
              <a:rPr lang="cs-CZ" dirty="0"/>
              <a:t>, </a:t>
            </a:r>
            <a:r>
              <a:rPr lang="cs-CZ" u="sng" dirty="0">
                <a:hlinkClick r:id="rId16"/>
              </a:rPr>
              <a:t>Dvakačovice</a:t>
            </a:r>
            <a:r>
              <a:rPr lang="cs-CZ" dirty="0"/>
              <a:t>, </a:t>
            </a:r>
            <a:r>
              <a:rPr lang="cs-CZ" u="sng" dirty="0">
                <a:hlinkClick r:id="rId17"/>
              </a:rPr>
              <a:t>Hamry</a:t>
            </a:r>
            <a:r>
              <a:rPr lang="cs-CZ" dirty="0"/>
              <a:t>, </a:t>
            </a:r>
            <a:r>
              <a:rPr lang="cs-CZ" u="sng" dirty="0">
                <a:hlinkClick r:id="rId18"/>
              </a:rPr>
              <a:t>Hluboká</a:t>
            </a:r>
            <a:r>
              <a:rPr lang="cs-CZ" dirty="0"/>
              <a:t>, </a:t>
            </a:r>
            <a:r>
              <a:rPr lang="cs-CZ" u="sng" dirty="0">
                <a:hlinkClick r:id="rId19"/>
              </a:rPr>
              <a:t>Hodonín</a:t>
            </a:r>
            <a:r>
              <a:rPr lang="cs-CZ" dirty="0"/>
              <a:t>, </a:t>
            </a:r>
            <a:r>
              <a:rPr lang="cs-CZ" u="sng" dirty="0">
                <a:hlinkClick r:id="rId20"/>
              </a:rPr>
              <a:t>Holetín</a:t>
            </a:r>
            <a:r>
              <a:rPr lang="cs-CZ" dirty="0"/>
              <a:t>, </a:t>
            </a:r>
            <a:r>
              <a:rPr lang="cs-CZ" u="sng" dirty="0">
                <a:hlinkClick r:id="rId21"/>
              </a:rPr>
              <a:t>Honbice</a:t>
            </a:r>
            <a:r>
              <a:rPr lang="cs-CZ" dirty="0"/>
              <a:t>, </a:t>
            </a:r>
            <a:r>
              <a:rPr lang="cs-CZ" u="sng" dirty="0">
                <a:hlinkClick r:id="rId22"/>
              </a:rPr>
              <a:t>Horka</a:t>
            </a:r>
            <a:r>
              <a:rPr lang="cs-CZ" dirty="0"/>
              <a:t>, </a:t>
            </a:r>
            <a:r>
              <a:rPr lang="cs-CZ" u="sng" dirty="0">
                <a:hlinkClick r:id="rId23"/>
              </a:rPr>
              <a:t>Horní Bradlo</a:t>
            </a:r>
            <a:r>
              <a:rPr lang="cs-CZ" dirty="0"/>
              <a:t>, </a:t>
            </a:r>
            <a:r>
              <a:rPr lang="cs-CZ" u="sng" dirty="0">
                <a:hlinkClick r:id="rId24"/>
              </a:rPr>
              <a:t>Hošťalovice</a:t>
            </a:r>
            <a:r>
              <a:rPr lang="cs-CZ" dirty="0"/>
              <a:t>, </a:t>
            </a:r>
            <a:r>
              <a:rPr lang="cs-CZ" u="sng" dirty="0">
                <a:hlinkClick r:id="rId25"/>
              </a:rPr>
              <a:t>Hrochův Týnec</a:t>
            </a:r>
            <a:r>
              <a:rPr lang="cs-CZ" dirty="0"/>
              <a:t>, </a:t>
            </a:r>
            <a:r>
              <a:rPr lang="cs-CZ" u="sng" dirty="0">
                <a:hlinkClick r:id="rId26"/>
              </a:rPr>
              <a:t>Hroubovice</a:t>
            </a:r>
            <a:r>
              <a:rPr lang="cs-CZ" dirty="0"/>
              <a:t>, </a:t>
            </a:r>
            <a:r>
              <a:rPr lang="cs-CZ" u="sng" dirty="0">
                <a:hlinkClick r:id="rId27"/>
              </a:rPr>
              <a:t>Chroustovice</a:t>
            </a:r>
            <a:r>
              <a:rPr lang="cs-CZ" dirty="0"/>
              <a:t>, </a:t>
            </a:r>
            <a:r>
              <a:rPr lang="cs-CZ" u="sng" dirty="0">
                <a:hlinkClick r:id="rId28"/>
              </a:rPr>
              <a:t>Jeníkov</a:t>
            </a:r>
            <a:r>
              <a:rPr lang="cs-CZ" dirty="0"/>
              <a:t>, </a:t>
            </a:r>
            <a:r>
              <a:rPr lang="cs-CZ" u="sng" dirty="0">
                <a:hlinkClick r:id="rId29"/>
              </a:rPr>
              <a:t>Jenišovice</a:t>
            </a:r>
            <a:r>
              <a:rPr lang="cs-CZ" dirty="0"/>
              <a:t>, </a:t>
            </a:r>
            <a:r>
              <a:rPr lang="cs-CZ" u="sng" dirty="0">
                <a:hlinkClick r:id="rId30"/>
              </a:rPr>
              <a:t>Kameničky</a:t>
            </a:r>
            <a:r>
              <a:rPr lang="cs-CZ" dirty="0"/>
              <a:t>, </a:t>
            </a:r>
            <a:r>
              <a:rPr lang="cs-CZ" u="sng" dirty="0">
                <a:hlinkClick r:id="rId31"/>
              </a:rPr>
              <a:t>Kladno</a:t>
            </a:r>
            <a:r>
              <a:rPr lang="cs-CZ" dirty="0"/>
              <a:t>, </a:t>
            </a:r>
            <a:r>
              <a:rPr lang="cs-CZ" u="sng" dirty="0">
                <a:hlinkClick r:id="rId32"/>
              </a:rPr>
              <a:t>Klešice</a:t>
            </a:r>
            <a:r>
              <a:rPr lang="cs-CZ" dirty="0"/>
              <a:t>, </a:t>
            </a:r>
            <a:r>
              <a:rPr lang="cs-CZ" u="sng" dirty="0">
                <a:hlinkClick r:id="rId33"/>
              </a:rPr>
              <a:t>Kněžice</a:t>
            </a:r>
            <a:r>
              <a:rPr lang="cs-CZ" dirty="0"/>
              <a:t>, </a:t>
            </a:r>
            <a:r>
              <a:rPr lang="cs-CZ" u="sng" dirty="0">
                <a:hlinkClick r:id="rId34"/>
              </a:rPr>
              <a:t>Kočí</a:t>
            </a:r>
            <a:r>
              <a:rPr lang="cs-CZ" dirty="0"/>
              <a:t>, </a:t>
            </a:r>
            <a:r>
              <a:rPr lang="cs-CZ" u="sng" dirty="0">
                <a:hlinkClick r:id="rId35"/>
              </a:rPr>
              <a:t>Kostelec u Heřmanova Městce</a:t>
            </a:r>
            <a:r>
              <a:rPr lang="cs-CZ" dirty="0"/>
              <a:t>, </a:t>
            </a:r>
            <a:r>
              <a:rPr lang="cs-CZ" u="sng" dirty="0">
                <a:hlinkClick r:id="rId36"/>
              </a:rPr>
              <a:t>Krásné</a:t>
            </a:r>
            <a:r>
              <a:rPr lang="cs-CZ" dirty="0"/>
              <a:t>, </a:t>
            </a:r>
            <a:r>
              <a:rPr lang="cs-CZ" u="sng" dirty="0">
                <a:hlinkClick r:id="rId37"/>
              </a:rPr>
              <a:t>Krouna</a:t>
            </a:r>
            <a:r>
              <a:rPr lang="cs-CZ" dirty="0"/>
              <a:t>, </a:t>
            </a:r>
            <a:r>
              <a:rPr lang="cs-CZ" u="sng" dirty="0">
                <a:hlinkClick r:id="rId38"/>
              </a:rPr>
              <a:t>Křižanovice</a:t>
            </a:r>
            <a:r>
              <a:rPr lang="cs-CZ" dirty="0"/>
              <a:t>, </a:t>
            </a:r>
            <a:r>
              <a:rPr lang="cs-CZ" u="sng" dirty="0">
                <a:hlinkClick r:id="rId39"/>
              </a:rPr>
              <a:t>Lány</a:t>
            </a:r>
            <a:r>
              <a:rPr lang="cs-CZ" dirty="0"/>
              <a:t>, </a:t>
            </a:r>
            <a:r>
              <a:rPr lang="cs-CZ" u="sng" dirty="0">
                <a:hlinkClick r:id="rId40"/>
              </a:rPr>
              <a:t>Leštinka</a:t>
            </a:r>
            <a:r>
              <a:rPr lang="cs-CZ" dirty="0"/>
              <a:t>, </a:t>
            </a:r>
            <a:r>
              <a:rPr lang="cs-CZ" u="sng" dirty="0">
                <a:hlinkClick r:id="rId41"/>
              </a:rPr>
              <a:t>Libkov</a:t>
            </a:r>
            <a:r>
              <a:rPr lang="cs-CZ" dirty="0"/>
              <a:t>, </a:t>
            </a:r>
            <a:r>
              <a:rPr lang="cs-CZ" u="sng" dirty="0">
                <a:hlinkClick r:id="rId42"/>
              </a:rPr>
              <a:t>Liboměřice</a:t>
            </a:r>
            <a:r>
              <a:rPr lang="cs-CZ" dirty="0"/>
              <a:t>, </a:t>
            </a:r>
            <a:r>
              <a:rPr lang="cs-CZ" u="sng" dirty="0">
                <a:hlinkClick r:id="rId43"/>
              </a:rPr>
              <a:t>Licibořice</a:t>
            </a:r>
            <a:r>
              <a:rPr lang="cs-CZ" dirty="0"/>
              <a:t>, </a:t>
            </a:r>
            <a:r>
              <a:rPr lang="cs-CZ" u="sng" dirty="0">
                <a:hlinkClick r:id="rId44"/>
              </a:rPr>
              <a:t>Lipovec</a:t>
            </a:r>
            <a:r>
              <a:rPr lang="cs-CZ" dirty="0"/>
              <a:t>, </a:t>
            </a:r>
            <a:r>
              <a:rPr lang="cs-CZ" u="sng" dirty="0">
                <a:hlinkClick r:id="rId45"/>
              </a:rPr>
              <a:t>Lozice</a:t>
            </a:r>
            <a:r>
              <a:rPr lang="cs-CZ" dirty="0"/>
              <a:t>, </a:t>
            </a:r>
            <a:r>
              <a:rPr lang="cs-CZ" u="sng" dirty="0">
                <a:hlinkClick r:id="rId46"/>
              </a:rPr>
              <a:t>Lukavice</a:t>
            </a:r>
            <a:r>
              <a:rPr lang="cs-CZ" dirty="0"/>
              <a:t>, </a:t>
            </a:r>
            <a:r>
              <a:rPr lang="cs-CZ" u="sng" dirty="0">
                <a:hlinkClick r:id="rId47"/>
              </a:rPr>
              <a:t>Luže</a:t>
            </a:r>
            <a:r>
              <a:rPr lang="cs-CZ" dirty="0"/>
              <a:t>, </a:t>
            </a:r>
            <a:r>
              <a:rPr lang="cs-CZ" u="sng" dirty="0" err="1">
                <a:hlinkClick r:id="rId48"/>
              </a:rPr>
              <a:t>Míčov</a:t>
            </a:r>
            <a:r>
              <a:rPr lang="cs-CZ" u="sng" dirty="0">
                <a:hlinkClick r:id="rId48"/>
              </a:rPr>
              <a:t>-Sušice</a:t>
            </a:r>
            <a:r>
              <a:rPr lang="cs-CZ" dirty="0"/>
              <a:t>, </a:t>
            </a:r>
            <a:r>
              <a:rPr lang="cs-CZ" u="sng" dirty="0">
                <a:hlinkClick r:id="rId49"/>
              </a:rPr>
              <a:t>Miřetice</a:t>
            </a:r>
            <a:r>
              <a:rPr lang="cs-CZ" dirty="0"/>
              <a:t>, </a:t>
            </a:r>
            <a:r>
              <a:rPr lang="cs-CZ" u="sng" dirty="0">
                <a:hlinkClick r:id="rId50"/>
              </a:rPr>
              <a:t>Mladoňovice</a:t>
            </a:r>
            <a:r>
              <a:rPr lang="cs-CZ" dirty="0"/>
              <a:t>, </a:t>
            </a:r>
            <a:r>
              <a:rPr lang="cs-CZ" u="sng" dirty="0">
                <a:hlinkClick r:id="rId51"/>
              </a:rPr>
              <a:t>Morašice</a:t>
            </a:r>
            <a:r>
              <a:rPr lang="cs-CZ" dirty="0"/>
              <a:t>, </a:t>
            </a:r>
            <a:r>
              <a:rPr lang="cs-CZ" u="sng" dirty="0">
                <a:hlinkClick r:id="rId52"/>
              </a:rPr>
              <a:t>Mrákotín</a:t>
            </a:r>
            <a:r>
              <a:rPr lang="cs-CZ" dirty="0"/>
              <a:t>, </a:t>
            </a:r>
            <a:r>
              <a:rPr lang="cs-CZ" u="sng" dirty="0">
                <a:hlinkClick r:id="rId53"/>
              </a:rPr>
              <a:t>Nabočany</a:t>
            </a:r>
            <a:r>
              <a:rPr lang="cs-CZ" dirty="0"/>
              <a:t>, </a:t>
            </a:r>
            <a:r>
              <a:rPr lang="cs-CZ" u="sng" dirty="0">
                <a:hlinkClick r:id="rId54"/>
              </a:rPr>
              <a:t>Načešice</a:t>
            </a:r>
            <a:r>
              <a:rPr lang="cs-CZ" dirty="0"/>
              <a:t>, </a:t>
            </a:r>
            <a:r>
              <a:rPr lang="cs-CZ" u="sng" dirty="0">
                <a:hlinkClick r:id="rId55"/>
              </a:rPr>
              <a:t>Orel</a:t>
            </a:r>
            <a:r>
              <a:rPr lang="cs-CZ" dirty="0"/>
              <a:t>, </a:t>
            </a:r>
            <a:r>
              <a:rPr lang="cs-CZ" u="sng" dirty="0">
                <a:hlinkClick r:id="rId56"/>
              </a:rPr>
              <a:t>Ostrov</a:t>
            </a:r>
            <a:r>
              <a:rPr lang="cs-CZ" dirty="0"/>
              <a:t>, </a:t>
            </a:r>
            <a:r>
              <a:rPr lang="cs-CZ" u="sng" dirty="0">
                <a:hlinkClick r:id="rId57"/>
              </a:rPr>
              <a:t>Otradov</a:t>
            </a:r>
            <a:r>
              <a:rPr lang="cs-CZ" dirty="0"/>
              <a:t>, </a:t>
            </a:r>
            <a:r>
              <a:rPr lang="cs-CZ" u="sng" dirty="0">
                <a:hlinkClick r:id="rId58"/>
              </a:rPr>
              <a:t>Perálec</a:t>
            </a:r>
            <a:r>
              <a:rPr lang="cs-CZ" dirty="0"/>
              <a:t>, </a:t>
            </a:r>
            <a:r>
              <a:rPr lang="cs-CZ" u="sng" dirty="0">
                <a:hlinkClick r:id="rId59"/>
              </a:rPr>
              <a:t>Podhořany u Ronova</a:t>
            </a:r>
            <a:r>
              <a:rPr lang="cs-CZ" dirty="0"/>
              <a:t>, </a:t>
            </a:r>
            <a:r>
              <a:rPr lang="cs-CZ" u="sng" dirty="0">
                <a:hlinkClick r:id="rId60"/>
              </a:rPr>
              <a:t>Pokřikov</a:t>
            </a:r>
            <a:r>
              <a:rPr lang="cs-CZ" dirty="0"/>
              <a:t>, </a:t>
            </a:r>
            <a:r>
              <a:rPr lang="cs-CZ" u="sng" dirty="0">
                <a:hlinkClick r:id="rId61"/>
              </a:rPr>
              <a:t>Prachovice</a:t>
            </a:r>
            <a:r>
              <a:rPr lang="cs-CZ" dirty="0"/>
              <a:t>, </a:t>
            </a:r>
            <a:r>
              <a:rPr lang="cs-CZ" u="sng" dirty="0">
                <a:hlinkClick r:id="rId62"/>
              </a:rPr>
              <a:t>Proseč</a:t>
            </a:r>
            <a:r>
              <a:rPr lang="cs-CZ" dirty="0"/>
              <a:t>, </a:t>
            </a:r>
            <a:r>
              <a:rPr lang="cs-CZ" u="sng" dirty="0">
                <a:hlinkClick r:id="rId63"/>
              </a:rPr>
              <a:t>Prosetín</a:t>
            </a:r>
            <a:r>
              <a:rPr lang="cs-CZ" dirty="0"/>
              <a:t>, </a:t>
            </a:r>
            <a:r>
              <a:rPr lang="cs-CZ" u="sng" dirty="0">
                <a:hlinkClick r:id="rId64"/>
              </a:rPr>
              <a:t>Předhradí</a:t>
            </a:r>
            <a:r>
              <a:rPr lang="cs-CZ" dirty="0"/>
              <a:t>, </a:t>
            </a:r>
            <a:r>
              <a:rPr lang="cs-CZ" u="sng" dirty="0">
                <a:hlinkClick r:id="rId65"/>
              </a:rPr>
              <a:t>Přestavlky</a:t>
            </a:r>
            <a:r>
              <a:rPr lang="cs-CZ" dirty="0"/>
              <a:t>, </a:t>
            </a:r>
            <a:r>
              <a:rPr lang="cs-CZ" u="sng" dirty="0">
                <a:hlinkClick r:id="rId66"/>
              </a:rPr>
              <a:t>Rabštejnská Lhota</a:t>
            </a:r>
            <a:r>
              <a:rPr lang="cs-CZ" dirty="0"/>
              <a:t>, </a:t>
            </a:r>
            <a:r>
              <a:rPr lang="cs-CZ" u="sng" dirty="0">
                <a:hlinkClick r:id="rId67"/>
              </a:rPr>
              <a:t>Raná</a:t>
            </a:r>
            <a:r>
              <a:rPr lang="cs-CZ" dirty="0"/>
              <a:t>, </a:t>
            </a:r>
            <a:r>
              <a:rPr lang="cs-CZ" u="sng" dirty="0">
                <a:hlinkClick r:id="rId68"/>
              </a:rPr>
              <a:t>Ronov nad Doubravou</a:t>
            </a:r>
            <a:r>
              <a:rPr lang="cs-CZ" dirty="0"/>
              <a:t>, </a:t>
            </a:r>
            <a:r>
              <a:rPr lang="cs-CZ" u="sng" dirty="0">
                <a:hlinkClick r:id="rId69"/>
              </a:rPr>
              <a:t>Rosice</a:t>
            </a:r>
            <a:r>
              <a:rPr lang="cs-CZ" dirty="0"/>
              <a:t>, </a:t>
            </a:r>
            <a:r>
              <a:rPr lang="cs-CZ" u="sng" dirty="0">
                <a:hlinkClick r:id="rId70"/>
              </a:rPr>
              <a:t>Rozhovice</a:t>
            </a:r>
            <a:r>
              <a:rPr lang="cs-CZ" dirty="0"/>
              <a:t>, </a:t>
            </a:r>
            <a:r>
              <a:rPr lang="cs-CZ" u="sng" dirty="0">
                <a:hlinkClick r:id="rId71"/>
              </a:rPr>
              <a:t>Řestoky</a:t>
            </a:r>
            <a:r>
              <a:rPr lang="cs-CZ" dirty="0"/>
              <a:t>, </a:t>
            </a:r>
            <a:r>
              <a:rPr lang="cs-CZ" u="sng" dirty="0">
                <a:hlinkClick r:id="rId72"/>
              </a:rPr>
              <a:t>Seč</a:t>
            </a:r>
            <a:r>
              <a:rPr lang="cs-CZ" dirty="0"/>
              <a:t>, </a:t>
            </a:r>
            <a:r>
              <a:rPr lang="cs-CZ" u="sng" dirty="0">
                <a:hlinkClick r:id="rId73"/>
              </a:rPr>
              <a:t>Slatiňany</a:t>
            </a:r>
            <a:r>
              <a:rPr lang="cs-CZ" dirty="0"/>
              <a:t>, </a:t>
            </a:r>
            <a:r>
              <a:rPr lang="cs-CZ" u="sng" dirty="0">
                <a:hlinkClick r:id="rId74"/>
              </a:rPr>
              <a:t>Smrček</a:t>
            </a:r>
            <a:r>
              <a:rPr lang="cs-CZ" dirty="0"/>
              <a:t>, </a:t>
            </a:r>
            <a:r>
              <a:rPr lang="cs-CZ" u="sng" dirty="0">
                <a:hlinkClick r:id="rId75"/>
              </a:rPr>
              <a:t>Sobětuchy</a:t>
            </a:r>
            <a:r>
              <a:rPr lang="cs-CZ" dirty="0"/>
              <a:t>, </a:t>
            </a:r>
            <a:r>
              <a:rPr lang="cs-CZ" u="sng" dirty="0">
                <a:hlinkClick r:id="rId76"/>
              </a:rPr>
              <a:t>Stolany</a:t>
            </a:r>
            <a:r>
              <a:rPr lang="cs-CZ" dirty="0"/>
              <a:t>, </a:t>
            </a:r>
            <a:r>
              <a:rPr lang="cs-CZ" u="sng" dirty="0">
                <a:hlinkClick r:id="rId77"/>
              </a:rPr>
              <a:t>Střemošice</a:t>
            </a:r>
            <a:r>
              <a:rPr lang="cs-CZ" dirty="0"/>
              <a:t>, </a:t>
            </a:r>
            <a:r>
              <a:rPr lang="cs-CZ" u="sng" dirty="0">
                <a:hlinkClick r:id="rId78"/>
              </a:rPr>
              <a:t>Studnice</a:t>
            </a:r>
            <a:r>
              <a:rPr lang="cs-CZ" dirty="0"/>
              <a:t>, </a:t>
            </a:r>
            <a:r>
              <a:rPr lang="cs-CZ" u="sng" dirty="0">
                <a:hlinkClick r:id="rId79"/>
              </a:rPr>
              <a:t>Svídnice</a:t>
            </a:r>
            <a:r>
              <a:rPr lang="cs-CZ" dirty="0"/>
              <a:t>, </a:t>
            </a:r>
            <a:r>
              <a:rPr lang="cs-CZ" u="sng" dirty="0">
                <a:hlinkClick r:id="rId80"/>
              </a:rPr>
              <a:t>Svratouch</a:t>
            </a:r>
            <a:r>
              <a:rPr lang="cs-CZ" dirty="0"/>
              <a:t>, </a:t>
            </a:r>
            <a:r>
              <a:rPr lang="cs-CZ" u="sng" dirty="0">
                <a:hlinkClick r:id="rId81"/>
              </a:rPr>
              <a:t>Tisovec</a:t>
            </a:r>
            <a:r>
              <a:rPr lang="cs-CZ" dirty="0"/>
              <a:t>, </a:t>
            </a:r>
            <a:r>
              <a:rPr lang="cs-CZ" u="sng" dirty="0">
                <a:hlinkClick r:id="rId82"/>
              </a:rPr>
              <a:t>Trhová Kamenice</a:t>
            </a:r>
            <a:r>
              <a:rPr lang="cs-CZ" dirty="0"/>
              <a:t>, </a:t>
            </a:r>
            <a:r>
              <a:rPr lang="cs-CZ" u="sng" dirty="0">
                <a:hlinkClick r:id="rId83"/>
              </a:rPr>
              <a:t>Trojovice</a:t>
            </a:r>
            <a:r>
              <a:rPr lang="cs-CZ" dirty="0"/>
              <a:t>, </a:t>
            </a:r>
            <a:r>
              <a:rPr lang="cs-CZ" u="sng" dirty="0">
                <a:hlinkClick r:id="rId84"/>
              </a:rPr>
              <a:t>Třibřichy</a:t>
            </a:r>
            <a:r>
              <a:rPr lang="cs-CZ" dirty="0"/>
              <a:t>, </a:t>
            </a:r>
            <a:r>
              <a:rPr lang="cs-CZ" u="sng" dirty="0">
                <a:hlinkClick r:id="rId85"/>
              </a:rPr>
              <a:t>Tuněchody</a:t>
            </a:r>
            <a:r>
              <a:rPr lang="cs-CZ" dirty="0"/>
              <a:t>, </a:t>
            </a:r>
            <a:r>
              <a:rPr lang="cs-CZ" u="sng" dirty="0">
                <a:hlinkClick r:id="rId86"/>
              </a:rPr>
              <a:t>Úherčice</a:t>
            </a:r>
            <a:r>
              <a:rPr lang="cs-CZ" dirty="0"/>
              <a:t>, </a:t>
            </a:r>
            <a:r>
              <a:rPr lang="cs-CZ" u="sng" dirty="0">
                <a:hlinkClick r:id="rId87"/>
              </a:rPr>
              <a:t>Úhřetice</a:t>
            </a:r>
            <a:r>
              <a:rPr lang="cs-CZ" dirty="0"/>
              <a:t>, </a:t>
            </a:r>
            <a:r>
              <a:rPr lang="cs-CZ" u="sng" dirty="0">
                <a:hlinkClick r:id="rId88"/>
              </a:rPr>
              <a:t>Vápenný Podol</a:t>
            </a:r>
            <a:r>
              <a:rPr lang="cs-CZ" dirty="0"/>
              <a:t>, </a:t>
            </a:r>
            <a:r>
              <a:rPr lang="cs-CZ" u="sng" dirty="0">
                <a:hlinkClick r:id="rId89"/>
              </a:rPr>
              <a:t>Včelákov</a:t>
            </a:r>
            <a:r>
              <a:rPr lang="cs-CZ" dirty="0"/>
              <a:t>, </a:t>
            </a:r>
            <a:r>
              <a:rPr lang="cs-CZ" u="sng" dirty="0">
                <a:hlinkClick r:id="rId90"/>
              </a:rPr>
              <a:t>Vejvanovice</a:t>
            </a:r>
            <a:r>
              <a:rPr lang="cs-CZ" dirty="0"/>
              <a:t>, </a:t>
            </a:r>
            <a:r>
              <a:rPr lang="cs-CZ" u="sng" dirty="0">
                <a:hlinkClick r:id="rId91"/>
              </a:rPr>
              <a:t>Vítanov</a:t>
            </a:r>
            <a:r>
              <a:rPr lang="cs-CZ" dirty="0"/>
              <a:t>, </a:t>
            </a:r>
            <a:r>
              <a:rPr lang="cs-CZ" u="sng" dirty="0">
                <a:hlinkClick r:id="rId92"/>
              </a:rPr>
              <a:t>Vojtěchov</a:t>
            </a:r>
            <a:r>
              <a:rPr lang="cs-CZ" dirty="0"/>
              <a:t>, </a:t>
            </a:r>
            <a:r>
              <a:rPr lang="cs-CZ" u="sng" dirty="0">
                <a:hlinkClick r:id="rId93"/>
              </a:rPr>
              <a:t>Vortová</a:t>
            </a:r>
            <a:r>
              <a:rPr lang="cs-CZ" dirty="0"/>
              <a:t>, </a:t>
            </a:r>
            <a:r>
              <a:rPr lang="cs-CZ" u="sng" dirty="0">
                <a:hlinkClick r:id="rId94"/>
              </a:rPr>
              <a:t>Vrbatův Kostelec</a:t>
            </a:r>
            <a:r>
              <a:rPr lang="cs-CZ" dirty="0"/>
              <a:t>, </a:t>
            </a:r>
            <a:r>
              <a:rPr lang="cs-CZ" u="sng" dirty="0">
                <a:hlinkClick r:id="rId95"/>
              </a:rPr>
              <a:t>Všeradov</a:t>
            </a:r>
            <a:r>
              <a:rPr lang="cs-CZ" dirty="0"/>
              <a:t>, </a:t>
            </a:r>
            <a:r>
              <a:rPr lang="cs-CZ" u="sng" dirty="0">
                <a:hlinkClick r:id="rId96"/>
              </a:rPr>
              <a:t>Vysočina</a:t>
            </a:r>
            <a:r>
              <a:rPr lang="cs-CZ" dirty="0"/>
              <a:t>, </a:t>
            </a:r>
            <a:r>
              <a:rPr lang="cs-CZ" u="sng" dirty="0">
                <a:hlinkClick r:id="rId97"/>
              </a:rPr>
              <a:t>Vyžice</a:t>
            </a:r>
            <a:r>
              <a:rPr lang="cs-CZ" dirty="0"/>
              <a:t>, </a:t>
            </a:r>
            <a:r>
              <a:rPr lang="cs-CZ" u="sng" dirty="0">
                <a:hlinkClick r:id="rId98"/>
              </a:rPr>
              <a:t>Zaječice</a:t>
            </a:r>
            <a:r>
              <a:rPr lang="cs-CZ" dirty="0"/>
              <a:t>, </a:t>
            </a:r>
            <a:r>
              <a:rPr lang="cs-CZ" u="sng" dirty="0">
                <a:hlinkClick r:id="rId99"/>
              </a:rPr>
              <a:t>Zájezdec</a:t>
            </a:r>
            <a:r>
              <a:rPr lang="cs-CZ" dirty="0"/>
              <a:t>, </a:t>
            </a:r>
            <a:r>
              <a:rPr lang="cs-CZ" u="sng" dirty="0">
                <a:hlinkClick r:id="rId100"/>
              </a:rPr>
              <a:t>Zderaz</a:t>
            </a:r>
            <a:r>
              <a:rPr lang="cs-CZ" dirty="0"/>
              <a:t>, </a:t>
            </a:r>
            <a:r>
              <a:rPr lang="cs-CZ" u="sng" dirty="0">
                <a:hlinkClick r:id="rId101"/>
              </a:rPr>
              <a:t>Žlebské Chvalovice</a:t>
            </a:r>
            <a:r>
              <a:rPr lang="cs-CZ" dirty="0"/>
              <a:t>, </a:t>
            </a:r>
            <a:r>
              <a:rPr lang="cs-CZ" u="sng" dirty="0">
                <a:hlinkClick r:id="rId102"/>
              </a:rPr>
              <a:t>Žumberk</a:t>
            </a: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10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25503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Kompetence obce s rozšířenou působností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q"/>
            </a:pPr>
            <a:r>
              <a:rPr lang="cs-CZ" dirty="0" smtClean="0"/>
              <a:t>Ve státní správě:</a:t>
            </a:r>
          </a:p>
          <a:p>
            <a:pPr lvl="0"/>
            <a:r>
              <a:rPr lang="cs-CZ" dirty="0" smtClean="0"/>
              <a:t>stanoví </a:t>
            </a:r>
            <a:r>
              <a:rPr lang="cs-CZ" dirty="0"/>
              <a:t>úhradu za stravu a péči, je-li dítě umístěno do zařízení sociálních služeb na základě rozhodnutí soudu o nařízení ústavní nebo ochranné výchovy</a:t>
            </a:r>
          </a:p>
          <a:p>
            <a:pPr lvl="0"/>
            <a:r>
              <a:rPr lang="cs-CZ" dirty="0"/>
              <a:t>zajišťuje poskytnutí sociální služby osobě, které není poskytována sociální služba, a neposkytnutí okamžité pomoci by ohrozilo její život nebo zdraví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31379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Kompetence obce s rozšířenou působností II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cs-CZ" dirty="0"/>
              <a:t>Činnosti SPOD – zprostředkování NRP, výkon funkce opatrovníka a poručníka….</a:t>
            </a:r>
          </a:p>
          <a:p>
            <a:pPr lvl="0"/>
            <a:r>
              <a:rPr lang="cs-CZ" dirty="0"/>
              <a:t>Péči o občany v soc. ústavech (funkce opatrovníka apod</a:t>
            </a:r>
            <a:r>
              <a:rPr lang="cs-CZ" dirty="0" smtClean="0"/>
              <a:t>.)</a:t>
            </a:r>
            <a:endParaRPr lang="cs-CZ" dirty="0"/>
          </a:p>
          <a:p>
            <a:pPr lvl="0"/>
            <a:r>
              <a:rPr lang="cs-CZ" dirty="0" smtClean="0"/>
              <a:t>Preventivní činnost (programy sociální prevence, péče o menšiny, osoby ohrožené soc. vyloučením)</a:t>
            </a:r>
            <a:endParaRPr lang="cs-CZ" dirty="0"/>
          </a:p>
          <a:p>
            <a:pPr lvl="0"/>
            <a:r>
              <a:rPr lang="cs-CZ" dirty="0"/>
              <a:t>Péče o rizikovou mládež -  sociální kurátor pro mládež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2273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Kompetence obce s rozšířenou působností III.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cs-CZ" dirty="0" smtClean="0"/>
              <a:t>koordinuje </a:t>
            </a:r>
            <a:r>
              <a:rPr lang="cs-CZ" dirty="0"/>
              <a:t>poskytování sociálních služeb osobám na území svého správního obvodu 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59390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Kompetence obce s rozšířenou působností IV.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cs-CZ" dirty="0" smtClean="0"/>
              <a:t>V samosprávě:</a:t>
            </a:r>
          </a:p>
          <a:p>
            <a:pPr lvl="0"/>
            <a:r>
              <a:rPr lang="cs-CZ" dirty="0"/>
              <a:t>zjišťuje potřeby poskytování sociálních služeb na svém území</a:t>
            </a:r>
          </a:p>
          <a:p>
            <a:pPr lvl="0"/>
            <a:r>
              <a:rPr lang="cs-CZ" dirty="0"/>
              <a:t>zajišťuje dostupnost informací o </a:t>
            </a:r>
            <a:r>
              <a:rPr lang="cs-CZ" dirty="0" smtClean="0"/>
              <a:t>soc. </a:t>
            </a:r>
            <a:r>
              <a:rPr lang="cs-CZ" dirty="0"/>
              <a:t>službách</a:t>
            </a:r>
          </a:p>
          <a:p>
            <a:pPr lvl="0"/>
            <a:r>
              <a:rPr lang="cs-CZ" dirty="0"/>
              <a:t>spolupracuje s obcemi, kraji a s poskytovateli při zprostředkování </a:t>
            </a:r>
            <a:r>
              <a:rPr lang="cs-CZ" dirty="0" smtClean="0"/>
              <a:t>pomoci</a:t>
            </a:r>
            <a:endParaRPr lang="cs-CZ" dirty="0"/>
          </a:p>
          <a:p>
            <a:pPr lvl="0"/>
            <a:r>
              <a:rPr lang="cs-CZ" dirty="0"/>
              <a:t>obec poskytuje dotace registrovaným poskytovatelům sociálních služeb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69758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Příklad obce s rozšířenou působností – </a:t>
            </a:r>
            <a:r>
              <a:rPr lang="cs-CZ" dirty="0" err="1" smtClean="0"/>
              <a:t>MěÚ</a:t>
            </a:r>
            <a:r>
              <a:rPr lang="cs-CZ" dirty="0" smtClean="0"/>
              <a:t> Chrudim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cs-CZ" u="sng" dirty="0"/>
              <a:t>O</a:t>
            </a:r>
            <a:r>
              <a:rPr lang="cs-CZ" u="sng" dirty="0" smtClean="0"/>
              <a:t>ddělení </a:t>
            </a:r>
            <a:r>
              <a:rPr lang="cs-CZ" u="sng" dirty="0"/>
              <a:t>sociálních věcí a </a:t>
            </a:r>
            <a:r>
              <a:rPr lang="cs-CZ" u="sng" dirty="0" smtClean="0"/>
              <a:t>zdravotnictví</a:t>
            </a:r>
          </a:p>
          <a:p>
            <a:pPr lvl="0"/>
            <a:r>
              <a:rPr lang="cs-CZ" dirty="0"/>
              <a:t>Oddělení sociálních služeb </a:t>
            </a:r>
          </a:p>
          <a:p>
            <a:pPr lvl="0"/>
            <a:r>
              <a:rPr lang="cs-CZ" dirty="0" smtClean="0"/>
              <a:t>Úsek </a:t>
            </a:r>
            <a:r>
              <a:rPr lang="cs-CZ" dirty="0"/>
              <a:t>dávek hmotné </a:t>
            </a:r>
            <a:r>
              <a:rPr lang="cs-CZ" dirty="0" smtClean="0"/>
              <a:t>nouze</a:t>
            </a:r>
          </a:p>
          <a:p>
            <a:pPr marL="0" lvl="0" indent="0">
              <a:buNone/>
            </a:pPr>
            <a:r>
              <a:rPr lang="cs-CZ" dirty="0" smtClean="0"/>
              <a:t>- </a:t>
            </a:r>
            <a:r>
              <a:rPr lang="cs-CZ" dirty="0" smtClean="0"/>
              <a:t>poradenství</a:t>
            </a:r>
            <a:endParaRPr lang="cs-CZ" dirty="0"/>
          </a:p>
          <a:p>
            <a:r>
              <a:rPr lang="cs-CZ" dirty="0" smtClean="0"/>
              <a:t>Oddělení </a:t>
            </a:r>
            <a:r>
              <a:rPr lang="cs-CZ" dirty="0"/>
              <a:t>péče o rodinu a dítě</a:t>
            </a:r>
          </a:p>
          <a:p>
            <a:pPr>
              <a:buFontTx/>
              <a:buChar char="-"/>
            </a:pPr>
            <a:r>
              <a:rPr lang="cs-CZ" dirty="0" smtClean="0"/>
              <a:t> </a:t>
            </a:r>
            <a:r>
              <a:rPr lang="cs-CZ" dirty="0"/>
              <a:t>zajišťuje sociálně právní ochranu </a:t>
            </a:r>
            <a:r>
              <a:rPr lang="cs-CZ" dirty="0" smtClean="0"/>
              <a:t>dítěte</a:t>
            </a:r>
          </a:p>
          <a:p>
            <a:pPr>
              <a:buFontTx/>
              <a:buChar char="-"/>
            </a:pPr>
            <a:r>
              <a:rPr lang="cs-CZ" dirty="0"/>
              <a:t>zajišťuje oblast náhradní rodinné péče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43089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Příklad obce s rozšířenou působností – </a:t>
            </a:r>
            <a:r>
              <a:rPr lang="cs-CZ" dirty="0" err="1" smtClean="0"/>
              <a:t>MěÚ</a:t>
            </a:r>
            <a:r>
              <a:rPr lang="cs-CZ" dirty="0" smtClean="0"/>
              <a:t> Chrudim II.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dirty="0"/>
              <a:t>Oddělení sociální prevence </a:t>
            </a:r>
          </a:p>
          <a:p>
            <a:pPr>
              <a:buFontTx/>
              <a:buChar char="-"/>
            </a:pPr>
            <a:r>
              <a:rPr lang="cs-CZ" dirty="0" smtClean="0"/>
              <a:t>zajišťuje </a:t>
            </a:r>
            <a:r>
              <a:rPr lang="cs-CZ" dirty="0"/>
              <a:t>a vyhodnocuje </a:t>
            </a:r>
            <a:r>
              <a:rPr lang="cs-CZ" dirty="0" smtClean="0"/>
              <a:t>drogovou problematiku</a:t>
            </a:r>
          </a:p>
          <a:p>
            <a:pPr lvl="0">
              <a:buFontTx/>
              <a:buChar char="-"/>
            </a:pPr>
            <a:r>
              <a:rPr lang="cs-CZ" dirty="0" smtClean="0"/>
              <a:t> </a:t>
            </a:r>
            <a:r>
              <a:rPr lang="cs-CZ" dirty="0"/>
              <a:t>sleduje situaci romských komunit v regionu </a:t>
            </a:r>
          </a:p>
          <a:p>
            <a:pPr>
              <a:buFontTx/>
              <a:buChar char="-"/>
            </a:pPr>
            <a:r>
              <a:rPr lang="cs-CZ" dirty="0"/>
              <a:t>zajišťuje agendu kurátorů pro mládež </a:t>
            </a:r>
            <a:endParaRPr lang="cs-CZ" dirty="0" smtClean="0"/>
          </a:p>
          <a:p>
            <a:pPr>
              <a:buFontTx/>
              <a:buChar char="-"/>
            </a:pPr>
            <a:r>
              <a:rPr lang="cs-CZ" dirty="0"/>
              <a:t>o</a:t>
            </a:r>
            <a:r>
              <a:rPr lang="cs-CZ" dirty="0" smtClean="0"/>
              <a:t>patrovnictví</a:t>
            </a:r>
          </a:p>
          <a:p>
            <a:pPr lvl="0">
              <a:buFontTx/>
              <a:buChar char="-"/>
            </a:pPr>
            <a:r>
              <a:rPr lang="cs-CZ" dirty="0"/>
              <a:t>zajišťuje péči o osoby, kterým hrozí společenské vyloučení </a:t>
            </a:r>
          </a:p>
          <a:p>
            <a:pPr>
              <a:buFontTx/>
              <a:buChar char="-"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38365" y="5805264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03250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Kompetence úřadu pověřené obce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 smtClean="0"/>
              <a:t>Obec s pověřeným obecním úřadem</a:t>
            </a:r>
          </a:p>
          <a:p>
            <a:pPr lvl="0"/>
            <a:r>
              <a:rPr lang="cs-CZ" dirty="0" smtClean="0"/>
              <a:t>Zajištění </a:t>
            </a:r>
            <a:r>
              <a:rPr lang="cs-CZ" dirty="0"/>
              <a:t>funkce opatrovníka</a:t>
            </a:r>
          </a:p>
          <a:p>
            <a:pPr lvl="0"/>
            <a:r>
              <a:rPr lang="cs-CZ" dirty="0"/>
              <a:t>Podíl na SPOD (sledování rizikových rodin)</a:t>
            </a:r>
          </a:p>
          <a:p>
            <a:endParaRPr lang="cs-CZ" dirty="0" smtClean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31849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Obce v samostatné působnosti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cs-CZ" dirty="0"/>
              <a:t>Vytváření podmínek pro rozvoj sociální péče, zjišťuje potřeby obce, informuje o službách</a:t>
            </a:r>
          </a:p>
          <a:p>
            <a:pPr lvl="0"/>
            <a:r>
              <a:rPr lang="cs-CZ" dirty="0"/>
              <a:t>Uspokojování potřeb svých občanů, např. potřeby bydlení, ochrany a rozvoje </a:t>
            </a:r>
            <a:r>
              <a:rPr lang="cs-CZ" dirty="0" smtClean="0"/>
              <a:t>zdraví</a:t>
            </a:r>
            <a:endParaRPr lang="cs-CZ" dirty="0"/>
          </a:p>
          <a:p>
            <a:pPr lvl="0"/>
            <a:r>
              <a:rPr lang="cs-CZ" dirty="0"/>
              <a:t>Může vydávat závazné vyhlášky (např. o veřejném pořádku - bezdomovci)</a:t>
            </a:r>
          </a:p>
          <a:p>
            <a:pPr lvl="0"/>
            <a:r>
              <a:rPr lang="cs-CZ" dirty="0"/>
              <a:t>Rozhoduje o poskytnutí sociální služby zřizované obcí a úhradě za ni, zabezpečuje danou sociální službu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48155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Kompetence úřadu práce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cs-CZ" dirty="0"/>
              <a:t>Dávky </a:t>
            </a:r>
            <a:r>
              <a:rPr lang="cs-CZ" dirty="0" smtClean="0"/>
              <a:t> a řízení o SSP, pomoci v hmotné nouzi, příspěvek na péči, dávky pro OZP</a:t>
            </a:r>
            <a:endParaRPr lang="cs-CZ" dirty="0"/>
          </a:p>
          <a:p>
            <a:pPr lvl="0"/>
            <a:r>
              <a:rPr lang="cs-CZ" dirty="0"/>
              <a:t>Dávka podpory v nezaměstnanosti</a:t>
            </a:r>
          </a:p>
          <a:p>
            <a:pPr lvl="0"/>
            <a:r>
              <a:rPr lang="cs-CZ" dirty="0"/>
              <a:t>Nabídka a poptávka volných pracovních míst, vývoj trhu</a:t>
            </a:r>
          </a:p>
          <a:p>
            <a:pPr lvl="0"/>
            <a:r>
              <a:rPr lang="cs-CZ" dirty="0"/>
              <a:t>Poskytují právní, ekonomické, sociální a psychologické </a:t>
            </a:r>
            <a:r>
              <a:rPr lang="cs-CZ" dirty="0" smtClean="0"/>
              <a:t>poradenství, rekvalifikace, pracovní místa pro OZP</a:t>
            </a: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87390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Nestátní sektor – komerční organizace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cs-CZ" dirty="0" smtClean="0"/>
              <a:t>Privátní poskytování sociální péče</a:t>
            </a:r>
          </a:p>
          <a:p>
            <a:pPr lvl="0"/>
            <a:r>
              <a:rPr lang="cs-CZ" dirty="0" smtClean="0"/>
              <a:t>Lze </a:t>
            </a:r>
            <a:r>
              <a:rPr lang="cs-CZ" dirty="0"/>
              <a:t>jen, pokud povoluje zákon</a:t>
            </a:r>
          </a:p>
          <a:p>
            <a:pPr lvl="0"/>
            <a:r>
              <a:rPr lang="cs-CZ" dirty="0"/>
              <a:t>Týká se hlavně sociálních služeb</a:t>
            </a:r>
          </a:p>
          <a:p>
            <a:pPr lvl="0"/>
            <a:r>
              <a:rPr lang="cs-CZ" dirty="0"/>
              <a:t>Cílem je většinou tvořit zisk</a:t>
            </a:r>
          </a:p>
          <a:p>
            <a:pPr lvl="0"/>
            <a:r>
              <a:rPr lang="cs-CZ" dirty="0"/>
              <a:t>Některá nejsou v registru poskytovatelů sociálních služeb </a:t>
            </a:r>
          </a:p>
          <a:p>
            <a:pPr lvl="0"/>
            <a:r>
              <a:rPr lang="cs-CZ" dirty="0"/>
              <a:t>Např. Dům klidného stáří </a:t>
            </a:r>
            <a:r>
              <a:rPr lang="cs-CZ" dirty="0" err="1"/>
              <a:t>Glossus</a:t>
            </a:r>
            <a:r>
              <a:rPr lang="cs-CZ" dirty="0"/>
              <a:t> (Luže</a:t>
            </a:r>
            <a:r>
              <a:rPr lang="cs-CZ" dirty="0" smtClean="0"/>
              <a:t>)</a:t>
            </a:r>
          </a:p>
          <a:p>
            <a:pPr marL="0" lvl="0" indent="0">
              <a:buNone/>
            </a:pPr>
            <a:r>
              <a:rPr lang="cs-CZ" dirty="0" smtClean="0"/>
              <a:t>    Rezidenční bydlení pro seniory, Dřevčický park</a:t>
            </a: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5996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Rezidenční bydlení pro seniory – Dřevčický park</a:t>
            </a:r>
            <a:endParaRPr lang="cs-CZ" dirty="0"/>
          </a:p>
        </p:txBody>
      </p:sp>
      <p:pic>
        <p:nvPicPr>
          <p:cNvPr id="3" name="Picture 6" descr="http://www.drevcickypark.com/res/dwe-files/1404036436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84687" y="1571625"/>
            <a:ext cx="6929438" cy="2357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4" descr="http://www.drevcickypark.com/res/dwe-files/1404036437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7232" y="3929063"/>
            <a:ext cx="7072312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40230" y="3370263"/>
            <a:ext cx="1317625" cy="3487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900933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Nestátní sektor - Neziskové organizace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dirty="0"/>
              <a:t>Nevytvářejí zisk, pokud zisk vytvoří, vloží ho zpět do organizace </a:t>
            </a:r>
          </a:p>
          <a:p>
            <a:pPr lvl="0"/>
            <a:r>
              <a:rPr lang="cs-CZ" dirty="0"/>
              <a:t>Občanská sdružení</a:t>
            </a:r>
          </a:p>
          <a:p>
            <a:pPr lvl="0"/>
            <a:r>
              <a:rPr lang="cs-CZ" dirty="0"/>
              <a:t>Nadace a nadační fondy</a:t>
            </a:r>
          </a:p>
          <a:p>
            <a:pPr lvl="0"/>
            <a:r>
              <a:rPr lang="cs-CZ" dirty="0"/>
              <a:t>Obecně prospěšné společnosti</a:t>
            </a:r>
          </a:p>
          <a:p>
            <a:pPr lvl="0"/>
            <a:r>
              <a:rPr lang="cs-CZ" dirty="0"/>
              <a:t>Církevní a právnické osoby (Charita ČR)     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01505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Občanská sdružení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dirty="0"/>
              <a:t>Registrace na MV</a:t>
            </a:r>
          </a:p>
          <a:p>
            <a:pPr lvl="0"/>
            <a:r>
              <a:rPr lang="cs-CZ" dirty="0"/>
              <a:t>Členská základna (3 osoby, jedna starší 18 let)</a:t>
            </a:r>
          </a:p>
          <a:p>
            <a:pPr lvl="0"/>
            <a:r>
              <a:rPr lang="cs-CZ" dirty="0"/>
              <a:t>Řídí se vlastními stanovami</a:t>
            </a:r>
          </a:p>
          <a:p>
            <a:pPr lvl="0"/>
            <a:r>
              <a:rPr lang="cs-CZ" dirty="0"/>
              <a:t>Vznik za účelem realizace společného zájmu</a:t>
            </a:r>
          </a:p>
          <a:p>
            <a:pPr lvl="0"/>
            <a:r>
              <a:rPr lang="cs-CZ" dirty="0"/>
              <a:t>Řídící orgán: Valná hromada (členská schůze) a výbor (rada, předsednictvo) v čele s předsedou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11386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Obecně prospěšná společnost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dirty="0"/>
              <a:t>Poskytuje obecně prospěšné služby (v zákoně nedefinováno)</a:t>
            </a:r>
          </a:p>
          <a:p>
            <a:pPr lvl="0"/>
            <a:r>
              <a:rPr lang="cs-CZ" dirty="0"/>
              <a:t>Registrace: krajský soud</a:t>
            </a:r>
          </a:p>
          <a:p>
            <a:pPr lvl="0"/>
            <a:r>
              <a:rPr lang="cs-CZ" dirty="0"/>
              <a:t>Má správní radu, dozorčí radu a ředitele</a:t>
            </a:r>
          </a:p>
          <a:p>
            <a:pPr lvl="0"/>
            <a:r>
              <a:rPr lang="cs-CZ" dirty="0"/>
              <a:t>Zveřejňuje výroční zprávy</a:t>
            </a:r>
          </a:p>
          <a:p>
            <a:pPr lvl="0"/>
            <a:r>
              <a:rPr lang="cs-CZ" dirty="0"/>
              <a:t>Mohou zřizovat např. domovy pro seniory, služby pro osoby bez domova </a:t>
            </a:r>
            <a:r>
              <a:rPr lang="cs-CZ" dirty="0" err="1"/>
              <a:t>atd</a:t>
            </a:r>
            <a:r>
              <a:rPr lang="cs-CZ" dirty="0"/>
              <a:t>….</a:t>
            </a:r>
          </a:p>
          <a:p>
            <a:pPr marL="0" indent="0">
              <a:buNone/>
            </a:pP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67099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Nadace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cs-CZ" dirty="0"/>
              <a:t>Účelové sdružení majetku zřízené za účelem dosahování obecně prospěšného cíle</a:t>
            </a:r>
          </a:p>
          <a:p>
            <a:pPr lvl="0"/>
            <a:r>
              <a:rPr lang="cs-CZ" dirty="0"/>
              <a:t>Nadační příspěvky se poskytují z výnosů nadačního jmění a z ostatního majetku nadace</a:t>
            </a:r>
          </a:p>
          <a:p>
            <a:pPr lvl="0"/>
            <a:r>
              <a:rPr lang="cs-CZ" dirty="0"/>
              <a:t>Registrace u krajského </a:t>
            </a:r>
            <a:r>
              <a:rPr lang="cs-CZ" dirty="0" smtClean="0"/>
              <a:t>soudu</a:t>
            </a:r>
            <a:endParaRPr lang="cs-CZ" dirty="0"/>
          </a:p>
          <a:p>
            <a:pPr lvl="0"/>
            <a:r>
              <a:rPr lang="cs-CZ" dirty="0"/>
              <a:t>Minimální vklad 500 000 Kč (nadační jmění) </a:t>
            </a:r>
          </a:p>
          <a:p>
            <a:pPr lvl="0"/>
            <a:r>
              <a:rPr lang="cs-CZ" dirty="0"/>
              <a:t>Povinný audit </a:t>
            </a:r>
          </a:p>
          <a:p>
            <a:pPr lvl="0"/>
            <a:r>
              <a:rPr lang="cs-CZ" dirty="0"/>
              <a:t>Nemohou poskytovat sociální služby, pouze se mohou podílet na financování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2588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Nadační fond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dirty="0"/>
              <a:t>Účelové sdružení majetku zřízené za účelem dosahování obecně prospěšného cíle</a:t>
            </a:r>
          </a:p>
          <a:p>
            <a:pPr lvl="0"/>
            <a:r>
              <a:rPr lang="cs-CZ" dirty="0"/>
              <a:t>Nezřizuje nadační jmění a pro dosažení účelu smí použít veškerý svůj majetek</a:t>
            </a:r>
          </a:p>
          <a:p>
            <a:pPr lvl="0"/>
            <a:r>
              <a:rPr lang="cs-CZ" dirty="0"/>
              <a:t>Registrace u krajského soudu</a:t>
            </a:r>
          </a:p>
          <a:p>
            <a:pPr lvl="0"/>
            <a:r>
              <a:rPr lang="cs-CZ" dirty="0"/>
              <a:t>Má správní a dozorčí radu</a:t>
            </a:r>
          </a:p>
          <a:p>
            <a:pPr lvl="0"/>
            <a:r>
              <a:rPr lang="cs-CZ" dirty="0"/>
              <a:t>Nemusí mít minimální vklad 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0515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Fundraising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cs-CZ" dirty="0"/>
              <a:t>Získávání peněz na obecně prospěšnou činnost </a:t>
            </a:r>
          </a:p>
          <a:p>
            <a:pPr lvl="0"/>
            <a:r>
              <a:rPr lang="cs-CZ" dirty="0"/>
              <a:t>Způsoby získávání peněz: od jednotlivců, firem, nadací, státních úřadů, orgánů místní nebo </a:t>
            </a:r>
            <a:r>
              <a:rPr lang="cs-CZ" dirty="0" smtClean="0"/>
              <a:t>krajské </a:t>
            </a:r>
            <a:r>
              <a:rPr lang="cs-CZ" dirty="0"/>
              <a:t>samosprávy, orgánů EU, pořádání benefičních akcí, prodávání výrobků nebo služeb nebo organizování klubů přátel, jejichž členové pravidelně přispívají na činnost podporované organizace.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68976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Organizace v Chrudimi a okolí se zřetelem na zřizovatele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/>
              <a:t>Centrum sociálních služeb a pomoci Chrudim – v samosprávě města </a:t>
            </a:r>
            <a:r>
              <a:rPr lang="cs-CZ" dirty="0" smtClean="0"/>
              <a:t>Chrudim</a:t>
            </a:r>
          </a:p>
          <a:p>
            <a:r>
              <a:rPr lang="cs-CZ" dirty="0"/>
              <a:t>Domov sociálních služeb a pomoci Slatiňany – zřizovatel Pardubický kraj, jedná se o příspěvkovou organizaci</a:t>
            </a:r>
          </a:p>
          <a:p>
            <a:r>
              <a:rPr lang="cs-CZ" dirty="0"/>
              <a:t>Rytmus Chrudim – obecně prospěšná společnost</a:t>
            </a:r>
          </a:p>
          <a:p>
            <a:r>
              <a:rPr lang="cs-CZ" dirty="0"/>
              <a:t>Centrum J. J. </a:t>
            </a:r>
            <a:r>
              <a:rPr lang="cs-CZ" dirty="0" err="1"/>
              <a:t>Pestalozziho</a:t>
            </a:r>
            <a:r>
              <a:rPr lang="cs-CZ" dirty="0"/>
              <a:t> – obecně prospěšná společnost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26404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Organizace v Chrudimi a okolí se zřetelem na zřizovatele II.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Šance pro tebe – občanské sdružení </a:t>
            </a:r>
          </a:p>
          <a:p>
            <a:r>
              <a:rPr lang="cs-CZ" dirty="0" err="1"/>
              <a:t>Amalthea</a:t>
            </a:r>
            <a:r>
              <a:rPr lang="cs-CZ" dirty="0"/>
              <a:t> – občanské sdružení	</a:t>
            </a:r>
            <a:endParaRPr lang="cs-CZ" dirty="0" smtClean="0"/>
          </a:p>
          <a:p>
            <a:r>
              <a:rPr lang="cs-CZ" dirty="0" smtClean="0"/>
              <a:t>Městský </a:t>
            </a:r>
            <a:r>
              <a:rPr lang="cs-CZ" dirty="0"/>
              <a:t>úřad Chrudim – odbor sociálních věcí a zdravotnictví, oddělení prevence – obecní úřad s rozšířenou působností (státní správa)</a:t>
            </a:r>
          </a:p>
          <a:p>
            <a:r>
              <a:rPr lang="cs-CZ" dirty="0"/>
              <a:t>Archa- středisko výchovné péče – MŠMT</a:t>
            </a:r>
          </a:p>
          <a:p>
            <a:endParaRPr lang="cs-CZ" dirty="0"/>
          </a:p>
          <a:p>
            <a:pPr marL="0" indent="0">
              <a:buNone/>
            </a:pP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91801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Zdroje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cs-CZ" dirty="0"/>
              <a:t>Krebs Vojtěch a kolektiv, Sociální politika, </a:t>
            </a:r>
            <a:r>
              <a:rPr lang="cs-CZ" dirty="0" err="1"/>
              <a:t>Aspi</a:t>
            </a:r>
            <a:r>
              <a:rPr lang="cs-CZ" dirty="0"/>
              <a:t>, Praha, </a:t>
            </a:r>
            <a:r>
              <a:rPr lang="cs-CZ" dirty="0" smtClean="0"/>
              <a:t>2007</a:t>
            </a:r>
            <a:endParaRPr lang="cs-CZ" dirty="0"/>
          </a:p>
          <a:p>
            <a:r>
              <a:rPr lang="cs-CZ" dirty="0"/>
              <a:t>Matoušek Oldřich, Sociální služby, Portál, Praha, 2007</a:t>
            </a:r>
          </a:p>
          <a:p>
            <a:r>
              <a:rPr lang="cs-CZ" dirty="0"/>
              <a:t>Matoušek Oldřich, Základy sociální práce, Portál, Praha, 2001</a:t>
            </a:r>
          </a:p>
          <a:p>
            <a:r>
              <a:rPr lang="cs-CZ" dirty="0"/>
              <a:t>Matoušek Oldřich, Metody a řízení sociální práce, Portál, Praha, 2003</a:t>
            </a:r>
          </a:p>
          <a:p>
            <a:r>
              <a:rPr lang="cs-CZ" dirty="0"/>
              <a:t>Katalog vybraných organizací působících v sociální oblasti ve městě Chrudim, </a:t>
            </a:r>
            <a:r>
              <a:rPr lang="cs-CZ" dirty="0" err="1" smtClean="0"/>
              <a:t>MěÚ</a:t>
            </a:r>
            <a:r>
              <a:rPr lang="cs-CZ" dirty="0"/>
              <a:t>, Chrudim, 2010</a:t>
            </a:r>
          </a:p>
          <a:p>
            <a:r>
              <a:rPr lang="cs-CZ" dirty="0"/>
              <a:t>Zákon č. 108/2006 Sb. O sociálních službách</a:t>
            </a:r>
          </a:p>
          <a:p>
            <a:r>
              <a:rPr lang="cs-CZ" u="sng" dirty="0">
                <a:hlinkClick r:id="rId2"/>
              </a:rPr>
              <a:t>www.mpsv.cz</a:t>
            </a:r>
            <a:endParaRPr lang="cs-CZ" dirty="0"/>
          </a:p>
          <a:p>
            <a:r>
              <a:rPr lang="cs-CZ" dirty="0"/>
              <a:t>http://www.pardubickykraj.cz/index.asp?thema=2858&amp;category=</a:t>
            </a:r>
          </a:p>
          <a:p>
            <a:r>
              <a:rPr lang="cs-CZ" dirty="0"/>
              <a:t>http://www.chrudim-city.cz/index.asp?p=20&amp;s=238&amp;id=249&amp;u3=255</a:t>
            </a:r>
          </a:p>
          <a:p>
            <a:r>
              <a:rPr lang="cs-CZ" u="sng" dirty="0">
                <a:hlinkClick r:id="rId3"/>
              </a:rPr>
              <a:t>http://socialnirevue.cz/item/pusobnost-verejne-spravy-v-socialnich-sluzbach/category/socialni-prace</a:t>
            </a:r>
            <a:endParaRPr lang="cs-CZ" dirty="0"/>
          </a:p>
          <a:p>
            <a:r>
              <a:rPr lang="cs-CZ" u="sng" dirty="0">
                <a:hlinkClick r:id="rId4"/>
              </a:rPr>
              <a:t>http://</a:t>
            </a:r>
            <a:r>
              <a:rPr lang="cs-CZ" u="sng" dirty="0" smtClean="0">
                <a:hlinkClick r:id="rId4"/>
              </a:rPr>
              <a:t>www.czso.cz/xe/redakce.nsf/i/mapy_okresu_pardubickeho_kraje</a:t>
            </a:r>
            <a:endParaRPr lang="cs-CZ" u="sng" dirty="0" smtClean="0"/>
          </a:p>
          <a:p>
            <a:r>
              <a:rPr lang="cs-CZ" dirty="0">
                <a:hlinkClick r:id="rId5"/>
              </a:rPr>
              <a:t>http://www.drevcickypark.com</a:t>
            </a:r>
            <a:r>
              <a:rPr lang="cs-CZ" dirty="0" smtClean="0">
                <a:hlinkClick r:id="rId5"/>
              </a:rPr>
              <a:t>/</a:t>
            </a:r>
            <a:endParaRPr lang="cs-CZ" dirty="0" smtClean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51605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259</TotalTime>
  <Words>1756</Words>
  <Application>Microsoft Office PowerPoint</Application>
  <PresentationFormat>Předvádění na obrazovce (4:3)</PresentationFormat>
  <Paragraphs>237</Paragraphs>
  <Slides>46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46</vt:i4>
      </vt:variant>
    </vt:vector>
  </HeadingPairs>
  <TitlesOfParts>
    <vt:vector size="47" baseType="lpstr">
      <vt:lpstr>Motiv systému Office</vt:lpstr>
      <vt:lpstr>Kompetence vlády, kraje a obcí</vt:lpstr>
      <vt:lpstr>Sociální péči organizuje a poskytuje ve státním sektoru</vt:lpstr>
      <vt:lpstr>Sociální péči poskytuje v nestátním sektoru</vt:lpstr>
      <vt:lpstr>Kompetence vlády</vt:lpstr>
      <vt:lpstr>Kompetence MPSV</vt:lpstr>
      <vt:lpstr>Kompetence MPSV</vt:lpstr>
      <vt:lpstr>MPSV poskytuje sociální služby  </vt:lpstr>
      <vt:lpstr>Kompetence ministerstva zdravotnictví</vt:lpstr>
      <vt:lpstr>Kompetence školství, mládeže a tělovýchovy</vt:lpstr>
      <vt:lpstr>Česká správa sociálního zabezpečení</vt:lpstr>
      <vt:lpstr>Kompetence ČSSZ</vt:lpstr>
      <vt:lpstr>Okresní správa sociálního zabezpečení</vt:lpstr>
      <vt:lpstr>Kompetence OSSZ</vt:lpstr>
      <vt:lpstr>Krajský  úřad (KÚ)</vt:lpstr>
      <vt:lpstr>Pardubický kraj – 4 okresy</vt:lpstr>
      <vt:lpstr>Kompetence KÚ – státní správa</vt:lpstr>
      <vt:lpstr>KÚ – státní správa II.</vt:lpstr>
      <vt:lpstr>KÚ – státní správa III.</vt:lpstr>
      <vt:lpstr>KÚ - samospráva</vt:lpstr>
      <vt:lpstr>KÚ – samospráva II.</vt:lpstr>
      <vt:lpstr>Obce</vt:lpstr>
      <vt:lpstr>3 typy obcí</vt:lpstr>
      <vt:lpstr>Obce s rozšířenou působností</vt:lpstr>
      <vt:lpstr>Snímek 24</vt:lpstr>
      <vt:lpstr>Obec s pověřeným obecním úřadem</vt:lpstr>
      <vt:lpstr>Obec</vt:lpstr>
      <vt:lpstr>Kompetence obce s rozšířenou působností</vt:lpstr>
      <vt:lpstr>Kompetence obce s rozšířenou působností II </vt:lpstr>
      <vt:lpstr>Kompetence obce s rozšířenou působností III.</vt:lpstr>
      <vt:lpstr>Kompetence obce s rozšířenou působností IV.</vt:lpstr>
      <vt:lpstr>Příklad obce s rozšířenou působností – MěÚ Chrudim </vt:lpstr>
      <vt:lpstr>Příklad obce s rozšířenou působností – MěÚ Chrudim II.</vt:lpstr>
      <vt:lpstr>Kompetence úřadu pověřené obce</vt:lpstr>
      <vt:lpstr>Obce v samostatné působnosti</vt:lpstr>
      <vt:lpstr>Kompetence úřadu práce</vt:lpstr>
      <vt:lpstr>Nestátní sektor – komerční organizace</vt:lpstr>
      <vt:lpstr>Rezidenční bydlení pro seniory – Dřevčický park</vt:lpstr>
      <vt:lpstr>Nestátní sektor - Neziskové organizace</vt:lpstr>
      <vt:lpstr>Občanská sdružení</vt:lpstr>
      <vt:lpstr>Obecně prospěšná společnost</vt:lpstr>
      <vt:lpstr>Nadace</vt:lpstr>
      <vt:lpstr>Nadační fond</vt:lpstr>
      <vt:lpstr>Fundraising</vt:lpstr>
      <vt:lpstr>Organizace v Chrudimi a okolí se zřetelem na zřizovatele</vt:lpstr>
      <vt:lpstr>Organizace v Chrudimi a okolí se zřetelem na zřizovatele II.</vt:lpstr>
      <vt:lpstr>Zdroje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Kompetence vlády, kraje a obcí</dc:title>
  <dc:creator>Pleskotova V</dc:creator>
  <cp:lastModifiedBy>Vilma</cp:lastModifiedBy>
  <cp:revision>16</cp:revision>
  <dcterms:created xsi:type="dcterms:W3CDTF">2011-08-25T16:55:04Z</dcterms:created>
  <dcterms:modified xsi:type="dcterms:W3CDTF">2011-12-30T19:46:41Z</dcterms:modified>
</cp:coreProperties>
</file>