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57" r:id="rId10"/>
    <p:sldId id="264" r:id="rId11"/>
    <p:sldId id="266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54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ED28AC2-1D16-4C18-8B89-A4217E840A02}" type="datetimeFigureOut">
              <a:rPr lang="cs-CZ" smtClean="0"/>
              <a:t>3.5.2011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Obdélní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bdélní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římá spojovací čára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Přímá spojovací čára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Obdélní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91B8C3C-84EF-4CE4-B880-2451A146329F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ED28AC2-1D16-4C18-8B89-A4217E840A02}" type="datetimeFigureOut">
              <a:rPr lang="cs-CZ" smtClean="0"/>
              <a:t>3.5.2011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91B8C3C-84EF-4CE4-B880-2451A146329F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ED28AC2-1D16-4C18-8B89-A4217E840A02}" type="datetimeFigureOut">
              <a:rPr lang="cs-CZ" smtClean="0"/>
              <a:t>3.5.2011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9" name="Obdélní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Přímá spojovací čára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Přímá spojovací čára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Obdélní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Přímá spojovací čára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91B8C3C-84EF-4CE4-B880-2451A146329F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8AC2-1D16-4C18-8B89-A4217E840A02}" type="datetimeFigureOut">
              <a:rPr lang="cs-CZ" smtClean="0"/>
              <a:t>3.5.2011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8C3C-84EF-4CE4-B880-2451A146329F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8AC2-1D16-4C18-8B89-A4217E840A02}" type="datetimeFigureOut">
              <a:rPr lang="cs-CZ" smtClean="0"/>
              <a:t>3.5.2011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8C3C-84EF-4CE4-B880-2451A146329F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ED28AC2-1D16-4C18-8B89-A4217E840A02}" type="datetimeFigureOut">
              <a:rPr lang="cs-CZ" smtClean="0"/>
              <a:t>3.5.2011</a:t>
            </a:fld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91B8C3C-84EF-4CE4-B880-2451A146329F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8AC2-1D16-4C18-8B89-A4217E840A02}" type="datetimeFigureOut">
              <a:rPr lang="cs-CZ" smtClean="0"/>
              <a:t>3.5.2011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8C3C-84EF-4CE4-B880-2451A146329F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Zástupný symbol pro obsah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ED28AC2-1D16-4C18-8B89-A4217E840A02}" type="datetimeFigureOut">
              <a:rPr lang="cs-CZ" smtClean="0"/>
              <a:t>3.5.2011</a:t>
            </a:fld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91B8C3C-84EF-4CE4-B880-2451A146329F}" type="slidenum">
              <a:rPr lang="cs-CZ" smtClean="0"/>
              <a:t>‹#›</a:t>
            </a:fld>
            <a:endParaRPr lang="cs-CZ"/>
          </a:p>
        </p:txBody>
      </p:sp>
      <p:sp>
        <p:nvSpPr>
          <p:cNvPr id="23" name="Zástupný symbol pro zápatí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Přímá spojovací čára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Zástupný symbol pro datum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ED28AC2-1D16-4C18-8B89-A4217E840A02}" type="datetimeFigureOut">
              <a:rPr lang="cs-CZ" smtClean="0"/>
              <a:t>3.5.2011</a:t>
            </a:fld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91B8C3C-84EF-4CE4-B880-2451A146329F}" type="slidenum">
              <a:rPr lang="cs-CZ" smtClean="0"/>
              <a:t>‹#›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8AC2-1D16-4C18-8B89-A4217E840A02}" type="datetimeFigureOut">
              <a:rPr lang="cs-CZ" smtClean="0"/>
              <a:t>3.5.2011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8C3C-84EF-4CE4-B880-2451A146329F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8AC2-1D16-4C18-8B89-A4217E840A02}" type="datetimeFigureOut">
              <a:rPr lang="cs-CZ" smtClean="0"/>
              <a:t>3.5.2011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8C3C-84EF-4CE4-B880-2451A146329F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ED28AC2-1D16-4C18-8B89-A4217E840A02}" type="datetimeFigureOut">
              <a:rPr lang="cs-CZ" smtClean="0"/>
              <a:t>3.5.2011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91B8C3C-84EF-4CE4-B880-2451A146329F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1907704" y="1700808"/>
            <a:ext cx="6408712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8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Pacient jako břemeno</a:t>
            </a:r>
            <a:endParaRPr lang="cs-CZ" sz="8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6977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755576" y="1340768"/>
            <a:ext cx="7632848" cy="4104456"/>
          </a:xfrm>
        </p:spPr>
        <p:txBody>
          <a:bodyPr/>
          <a:lstStyle/>
          <a:p>
            <a:r>
              <a:rPr lang="cs-CZ" dirty="0" smtClean="0">
                <a:latin typeface="Comic Sans MS" pitchFamily="66" charset="0"/>
              </a:rPr>
              <a:t>Ruční manipulace s pacienty je součástí pracovní náplně většiny zdravotnických zaměstnanců</a:t>
            </a:r>
            <a:r>
              <a:rPr lang="cs-CZ" dirty="0" smtClean="0">
                <a:latin typeface="Comic Sans MS" pitchFamily="66" charset="0"/>
              </a:rPr>
              <a:t>.</a:t>
            </a:r>
            <a:endParaRPr lang="cs-CZ" dirty="0" smtClean="0">
              <a:latin typeface="Comic Sans MS" pitchFamily="66" charset="0"/>
            </a:endParaRPr>
          </a:p>
          <a:p>
            <a:r>
              <a:rPr lang="cs-CZ" dirty="0" smtClean="0">
                <a:latin typeface="Comic Sans MS" pitchFamily="66" charset="0"/>
              </a:rPr>
              <a:t>Odstraňování této fyzicky namáhavé práce je nutné zejména pro ochranu zdraví zaměstnanců.</a:t>
            </a:r>
          </a:p>
          <a:p>
            <a:r>
              <a:rPr lang="cs-CZ" dirty="0" smtClean="0">
                <a:latin typeface="Comic Sans MS" pitchFamily="66" charset="0"/>
              </a:rPr>
              <a:t>Používání technických prostředků (např. hydraulických zvedáků, polohovacích lůžek, van, vozíků apod.) při manipulaci  snižuje riziko ohrožení zdraví zaměstnanců. </a:t>
            </a:r>
          </a:p>
          <a:p>
            <a:r>
              <a:rPr lang="cs-CZ" dirty="0" smtClean="0">
                <a:latin typeface="Comic Sans MS" pitchFamily="66" charset="0"/>
              </a:rPr>
              <a:t>V tomto případě je nutné, aby práce byly prováděny co nejúčelněji a nejbezpečněji !!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1001510" y="404664"/>
            <a:ext cx="7069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Bezpečná manipulace</a:t>
            </a:r>
            <a:endParaRPr lang="cs-CZ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00808"/>
            <a:ext cx="302433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3923928" y="332656"/>
            <a:ext cx="4662264" cy="526297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cs-CZ" sz="2400" dirty="0" smtClean="0">
                <a:latin typeface="Comic Sans MS" pitchFamily="66" charset="0"/>
              </a:rPr>
              <a:t>Zdravotnický a ošetřovatelský personál má všechny pohyby zautomatizovat tak, aby pracoval účelně a s minimálním úsilím.</a:t>
            </a:r>
          </a:p>
          <a:p>
            <a:r>
              <a:rPr lang="cs-CZ" sz="2400" b="1" dirty="0" smtClean="0">
                <a:latin typeface="Comic Sans MS" pitchFamily="66" charset="0"/>
              </a:rPr>
              <a:t>Při práci a manipulaci s pacientem je zdravotnický zaměstnanec povinen přednostně používat technická zařízení !!  Např. zvedáky s různým příslušenstvím, zvedací vany, sprchovací kabiny, mechanické pojízdné křesla a vozíky a podobně.</a:t>
            </a:r>
            <a:endParaRPr lang="cs-CZ" sz="2400" b="1" dirty="0" smtClean="0">
              <a:latin typeface="Comic Sans MS" pitchFamily="66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755576" y="2060848"/>
            <a:ext cx="7025208" cy="3693024"/>
          </a:xfrm>
        </p:spPr>
        <p:txBody>
          <a:bodyPr/>
          <a:lstStyle/>
          <a:p>
            <a:r>
              <a:rPr lang="cs-CZ" dirty="0" smtClean="0">
                <a:latin typeface="Comic Sans MS" pitchFamily="66" charset="0"/>
              </a:rPr>
              <a:t>Záda musí mít zdravotničtí zaměstnanci při práci a manipulaci s pacientem vždy vzpřímená (zafixovaná páteř- pevná záda</a:t>
            </a:r>
            <a:r>
              <a:rPr lang="cs-CZ" dirty="0" smtClean="0">
                <a:latin typeface="Comic Sans MS" pitchFamily="66" charset="0"/>
              </a:rPr>
              <a:t>).</a:t>
            </a:r>
            <a:endParaRPr lang="cs-CZ" dirty="0" smtClean="0">
              <a:latin typeface="Comic Sans MS" pitchFamily="66" charset="0"/>
            </a:endParaRPr>
          </a:p>
          <a:p>
            <a:r>
              <a:rPr lang="cs-CZ" dirty="0" smtClean="0">
                <a:latin typeface="Comic Sans MS" pitchFamily="66" charset="0"/>
              </a:rPr>
              <a:t>Zaměstnanec musí vždy udržovat chráněnou pozici páteře !!!</a:t>
            </a:r>
          </a:p>
          <a:p>
            <a:endParaRPr lang="cs-CZ" dirty="0"/>
          </a:p>
        </p:txBody>
      </p:sp>
      <p:sp>
        <p:nvSpPr>
          <p:cNvPr id="5" name="Obdélník 4"/>
          <p:cNvSpPr/>
          <p:nvPr/>
        </p:nvSpPr>
        <p:spPr>
          <a:xfrm>
            <a:off x="2699792" y="260648"/>
            <a:ext cx="354616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8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Pozor !</a:t>
            </a:r>
            <a:endParaRPr lang="cs-CZ" sz="8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6" name="Obrázek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4005064"/>
            <a:ext cx="2016224" cy="2088232"/>
          </a:xfrm>
          <a:prstGeom prst="rect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cs-CZ" sz="32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>
                <a:latin typeface="Comic Sans MS" pitchFamily="66" charset="0"/>
              </a:rPr>
              <a:t>Pacient se přidrží jednou rukou hrazdičky nebo postranice lůžka</a:t>
            </a:r>
            <a:r>
              <a:rPr lang="cs-CZ" dirty="0" smtClean="0">
                <a:latin typeface="Comic Sans MS" pitchFamily="66" charset="0"/>
              </a:rPr>
              <a:t>.</a:t>
            </a:r>
            <a:endParaRPr lang="cs-CZ" dirty="0" smtClean="0">
              <a:latin typeface="Comic Sans MS" pitchFamily="66" charset="0"/>
            </a:endParaRPr>
          </a:p>
          <a:p>
            <a:r>
              <a:rPr lang="cs-CZ" dirty="0" smtClean="0">
                <a:latin typeface="Comic Sans MS" pitchFamily="66" charset="0"/>
              </a:rPr>
              <a:t>Pokrčí jednu </a:t>
            </a:r>
            <a:r>
              <a:rPr lang="cs-CZ" dirty="0" smtClean="0">
                <a:latin typeface="Comic Sans MS" pitchFamily="66" charset="0"/>
              </a:rPr>
              <a:t>nebo obě dolní končetiny v koleně a opře se patou o podložku a vysune se</a:t>
            </a:r>
            <a:r>
              <a:rPr lang="cs-CZ" dirty="0" smtClean="0">
                <a:latin typeface="Comic Sans MS" pitchFamily="66" charset="0"/>
              </a:rPr>
              <a:t>.</a:t>
            </a:r>
            <a:endParaRPr lang="cs-CZ" dirty="0" smtClean="0">
              <a:latin typeface="Comic Sans MS" pitchFamily="66" charset="0"/>
            </a:endParaRPr>
          </a:p>
          <a:p>
            <a:r>
              <a:rPr lang="cs-CZ" dirty="0" smtClean="0">
                <a:latin typeface="Comic Sans MS" pitchFamily="66" charset="0"/>
              </a:rPr>
              <a:t>Hlavou a rameny se pacient nesmí opírat o základ lůžka.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1297557" y="476672"/>
            <a:ext cx="63225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Posouvání pacienta</a:t>
            </a:r>
            <a:endParaRPr lang="cs-CZ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3789040"/>
            <a:ext cx="2304256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23528" y="1484784"/>
            <a:ext cx="7961312" cy="3168352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>
                <a:latin typeface="Comic Sans MS" pitchFamily="66" charset="0"/>
              </a:rPr>
              <a:t>Vysouvají vždy dva zaměstnanci</a:t>
            </a:r>
          </a:p>
          <a:p>
            <a:r>
              <a:rPr lang="cs-CZ" dirty="0" smtClean="0">
                <a:latin typeface="Comic Sans MS" pitchFamily="66" charset="0"/>
              </a:rPr>
              <a:t>Používá se polohovací pomůcka-podložka.</a:t>
            </a:r>
          </a:p>
          <a:p>
            <a:r>
              <a:rPr lang="cs-CZ" dirty="0" smtClean="0">
                <a:latin typeface="Comic Sans MS" pitchFamily="66" charset="0"/>
              </a:rPr>
              <a:t>Oba zaměstnanci stojí na jedné straně lůžka.</a:t>
            </a:r>
          </a:p>
          <a:p>
            <a:r>
              <a:rPr lang="cs-CZ" dirty="0" smtClean="0">
                <a:latin typeface="Comic Sans MS" pitchFamily="66" charset="0"/>
              </a:rPr>
              <a:t>Jeden nazdvihuje rukou a předloktím horní část trupu ve výši ramen, druhou podsuneme nemocnému pod trup ve výši pasu.</a:t>
            </a:r>
          </a:p>
          <a:p>
            <a:r>
              <a:rPr lang="cs-CZ" dirty="0" smtClean="0">
                <a:latin typeface="Comic Sans MS" pitchFamily="66" charset="0"/>
              </a:rPr>
              <a:t>Druhý zaměstnanec podpírá rukou pánev ve výši hřebenu kosti kyčelní,druhou ve výši kloubu kyčelního. Provede se posunutí pomocí podložky</a:t>
            </a:r>
            <a:r>
              <a:rPr lang="cs-CZ" dirty="0" smtClean="0"/>
              <a:t>.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323528" y="476672"/>
            <a:ext cx="81868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Méně pohyblivý pacienti</a:t>
            </a:r>
            <a:endParaRPr lang="cs-CZ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6" name="Obrázek 5" descr="df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4509120"/>
            <a:ext cx="2088232" cy="2171761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1619672" y="1916832"/>
            <a:ext cx="6161112" cy="4269088"/>
          </a:xfrm>
        </p:spPr>
        <p:txBody>
          <a:bodyPr/>
          <a:lstStyle/>
          <a:p>
            <a:r>
              <a:rPr lang="cs-CZ" dirty="0" smtClean="0">
                <a:latin typeface="Comic Sans MS" pitchFamily="66" charset="0"/>
              </a:rPr>
              <a:t>Pacient pokrčí končetinu (končetiny).</a:t>
            </a:r>
          </a:p>
          <a:p>
            <a:r>
              <a:rPr lang="cs-CZ" dirty="0" smtClean="0">
                <a:latin typeface="Comic Sans MS" pitchFamily="66" charset="0"/>
              </a:rPr>
              <a:t>Pažemi uchopí hrazdičku nebo spojí paže propletením prsty a obě paže protáhne v předpažení ke stropu.</a:t>
            </a:r>
          </a:p>
          <a:p>
            <a:r>
              <a:rPr lang="cs-CZ" dirty="0" smtClean="0">
                <a:latin typeface="Comic Sans MS" pitchFamily="66" charset="0"/>
              </a:rPr>
              <a:t>Současně se opře o plosku nohy (nohou) a nadzvedne pánev- udělá most.</a:t>
            </a:r>
          </a:p>
          <a:p>
            <a:r>
              <a:rPr lang="cs-CZ" dirty="0" smtClean="0">
                <a:latin typeface="Comic Sans MS" pitchFamily="66" charset="0"/>
              </a:rPr>
              <a:t>Zaměstnanec podloží mísu.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1763688" y="404664"/>
            <a:ext cx="56092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Zvedání na mísu</a:t>
            </a:r>
            <a:endParaRPr lang="cs-CZ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cs-CZ" dirty="0" smtClean="0">
                <a:latin typeface="Comic Sans MS" pitchFamily="66" charset="0"/>
              </a:rPr>
              <a:t>Při nácviku stoje je vhodné použít chodítko.</a:t>
            </a:r>
          </a:p>
          <a:p>
            <a:r>
              <a:rPr lang="cs-CZ" dirty="0" smtClean="0">
                <a:latin typeface="Comic Sans MS" pitchFamily="66" charset="0"/>
              </a:rPr>
              <a:t>Při stavění stojí zaměstnanec na postižené straně pacienta a k zajištění stability se jej drží zaměstnanec kolem pasu.</a:t>
            </a:r>
          </a:p>
          <a:p>
            <a:r>
              <a:rPr lang="cs-CZ" dirty="0" smtClean="0">
                <a:latin typeface="Comic Sans MS" pitchFamily="66" charset="0"/>
              </a:rPr>
              <a:t>Zaměstnanec vyzve pacienta, aby se volnou horní končetinou přidržoval lůžka.</a:t>
            </a:r>
          </a:p>
          <a:p>
            <a:r>
              <a:rPr lang="cs-CZ" dirty="0" smtClean="0">
                <a:latin typeface="Comic Sans MS" pitchFamily="66" charset="0"/>
              </a:rPr>
              <a:t>Pacient může obejmout zaměstnance kolem ramen a on ho drží kolem pasu.</a:t>
            </a:r>
            <a:endParaRPr lang="cs-CZ" dirty="0">
              <a:latin typeface="Comic Sans MS" pitchFamily="66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1979712" y="404664"/>
            <a:ext cx="48245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Stoj u lůžka</a:t>
            </a:r>
            <a:endParaRPr lang="cs-CZ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4797152"/>
            <a:ext cx="2304651" cy="183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b="1" dirty="0" smtClean="0">
                <a:latin typeface="Comic Sans MS" pitchFamily="66" charset="0"/>
              </a:rPr>
              <a:t>Na lůžku</a:t>
            </a:r>
            <a:r>
              <a:rPr lang="cs-CZ" dirty="0" smtClean="0">
                <a:latin typeface="Comic Sans MS" pitchFamily="66" charset="0"/>
              </a:rPr>
              <a:t>: za pomoci polohovacích postelí, lze zcela imobilní pacienty vyvážet na lůžku do venkovního areálu.Musí být uzpůsoben  nájezd-rampa z objektu.Postel vyváží vždy nejméně </a:t>
            </a:r>
            <a:r>
              <a:rPr lang="cs-CZ" dirty="0" smtClean="0">
                <a:latin typeface="Comic Sans MS" pitchFamily="66" charset="0"/>
              </a:rPr>
              <a:t>dva, </a:t>
            </a:r>
            <a:r>
              <a:rPr lang="cs-CZ" dirty="0" smtClean="0">
                <a:latin typeface="Comic Sans MS" pitchFamily="66" charset="0"/>
              </a:rPr>
              <a:t>nejlépe tři zaměstnanci.</a:t>
            </a:r>
          </a:p>
          <a:p>
            <a:r>
              <a:rPr lang="cs-CZ" b="1" dirty="0" smtClean="0">
                <a:latin typeface="Comic Sans MS" pitchFamily="66" charset="0"/>
              </a:rPr>
              <a:t>Na vozku: </a:t>
            </a:r>
            <a:r>
              <a:rPr lang="cs-CZ" dirty="0" smtClean="0">
                <a:latin typeface="Comic Sans MS" pitchFamily="66" charset="0"/>
              </a:rPr>
              <a:t>Pomocí </a:t>
            </a:r>
            <a:r>
              <a:rPr lang="cs-CZ" dirty="0" smtClean="0">
                <a:latin typeface="Comic Sans MS" pitchFamily="66" charset="0"/>
              </a:rPr>
              <a:t>invalidních vozíků se pacienti vyváží do venkovních areálů. Musí být uzpůsoben nájezd-rampa z objektu.</a:t>
            </a:r>
          </a:p>
          <a:p>
            <a:r>
              <a:rPr lang="cs-CZ" dirty="0" smtClean="0">
                <a:latin typeface="Comic Sans MS" pitchFamily="66" charset="0"/>
              </a:rPr>
              <a:t>Vozík vyváží jeden zaměstnanec.</a:t>
            </a:r>
            <a:endParaRPr lang="cs-CZ" dirty="0">
              <a:latin typeface="Comic Sans MS" pitchFamily="66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179512" y="476672"/>
            <a:ext cx="854913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Vyvážení pacientů z objektů</a:t>
            </a:r>
            <a:endParaRPr lang="cs-CZ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179512" y="404664"/>
            <a:ext cx="53285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cs-CZ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899592" y="1700808"/>
            <a:ext cx="5958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/>
          </a:p>
        </p:txBody>
      </p:sp>
      <p:sp>
        <p:nvSpPr>
          <p:cNvPr id="13" name="Obdélník 12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1">
              <a:buFont typeface="Courier New" pitchFamily="49" charset="0"/>
              <a:buChar char="o"/>
            </a:pPr>
            <a:endParaRPr lang="cs-CZ" dirty="0"/>
          </a:p>
        </p:txBody>
      </p:sp>
      <p:sp>
        <p:nvSpPr>
          <p:cNvPr id="14" name="Zástupný symbol pro obsah 2"/>
          <p:cNvSpPr txBox="1">
            <a:spLocks/>
          </p:cNvSpPr>
          <p:nvPr/>
        </p:nvSpPr>
        <p:spPr>
          <a:xfrm>
            <a:off x="467544" y="1484784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cs-CZ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</a:rPr>
              <a:t>Lůžko upravují vždy dva zaměstnanci.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cs-CZ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</a:rPr>
              <a:t>Uvolní se prádlo a odloží přikrývka.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cs-CZ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</a:rPr>
              <a:t>Pacient zvolna pokrčí dolní končetiny v kolenou a kyčlích a napne se prostěradlo v nohách.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cs-CZ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</a:rPr>
              <a:t>Odstraní se z lůžka drobky a opatrně, bez aktivní součinnosti pacienta, vysunou pacienta nahoru.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cs-CZ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</a:rPr>
              <a:t>Zaměstnanci napnou a zasunou podložku.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cs-CZ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</a:rPr>
              <a:t>Jeden zaměstnanec pozdvihne pacienta za ramena, druhý mu upraví polštář.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cs-CZ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</a:rPr>
              <a:t>Nakonec oba upraví přikrývku.</a:t>
            </a: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</a:endParaRPr>
          </a:p>
        </p:txBody>
      </p:sp>
      <p:sp>
        <p:nvSpPr>
          <p:cNvPr id="15" name="Obdélník 14"/>
          <p:cNvSpPr/>
          <p:nvPr/>
        </p:nvSpPr>
        <p:spPr>
          <a:xfrm>
            <a:off x="1115616" y="332656"/>
            <a:ext cx="44550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Úprava lůžka</a:t>
            </a:r>
            <a:endParaRPr lang="cs-CZ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6" name="Obrázek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2413109" y="404664"/>
            <a:ext cx="44630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Zpracovali </a:t>
            </a:r>
            <a:r>
              <a:rPr lang="cs-CZ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</a:t>
            </a:r>
            <a:endParaRPr lang="cs-CZ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6146" name="Picture 2" descr="C:\Users\Petr\Desktop\jaaaaaaaaaa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933056"/>
            <a:ext cx="2479907" cy="1872208"/>
          </a:xfrm>
          <a:prstGeom prst="rect">
            <a:avLst/>
          </a:prstGeom>
          <a:noFill/>
        </p:spPr>
      </p:pic>
      <p:pic>
        <p:nvPicPr>
          <p:cNvPr id="6147" name="Picture 3" descr="C:\Users\Petr\Desktop\adfadsf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4077072"/>
            <a:ext cx="1584176" cy="1946819"/>
          </a:xfrm>
          <a:prstGeom prst="rect">
            <a:avLst/>
          </a:prstGeom>
          <a:noFill/>
        </p:spPr>
      </p:pic>
      <p:pic>
        <p:nvPicPr>
          <p:cNvPr id="6148" name="Picture 4" descr="C:\Users\Petr\Desktop\75387_165941466762680_100000404832201_398686_4456210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1484784"/>
            <a:ext cx="1798243" cy="2332856"/>
          </a:xfrm>
          <a:prstGeom prst="rect">
            <a:avLst/>
          </a:prstGeom>
          <a:noFill/>
        </p:spPr>
      </p:pic>
      <p:pic>
        <p:nvPicPr>
          <p:cNvPr id="6149" name="Picture 5" descr="C:\Users\Petr\Desktop\Mis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1412776"/>
            <a:ext cx="1773560" cy="2391139"/>
          </a:xfrm>
          <a:prstGeom prst="rect">
            <a:avLst/>
          </a:prstGeom>
          <a:noFill/>
        </p:spPr>
      </p:pic>
      <p:sp>
        <p:nvSpPr>
          <p:cNvPr id="9" name="TextovéPole 8"/>
          <p:cNvSpPr txBox="1"/>
          <p:nvPr/>
        </p:nvSpPr>
        <p:spPr>
          <a:xfrm>
            <a:off x="2987824" y="5085184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Eva</a:t>
            </a:r>
          </a:p>
          <a:p>
            <a:r>
              <a:rPr lang="cs-CZ" dirty="0" smtClean="0"/>
              <a:t>Víchová</a:t>
            </a:r>
            <a:endParaRPr lang="cs-CZ" dirty="0"/>
          </a:p>
        </p:txBody>
      </p:sp>
      <p:sp>
        <p:nvSpPr>
          <p:cNvPr id="10" name="TextovéPole 9"/>
          <p:cNvSpPr txBox="1"/>
          <p:nvPr/>
        </p:nvSpPr>
        <p:spPr>
          <a:xfrm>
            <a:off x="7164288" y="2420888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Josef Novotný</a:t>
            </a:r>
            <a:endParaRPr lang="cs-CZ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3347864" y="2492896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Michaela Vanická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6948264" y="4725144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Veronika Sádovská</a:t>
            </a: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kýř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Arkýř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rkýř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109</TotalTime>
  <Words>498</Words>
  <Application>Microsoft Office PowerPoint</Application>
  <PresentationFormat>Předvádění na obrazovce (4:3)</PresentationFormat>
  <Paragraphs>50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Arkýř</vt:lpstr>
      <vt:lpstr>Snímek 1</vt:lpstr>
      <vt:lpstr>Snímek 2</vt:lpstr>
      <vt:lpstr>Snímek 3</vt:lpstr>
      <vt:lpstr>Snímek 4</vt:lpstr>
      <vt:lpstr> </vt:lpstr>
      <vt:lpstr>Snímek 6</vt:lpstr>
      <vt:lpstr>Snímek 7</vt:lpstr>
      <vt:lpstr>Snímek 8</vt:lpstr>
      <vt:lpstr>Snímek 9</vt:lpstr>
      <vt:lpstr>Snímek 10</vt:lpstr>
      <vt:lpstr>Snímek 11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Petr</dc:creator>
  <cp:lastModifiedBy>Petr</cp:lastModifiedBy>
  <cp:revision>11</cp:revision>
  <dcterms:created xsi:type="dcterms:W3CDTF">2011-05-03T15:09:46Z</dcterms:created>
  <dcterms:modified xsi:type="dcterms:W3CDTF">2011-05-03T16:59:42Z</dcterms:modified>
</cp:coreProperties>
</file>