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337" r:id="rId3"/>
    <p:sldId id="262" r:id="rId4"/>
    <p:sldId id="256" r:id="rId5"/>
    <p:sldId id="259" r:id="rId6"/>
    <p:sldId id="261" r:id="rId7"/>
    <p:sldId id="260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313" r:id="rId30"/>
    <p:sldId id="312" r:id="rId31"/>
    <p:sldId id="311" r:id="rId32"/>
    <p:sldId id="310" r:id="rId33"/>
    <p:sldId id="318" r:id="rId34"/>
    <p:sldId id="287" r:id="rId35"/>
    <p:sldId id="323" r:id="rId36"/>
    <p:sldId id="322" r:id="rId37"/>
    <p:sldId id="321" r:id="rId38"/>
    <p:sldId id="320" r:id="rId39"/>
    <p:sldId id="319" r:id="rId40"/>
    <p:sldId id="317" r:id="rId41"/>
    <p:sldId id="315" r:id="rId42"/>
    <p:sldId id="316" r:id="rId43"/>
    <p:sldId id="314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02" r:id="rId59"/>
    <p:sldId id="332" r:id="rId60"/>
    <p:sldId id="303" r:id="rId61"/>
    <p:sldId id="304" r:id="rId62"/>
    <p:sldId id="305" r:id="rId63"/>
    <p:sldId id="306" r:id="rId64"/>
    <p:sldId id="307" r:id="rId65"/>
    <p:sldId id="333" r:id="rId66"/>
    <p:sldId id="334" r:id="rId67"/>
    <p:sldId id="336" r:id="rId68"/>
    <p:sldId id="335" r:id="rId69"/>
    <p:sldId id="324" r:id="rId7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307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907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60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688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355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13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579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55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41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409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234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5BD59-1CFD-402A-8BB2-F51FB640C687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4F1B0-DCCB-42B8-8C58-F2042164F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8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elpnet.cz/" TargetMode="External"/><Relationship Id="rId3" Type="http://schemas.openxmlformats.org/officeDocument/2006/relationships/hyperlink" Target="http://panda.hyperlink.cz/cestapdf/pdf08c6/novak.pdf" TargetMode="External"/><Relationship Id="rId7" Type="http://schemas.openxmlformats.org/officeDocument/2006/relationships/hyperlink" Target="http://www.dobromysl.cz/" TargetMode="External"/><Relationship Id="rId2" Type="http://schemas.openxmlformats.org/officeDocument/2006/relationships/hyperlink" Target="http://www.dobromysl.cz/scripts/detail.php?id=7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ocialnifirma.cz/" TargetMode="External"/><Relationship Id="rId5" Type="http://schemas.openxmlformats.org/officeDocument/2006/relationships/hyperlink" Target="http://www.rytmus.cz/" TargetMode="External"/><Relationship Id="rId4" Type="http://schemas.openxmlformats.org/officeDocument/2006/relationships/hyperlink" Target="http://fibromyalgik.webnode.cz/novinky/zivot-s-fibromyalgii/zamestnavani-ozp/" TargetMode="External"/><Relationship Id="rId9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péče o osoby se zdravotním postižením (OZP)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1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Osoba zdravotně postižená -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O</a:t>
            </a:r>
            <a:r>
              <a:rPr lang="cs-CZ" dirty="0" smtClean="0"/>
              <a:t>soba, kterou její </a:t>
            </a:r>
            <a:r>
              <a:rPr lang="cs-CZ" dirty="0"/>
              <a:t>zdravotní postižení podstatně a dlouhodobě omezuje při výkonu každodenních činností. </a:t>
            </a:r>
          </a:p>
          <a:p>
            <a:r>
              <a:rPr lang="cs-CZ" dirty="0"/>
              <a:t>Definice dle zákona o zaměstnanosti: </a:t>
            </a:r>
          </a:p>
          <a:p>
            <a:r>
              <a:rPr lang="cs-CZ" dirty="0"/>
              <a:t>OZP jsou osoby, která jsou orgánem sociálního zabezpečení uznány invalidními ve 1.- </a:t>
            </a:r>
            <a:r>
              <a:rPr lang="cs-CZ" dirty="0" smtClean="0"/>
              <a:t>3. stupni </a:t>
            </a:r>
            <a:r>
              <a:rPr lang="cs-CZ" dirty="0"/>
              <a:t>a osoby uznané úřadem práce za zdravotně znevýhodněné (institut </a:t>
            </a:r>
            <a:r>
              <a:rPr lang="cs-CZ" dirty="0" err="1"/>
              <a:t>zdr</a:t>
            </a:r>
            <a:r>
              <a:rPr lang="cs-CZ" dirty="0"/>
              <a:t>. znevýhodněných se bude rušit od 2012).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Zdravotní postižení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cs-CZ" dirty="0"/>
              <a:t>T</a:t>
            </a:r>
            <a:r>
              <a:rPr lang="cs-CZ" dirty="0" smtClean="0"/>
              <a:t>ělesné</a:t>
            </a:r>
            <a:r>
              <a:rPr lang="cs-CZ" dirty="0"/>
              <a:t>, mentální, duševní, smyslové, vnitřní či kombinované postižení, jehož dopady činí nebo mohou činit člověka závislým na péči jiné osoby. </a:t>
            </a:r>
            <a:endParaRPr lang="cs-CZ" dirty="0" smtClean="0"/>
          </a:p>
          <a:p>
            <a:r>
              <a:rPr lang="cs-CZ" dirty="0" smtClean="0"/>
              <a:t>9,87 </a:t>
            </a:r>
            <a:r>
              <a:rPr lang="cs-CZ" dirty="0"/>
              <a:t>% obyvatel </a:t>
            </a:r>
            <a:r>
              <a:rPr lang="cs-CZ" dirty="0" smtClean="0"/>
              <a:t>ČR (1</a:t>
            </a:r>
            <a:r>
              <a:rPr lang="cs-CZ" dirty="0"/>
              <a:t> 016 000 </a:t>
            </a:r>
            <a:r>
              <a:rPr lang="cs-CZ" dirty="0" smtClean="0"/>
              <a:t>osob).</a:t>
            </a:r>
          </a:p>
          <a:p>
            <a:r>
              <a:rPr lang="cs-CZ" dirty="0" smtClean="0"/>
              <a:t> </a:t>
            </a:r>
            <a:r>
              <a:rPr lang="cs-CZ" dirty="0"/>
              <a:t>Zdravotní postižení je spojeno s přítomností</a:t>
            </a:r>
            <a:r>
              <a:rPr lang="cs-CZ" b="1" dirty="0"/>
              <a:t> vady</a:t>
            </a:r>
            <a:r>
              <a:rPr lang="cs-CZ" dirty="0"/>
              <a:t>. 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6 základních typů zdravotního postižení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9703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Tělesné postižení</a:t>
            </a:r>
            <a:r>
              <a:rPr lang="cs-CZ" sz="2800" dirty="0"/>
              <a:t> (550 000 </a:t>
            </a:r>
            <a:r>
              <a:rPr lang="cs-CZ" sz="2800" dirty="0" smtClean="0"/>
              <a:t>osob, např. kvadruplegie</a:t>
            </a:r>
            <a:r>
              <a:rPr lang="cs-CZ" sz="2800" dirty="0"/>
              <a:t>, paraplegie, tělesné postižení při DMO)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Vnitřní postižení</a:t>
            </a:r>
            <a:r>
              <a:rPr lang="cs-CZ" sz="2800" dirty="0"/>
              <a:t> – (572 000 </a:t>
            </a:r>
            <a:r>
              <a:rPr lang="cs-CZ" sz="2800" dirty="0" smtClean="0"/>
              <a:t>osob, hl. </a:t>
            </a:r>
            <a:r>
              <a:rPr lang="cs-CZ" sz="2800" dirty="0"/>
              <a:t>nemoci </a:t>
            </a:r>
            <a:r>
              <a:rPr lang="cs-CZ" sz="2800" dirty="0" smtClean="0"/>
              <a:t>oběh. soustavy- stavy </a:t>
            </a:r>
            <a:r>
              <a:rPr lang="cs-CZ" sz="2800" dirty="0"/>
              <a:t>po IM, CMP</a:t>
            </a:r>
            <a:r>
              <a:rPr lang="cs-CZ" sz="2800" dirty="0" smtClean="0"/>
              <a:t>, </a:t>
            </a:r>
            <a:r>
              <a:rPr lang="cs-CZ" sz="2800" dirty="0"/>
              <a:t>zhoubné novotvary, nemoci endokrinní, výživy a přeměny látek </a:t>
            </a:r>
            <a:r>
              <a:rPr lang="cs-CZ" sz="2800" dirty="0" smtClean="0"/>
              <a:t> - DM)</a:t>
            </a:r>
            <a:endParaRPr lang="cs-CZ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Duševní postižení</a:t>
            </a:r>
            <a:r>
              <a:rPr lang="cs-CZ" sz="2800" dirty="0"/>
              <a:t> (128 000 </a:t>
            </a:r>
            <a:r>
              <a:rPr lang="cs-CZ" sz="2800" dirty="0" smtClean="0"/>
              <a:t>osob, např. </a:t>
            </a:r>
            <a:r>
              <a:rPr lang="cs-CZ" sz="2800" dirty="0"/>
              <a:t>deprese, schizofrenie, obsedantně kompulzivní </a:t>
            </a:r>
            <a:r>
              <a:rPr lang="cs-CZ" sz="2800" dirty="0" smtClean="0"/>
              <a:t>porucha)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20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6 základních typů zdravotního postižení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cs-CZ" sz="2800" b="1" dirty="0"/>
              <a:t>Mentální postižení</a:t>
            </a:r>
            <a:r>
              <a:rPr lang="cs-CZ" sz="2800" dirty="0"/>
              <a:t> (107 000 </a:t>
            </a:r>
            <a:r>
              <a:rPr lang="cs-CZ" sz="2800" dirty="0" smtClean="0"/>
              <a:t>osob, např. mentální </a:t>
            </a:r>
            <a:r>
              <a:rPr lang="cs-CZ" sz="2800" dirty="0"/>
              <a:t>retardace u Downova syndromu</a:t>
            </a:r>
            <a:r>
              <a:rPr lang="cs-CZ" sz="2800" dirty="0" smtClean="0"/>
              <a:t>)</a:t>
            </a:r>
            <a:endParaRPr lang="cs-CZ" sz="28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cs-CZ" sz="2800" b="1" dirty="0"/>
              <a:t>Sluchové postižení</a:t>
            </a:r>
            <a:r>
              <a:rPr lang="cs-CZ" sz="2800" dirty="0"/>
              <a:t> (87 000 osob v ČR, příkladem je úplná ztráta sluchu, těžký </a:t>
            </a:r>
            <a:r>
              <a:rPr lang="cs-CZ" sz="2800" dirty="0" err="1"/>
              <a:t>tinitus</a:t>
            </a:r>
            <a:r>
              <a:rPr lang="cs-CZ" sz="2800" dirty="0" smtClean="0"/>
              <a:t>)</a:t>
            </a:r>
            <a:endParaRPr lang="cs-CZ" sz="28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cs-CZ" sz="2800" b="1" dirty="0"/>
              <a:t>Zrakové postižení</a:t>
            </a:r>
            <a:r>
              <a:rPr lang="cs-CZ" sz="2800" dirty="0"/>
              <a:t> (75 000 osob v ČR</a:t>
            </a:r>
            <a:r>
              <a:rPr lang="cs-CZ" sz="2800" dirty="0" smtClean="0"/>
              <a:t>)</a:t>
            </a:r>
            <a:endParaRPr lang="cs-CZ" sz="28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cs-CZ" sz="2800" dirty="0"/>
              <a:t>U mnoha lidí se jedná o kombinaci jednotlivých typů postižení </a:t>
            </a:r>
            <a:r>
              <a:rPr lang="cs-CZ" sz="2800" dirty="0" smtClean="0"/>
              <a:t>– </a:t>
            </a:r>
            <a:r>
              <a:rPr lang="cs-CZ" sz="2800" b="1" dirty="0" smtClean="0"/>
              <a:t>kombinované postižení</a:t>
            </a:r>
            <a:endParaRPr lang="cs-CZ" sz="2800" dirty="0" smtClean="0"/>
          </a:p>
          <a:p>
            <a:pPr marL="342900" lvl="0" indent="-342900">
              <a:buFont typeface="Arial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Dělení dle tíže postižení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11560" y="1866140"/>
            <a:ext cx="7848872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L</a:t>
            </a:r>
            <a:r>
              <a:rPr lang="cs-CZ" sz="2800" b="1" dirty="0" smtClean="0"/>
              <a:t>ehké</a:t>
            </a:r>
            <a:r>
              <a:rPr lang="cs-CZ" sz="2800" dirty="0" smtClean="0"/>
              <a:t> </a:t>
            </a:r>
            <a:r>
              <a:rPr lang="cs-CZ" sz="2800" dirty="0"/>
              <a:t>– cca 189 000 osob </a:t>
            </a:r>
            <a:r>
              <a:rPr lang="cs-CZ" sz="2800" dirty="0" smtClean="0"/>
              <a:t>(kompenzovaný DM, lehká MR)</a:t>
            </a:r>
            <a:endParaRPr lang="cs-CZ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S</a:t>
            </a:r>
            <a:r>
              <a:rPr lang="cs-CZ" sz="2800" b="1" dirty="0" smtClean="0"/>
              <a:t>třední</a:t>
            </a:r>
            <a:r>
              <a:rPr lang="cs-CZ" sz="2800" dirty="0" smtClean="0"/>
              <a:t> </a:t>
            </a:r>
            <a:r>
              <a:rPr lang="cs-CZ" sz="2800" dirty="0"/>
              <a:t>– cca 418 500 osob </a:t>
            </a:r>
            <a:r>
              <a:rPr lang="cs-CZ" sz="2800" dirty="0" smtClean="0"/>
              <a:t>(lehčí </a:t>
            </a:r>
            <a:r>
              <a:rPr lang="cs-CZ" sz="2800" dirty="0" err="1" smtClean="0"/>
              <a:t>kvadruparéza</a:t>
            </a:r>
            <a:r>
              <a:rPr lang="cs-CZ" sz="2800" dirty="0" smtClean="0"/>
              <a:t>, ztráta jednoho oka)</a:t>
            </a:r>
            <a:endParaRPr lang="cs-CZ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T</a:t>
            </a:r>
            <a:r>
              <a:rPr lang="cs-CZ" sz="2800" b="1" dirty="0" smtClean="0"/>
              <a:t>ěžké</a:t>
            </a:r>
            <a:r>
              <a:rPr lang="cs-CZ" sz="2800" dirty="0" smtClean="0"/>
              <a:t> </a:t>
            </a:r>
            <a:r>
              <a:rPr lang="cs-CZ" sz="2800" dirty="0"/>
              <a:t>– cca 301 500 osob </a:t>
            </a:r>
            <a:r>
              <a:rPr lang="cs-CZ" sz="2800" dirty="0" smtClean="0"/>
              <a:t>( DM s komplikacemi, střední MR)</a:t>
            </a:r>
            <a:endParaRPr lang="cs-CZ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cs-CZ" sz="2800" b="1" dirty="0"/>
              <a:t>V</a:t>
            </a:r>
            <a:r>
              <a:rPr lang="cs-CZ" sz="2800" b="1" dirty="0" smtClean="0"/>
              <a:t>elmi </a:t>
            </a:r>
            <a:r>
              <a:rPr lang="cs-CZ" sz="2800" b="1" dirty="0"/>
              <a:t>těžké</a:t>
            </a:r>
            <a:r>
              <a:rPr lang="cs-CZ" sz="2800" dirty="0"/>
              <a:t> – cca 104 000 </a:t>
            </a:r>
            <a:r>
              <a:rPr lang="cs-CZ" sz="2800" dirty="0" smtClean="0"/>
              <a:t>osob (těžká a hluboká MR, ztráta obou končetin ve stehnu). </a:t>
            </a:r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Dlouhodobě nepříznivý zdravotní stav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83568" y="1844824"/>
            <a:ext cx="7776864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S</a:t>
            </a:r>
            <a:r>
              <a:rPr lang="cs-CZ" sz="2800" dirty="0" smtClean="0"/>
              <a:t>tav</a:t>
            </a:r>
            <a:r>
              <a:rPr lang="cs-CZ" sz="2800" dirty="0"/>
              <a:t>, který omezuje duševní, smyslové či fyzické schopnosti tak, že má vliv schopnost péče o sebe sama a soběstačnost, a zároveň trvá déle než jeden rok</a:t>
            </a:r>
            <a:r>
              <a:rPr lang="cs-CZ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 smtClean="0"/>
              <a:t> </a:t>
            </a:r>
            <a:r>
              <a:rPr lang="cs-CZ" sz="2800" dirty="0"/>
              <a:t>Zkoumá se při žádosti o invalidní důchod a některé sociální dávky. </a:t>
            </a:r>
            <a:endParaRPr lang="cs-CZ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157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Vada (defekt, porucha</a:t>
            </a:r>
            <a:r>
              <a:rPr lang="cs-CZ" dirty="0"/>
              <a:t>)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je narušení (abnormalita) psychické, anatomické či fyziologické struktury nebo funkce.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8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Dělení vad – dle doby vzniku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Vrozené  </a:t>
            </a:r>
          </a:p>
          <a:p>
            <a:endParaRPr lang="cs-CZ" dirty="0"/>
          </a:p>
          <a:p>
            <a:r>
              <a:rPr lang="cs-CZ" dirty="0"/>
              <a:t>Z</a:t>
            </a:r>
            <a:r>
              <a:rPr lang="cs-CZ" dirty="0" smtClean="0"/>
              <a:t>ískané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Dělení vad – dle stupně postižení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u="sng" dirty="0"/>
              <a:t>L</a:t>
            </a:r>
            <a:r>
              <a:rPr lang="cs-CZ" u="sng" dirty="0" smtClean="0"/>
              <a:t>ehké</a:t>
            </a:r>
            <a:r>
              <a:rPr lang="cs-CZ" dirty="0" smtClean="0"/>
              <a:t> </a:t>
            </a:r>
            <a:r>
              <a:rPr lang="cs-CZ" dirty="0"/>
              <a:t>- není dosud narušen vztah ke společnosti, ani toto nebezpečí nehrozí</a:t>
            </a:r>
          </a:p>
          <a:p>
            <a:pPr lvl="0"/>
            <a:r>
              <a:rPr lang="cs-CZ" u="sng" dirty="0"/>
              <a:t>S</a:t>
            </a:r>
            <a:r>
              <a:rPr lang="cs-CZ" u="sng" dirty="0" smtClean="0"/>
              <a:t>třední</a:t>
            </a:r>
            <a:r>
              <a:rPr lang="cs-CZ" dirty="0" smtClean="0"/>
              <a:t> </a:t>
            </a:r>
            <a:r>
              <a:rPr lang="cs-CZ" dirty="0"/>
              <a:t>- jedinec je ohrožen poruchou společenských vztahů, příp. tato </a:t>
            </a:r>
            <a:r>
              <a:rPr lang="cs-CZ" dirty="0" smtClean="0"/>
              <a:t>porucha </a:t>
            </a:r>
            <a:r>
              <a:rPr lang="cs-CZ" dirty="0"/>
              <a:t>je již téměř vyvinuta           </a:t>
            </a:r>
          </a:p>
          <a:p>
            <a:pPr lvl="0"/>
            <a:r>
              <a:rPr lang="cs-CZ" u="sng" dirty="0" smtClean="0"/>
              <a:t>Těžké</a:t>
            </a:r>
            <a:r>
              <a:rPr lang="cs-CZ" dirty="0" smtClean="0"/>
              <a:t> - </a:t>
            </a:r>
            <a:r>
              <a:rPr lang="cs-CZ" dirty="0"/>
              <a:t>je provázeno ztrátou nebo velmi vážným poškozením sociálních vztahů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2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Dle typu postižení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Orgánové </a:t>
            </a:r>
          </a:p>
          <a:p>
            <a:endParaRPr lang="cs-CZ" dirty="0"/>
          </a:p>
          <a:p>
            <a:r>
              <a:rPr lang="cs-CZ" dirty="0" smtClean="0"/>
              <a:t>Funkční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Dle druhu postižení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tělesné</a:t>
            </a:r>
          </a:p>
          <a:p>
            <a:pPr lvl="0"/>
            <a:r>
              <a:rPr lang="cs-CZ" dirty="0"/>
              <a:t>zrakové</a:t>
            </a:r>
          </a:p>
          <a:p>
            <a:pPr lvl="0"/>
            <a:r>
              <a:rPr lang="cs-CZ" dirty="0"/>
              <a:t>sluchové</a:t>
            </a:r>
          </a:p>
          <a:p>
            <a:pPr lvl="0"/>
            <a:r>
              <a:rPr lang="cs-CZ" dirty="0"/>
              <a:t>poruchy v oblasti komunikačních schopností</a:t>
            </a:r>
          </a:p>
          <a:p>
            <a:pPr lvl="0"/>
            <a:r>
              <a:rPr lang="cs-CZ" dirty="0"/>
              <a:t>mentální vady</a:t>
            </a:r>
          </a:p>
          <a:p>
            <a:pPr lvl="0"/>
            <a:r>
              <a:rPr lang="cs-CZ" dirty="0"/>
              <a:t>vady v oblasti poruch chování</a:t>
            </a:r>
          </a:p>
          <a:p>
            <a:pPr lvl="0"/>
            <a:r>
              <a:rPr lang="cs-CZ" dirty="0"/>
              <a:t>kombinované/sdružené </a:t>
            </a:r>
            <a:r>
              <a:rPr lang="cs-CZ" dirty="0" smtClean="0"/>
              <a:t>vady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7" name="Zástupný symbol pro obsah 6"/>
          <p:cNvSpPr>
            <a:spLocks noGrp="1"/>
          </p:cNvSpPr>
          <p:nvPr>
            <p:ph idx="4294967295"/>
          </p:nvPr>
        </p:nvSpPr>
        <p:spPr>
          <a:xfrm>
            <a:off x="683568" y="1600201"/>
            <a:ext cx="7546032" cy="391703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4000" dirty="0" smtClean="0"/>
              <a:t>	Vada        		Postižení </a:t>
            </a:r>
            <a:endParaRPr lang="cs-CZ" sz="4000" dirty="0"/>
          </a:p>
        </p:txBody>
      </p:sp>
      <p:sp>
        <p:nvSpPr>
          <p:cNvPr id="9" name="Šipka doprava 8"/>
          <p:cNvSpPr/>
          <p:nvPr/>
        </p:nvSpPr>
        <p:spPr>
          <a:xfrm>
            <a:off x="3338418" y="29665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837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Postižení (disabilita)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O</a:t>
            </a:r>
            <a:r>
              <a:rPr lang="cs-CZ" dirty="0" smtClean="0"/>
              <a:t>mezení </a:t>
            </a:r>
            <a:r>
              <a:rPr lang="cs-CZ" dirty="0"/>
              <a:t>či ztráta schopnosti vykonávat činnost způsobem nebo v rozsahu, který je pro člověka považován za normální.</a:t>
            </a:r>
          </a:p>
          <a:p>
            <a:r>
              <a:rPr lang="cs-CZ" dirty="0"/>
              <a:t>Postižení nemusí znamenat snížení kvality života jedince, pokud jsou využity mechanismy podporující vyrovnávání příležitostí a kompenzující překážky.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1124744"/>
            <a:ext cx="7546032" cy="446449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Postižení				Znevýhodnění 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3419872" y="29665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91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Znevýhodnění (handicap)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omezení, vyplývající z vady či postižení, které ztěžuje či znemožňuje  člověku plnit roli, které je pro něj jinak normální (s přihlédnutím k pohlaví, věku, sociálním či kulturním činitelům)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Oblasti, kde se projevuje </a:t>
            </a:r>
            <a:r>
              <a:rPr lang="cs-CZ" b="1" dirty="0" smtClean="0"/>
              <a:t>handicap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3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Pracovní oblast </a:t>
            </a:r>
            <a:endParaRPr lang="cs-CZ" dirty="0" smtClean="0"/>
          </a:p>
          <a:p>
            <a:pPr lvl="0"/>
            <a:r>
              <a:rPr lang="cs-CZ" dirty="0" smtClean="0"/>
              <a:t>Oblast </a:t>
            </a:r>
            <a:r>
              <a:rPr lang="cs-CZ" dirty="0"/>
              <a:t>ekonomické nezávislosti </a:t>
            </a:r>
            <a:endParaRPr lang="cs-CZ" dirty="0" smtClean="0"/>
          </a:p>
          <a:p>
            <a:pPr lvl="0"/>
            <a:r>
              <a:rPr lang="cs-CZ" dirty="0" smtClean="0"/>
              <a:t>Oblast </a:t>
            </a:r>
            <a:r>
              <a:rPr lang="cs-CZ" dirty="0"/>
              <a:t>fyzické </a:t>
            </a:r>
            <a:r>
              <a:rPr lang="cs-CZ" dirty="0" smtClean="0"/>
              <a:t>nezávislosti</a:t>
            </a:r>
          </a:p>
          <a:p>
            <a:pPr lvl="0"/>
            <a:r>
              <a:rPr lang="cs-CZ" dirty="0"/>
              <a:t>Oblast pohyblivosti a orientace </a:t>
            </a:r>
            <a:endParaRPr lang="cs-CZ" dirty="0" smtClean="0"/>
          </a:p>
          <a:p>
            <a:pPr lvl="0"/>
            <a:r>
              <a:rPr lang="cs-CZ" dirty="0" smtClean="0"/>
              <a:t>Oblast </a:t>
            </a:r>
            <a:r>
              <a:rPr lang="cs-CZ" dirty="0"/>
              <a:t>sociálních kontaktů </a:t>
            </a:r>
            <a:endParaRPr lang="cs-CZ" dirty="0" smtClean="0"/>
          </a:p>
          <a:p>
            <a:pPr lvl="0"/>
            <a:r>
              <a:rPr lang="cs-CZ" dirty="0" smtClean="0"/>
              <a:t>Oblast sebehodnocení a sebeúcty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9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Zdravotní postižení přináší: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3305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Omezení</a:t>
            </a:r>
          </a:p>
          <a:p>
            <a:endParaRPr lang="cs-CZ" dirty="0"/>
          </a:p>
          <a:p>
            <a:r>
              <a:rPr lang="cs-CZ" dirty="0" smtClean="0"/>
              <a:t>Práva, privilegia, úlevy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Defektivita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specifické změny v osobnosti člověka, vyvolané přítomností poruchy či vady, projevuje se poruchou vztahu člověka ke společnosti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Důsledky zdravotního postižení ovlivňuje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b="1" dirty="0"/>
              <a:t>Zdravotní stav</a:t>
            </a:r>
            <a:r>
              <a:rPr lang="cs-CZ" dirty="0"/>
              <a:t> a omezení, která z něho vyplývají </a:t>
            </a:r>
            <a:endParaRPr lang="cs-CZ" dirty="0" smtClean="0"/>
          </a:p>
          <a:p>
            <a:pPr lvl="0"/>
            <a:r>
              <a:rPr lang="cs-CZ" b="1" dirty="0" smtClean="0"/>
              <a:t>Osobnost postiženého</a:t>
            </a:r>
            <a:endParaRPr lang="cs-CZ" dirty="0"/>
          </a:p>
          <a:p>
            <a:pPr lvl="0"/>
            <a:r>
              <a:rPr lang="cs-CZ" b="1" dirty="0"/>
              <a:t>Rodina</a:t>
            </a:r>
            <a:r>
              <a:rPr lang="cs-CZ" dirty="0"/>
              <a:t> </a:t>
            </a:r>
            <a:endParaRPr lang="cs-CZ" dirty="0" smtClean="0"/>
          </a:p>
          <a:p>
            <a:pPr lvl="0"/>
            <a:r>
              <a:rPr lang="cs-CZ" b="1" dirty="0" smtClean="0"/>
              <a:t>Prostředí</a:t>
            </a:r>
            <a:r>
              <a:rPr lang="cs-CZ" b="1" dirty="0"/>
              <a:t>,</a:t>
            </a:r>
            <a:r>
              <a:rPr lang="cs-CZ" dirty="0"/>
              <a:t> v němž jedinec vyrůstá </a:t>
            </a:r>
            <a:endParaRPr lang="cs-CZ" dirty="0" smtClean="0"/>
          </a:p>
          <a:p>
            <a:pPr lvl="0"/>
            <a:r>
              <a:rPr lang="cs-CZ" b="1" dirty="0" smtClean="0"/>
              <a:t>Typ společnosti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společnosti k postiženým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Ambivalence</a:t>
            </a:r>
            <a:r>
              <a:rPr lang="cs-CZ" dirty="0"/>
              <a:t> </a:t>
            </a:r>
            <a:r>
              <a:rPr lang="cs-CZ" dirty="0" smtClean="0"/>
              <a:t>až </a:t>
            </a:r>
            <a:r>
              <a:rPr lang="cs-CZ" dirty="0"/>
              <a:t>„</a:t>
            </a:r>
            <a:r>
              <a:rPr lang="cs-CZ" b="1" dirty="0"/>
              <a:t>fascinace monstrem</a:t>
            </a:r>
            <a:r>
              <a:rPr lang="cs-CZ" dirty="0" smtClean="0"/>
              <a:t>“</a:t>
            </a:r>
          </a:p>
          <a:p>
            <a:r>
              <a:rPr lang="cs-CZ" b="1" dirty="0" smtClean="0"/>
              <a:t>Nejistota</a:t>
            </a:r>
          </a:p>
          <a:p>
            <a:r>
              <a:rPr lang="cs-CZ" b="1" dirty="0" smtClean="0"/>
              <a:t>Stigmatizace</a:t>
            </a:r>
          </a:p>
          <a:p>
            <a:pPr lvl="0"/>
            <a:r>
              <a:rPr lang="cs-CZ" b="1" dirty="0" smtClean="0"/>
              <a:t>Předsudky: </a:t>
            </a:r>
          </a:p>
          <a:p>
            <a:pPr lvl="1"/>
            <a:r>
              <a:rPr lang="cs-CZ" b="1" dirty="0" smtClean="0"/>
              <a:t>Paternalisticko podceňující</a:t>
            </a:r>
            <a:r>
              <a:rPr lang="cs-CZ" dirty="0" smtClean="0"/>
              <a:t> </a:t>
            </a:r>
          </a:p>
          <a:p>
            <a:pPr lvl="1"/>
            <a:r>
              <a:rPr lang="cs-CZ" b="1" dirty="0" smtClean="0"/>
              <a:t>Odmítavé</a:t>
            </a:r>
            <a:r>
              <a:rPr lang="cs-CZ" dirty="0" smtClean="0"/>
              <a:t> </a:t>
            </a:r>
          </a:p>
          <a:p>
            <a:pPr lvl="1"/>
            <a:r>
              <a:rPr lang="cs-CZ" b="1" dirty="0" smtClean="0"/>
              <a:t>Protektivně paušalizující</a:t>
            </a:r>
          </a:p>
          <a:p>
            <a:pPr lvl="1"/>
            <a:r>
              <a:rPr lang="cs-CZ" b="1" dirty="0" smtClean="0"/>
              <a:t>Idealizující </a:t>
            </a:r>
            <a:r>
              <a:rPr lang="cs-CZ" b="1" dirty="0"/>
              <a:t>(heroizující</a:t>
            </a:r>
            <a:r>
              <a:rPr lang="cs-CZ" b="1" dirty="0" smtClean="0"/>
              <a:t>)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Vztah společnosti k jednotlivým druhům postižení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(Seřazeno od nejlépe k nejhůře přijímanému postižení):</a:t>
            </a:r>
          </a:p>
          <a:p>
            <a:r>
              <a:rPr lang="cs-CZ" dirty="0" smtClean="0"/>
              <a:t>Postižení zraku</a:t>
            </a:r>
          </a:p>
          <a:p>
            <a:r>
              <a:rPr lang="cs-CZ" dirty="0" smtClean="0"/>
              <a:t>Těžké tělesné postižení </a:t>
            </a:r>
          </a:p>
          <a:p>
            <a:r>
              <a:rPr lang="cs-CZ" dirty="0" smtClean="0"/>
              <a:t>Omezení vyplývající z věku (senioři)</a:t>
            </a:r>
          </a:p>
          <a:p>
            <a:r>
              <a:rPr lang="cs-CZ" dirty="0" smtClean="0"/>
              <a:t>Sluchové postižení </a:t>
            </a:r>
          </a:p>
          <a:p>
            <a:r>
              <a:rPr lang="cs-CZ" dirty="0" smtClean="0"/>
              <a:t>Mentální postižení</a:t>
            </a:r>
          </a:p>
          <a:p>
            <a:r>
              <a:rPr lang="cs-CZ" dirty="0" smtClean="0"/>
              <a:t>Psychiatrické onemocnění (postižení psychiky)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971600" y="980729"/>
            <a:ext cx="7258000" cy="439248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Vzdělaní lidé hůře reagují na mentální postižení (u sebe a své rodiny)</a:t>
            </a:r>
          </a:p>
          <a:p>
            <a:r>
              <a:rPr lang="cs-CZ" dirty="0"/>
              <a:t>Lidé s nižším vzděláním hůře snáší postižení tělesné (u sebe a své rodiny)</a:t>
            </a:r>
          </a:p>
          <a:p>
            <a:r>
              <a:rPr lang="cs-CZ" dirty="0"/>
              <a:t>Člověk i okolí se lépe vyrovnávají s vrozeným handicapem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Reakce a adaptace na postižení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b="1" u="sng" dirty="0"/>
              <a:t>Fáze latence </a:t>
            </a:r>
            <a:r>
              <a:rPr lang="cs-CZ" dirty="0"/>
              <a:t>– doufá v mylnou diagnózu, uvěří v uzdravení  (víra a cíl)</a:t>
            </a:r>
          </a:p>
          <a:p>
            <a:pPr lvl="0"/>
            <a:r>
              <a:rPr lang="cs-CZ" b="1" u="sng" dirty="0"/>
              <a:t>Fáze pochopení </a:t>
            </a:r>
            <a:r>
              <a:rPr lang="cs-CZ" b="1" u="sng" dirty="0" err="1" smtClean="0"/>
              <a:t>rality</a:t>
            </a:r>
            <a:r>
              <a:rPr lang="cs-CZ" dirty="0" smtClean="0"/>
              <a:t>- </a:t>
            </a:r>
            <a:r>
              <a:rPr lang="cs-CZ" dirty="0"/>
              <a:t>člověk prochází léčením, rehabilitací a uvědomuje si, že se jeho stav nemění = šok, který může mít různou </a:t>
            </a:r>
            <a:r>
              <a:rPr lang="cs-CZ" dirty="0" smtClean="0"/>
              <a:t>podobu</a:t>
            </a:r>
          </a:p>
          <a:p>
            <a:r>
              <a:rPr lang="cs-CZ" b="1" u="sng" dirty="0"/>
              <a:t>Fáze protestu a smlouvání </a:t>
            </a:r>
            <a:r>
              <a:rPr lang="cs-CZ" dirty="0"/>
              <a:t>– pocity hořkosti, vzteku, negativismus, pokusy o smlouvání (uchování naděje na lepší budoucnost)</a:t>
            </a:r>
            <a:r>
              <a:rPr lang="cs-CZ" b="1" u="sng" dirty="0"/>
              <a:t> </a:t>
            </a:r>
            <a:endParaRPr lang="cs-CZ" dirty="0"/>
          </a:p>
          <a:p>
            <a:pPr lvl="0"/>
            <a:r>
              <a:rPr lang="cs-CZ" b="1" u="sng" dirty="0"/>
              <a:t>Fáze postupné adaptace </a:t>
            </a:r>
            <a:r>
              <a:rPr lang="cs-CZ" dirty="0" smtClean="0"/>
              <a:t>-</a:t>
            </a:r>
            <a:r>
              <a:rPr lang="cs-CZ" dirty="0"/>
              <a:t> </a:t>
            </a:r>
            <a:r>
              <a:rPr lang="cs-CZ" dirty="0" smtClean="0"/>
              <a:t>smíření </a:t>
            </a:r>
            <a:r>
              <a:rPr lang="cs-CZ" dirty="0"/>
              <a:t>s postižením, hledání možnosti uplatnění a kompenzačních pomůcek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9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Formy a prostředky integrace OZP do života a </a:t>
            </a:r>
            <a:r>
              <a:rPr lang="cs-CZ" b="1" dirty="0" smtClean="0"/>
              <a:t>společnosti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Efektivní sociální péče by měla směřovat k postiženému, respektovat jeho možnosti, potřeby a osobní </a:t>
            </a:r>
            <a:r>
              <a:rPr lang="cs-CZ" dirty="0" smtClean="0"/>
              <a:t>specifika.</a:t>
            </a:r>
          </a:p>
          <a:p>
            <a:r>
              <a:rPr lang="cs-CZ" b="1" dirty="0"/>
              <a:t>D</a:t>
            </a:r>
            <a:r>
              <a:rPr lang="cs-CZ" b="1" dirty="0" smtClean="0"/>
              <a:t>ůležitý je hl. podpůrný </a:t>
            </a:r>
            <a:r>
              <a:rPr lang="cs-CZ" b="1" dirty="0"/>
              <a:t>servis a informovanost</a:t>
            </a:r>
            <a:r>
              <a:rPr lang="cs-CZ" dirty="0"/>
              <a:t> </a:t>
            </a:r>
            <a:r>
              <a:rPr lang="cs-CZ" dirty="0" smtClean="0"/>
              <a:t>:(např. vhodné </a:t>
            </a:r>
            <a:r>
              <a:rPr lang="cs-CZ" dirty="0"/>
              <a:t>ubytování, dopravní dostupnost, návaznost na lékařskou a rehabilitační péči, služby sociální </a:t>
            </a:r>
            <a:r>
              <a:rPr lang="cs-CZ" dirty="0" smtClean="0"/>
              <a:t>péče).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Cílem integrace 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Minimalizovat sociální izolovanost lidí s postižením – tzn. dosáhnout, co největšího sociálního začlenění</a:t>
            </a:r>
          </a:p>
          <a:p>
            <a:pPr lvl="0"/>
            <a:r>
              <a:rPr lang="cs-CZ" dirty="0"/>
              <a:t>Narušit rezignaci, pasivitu, a aktivovat postižené v oblastech, kde mohou uspět</a:t>
            </a:r>
          </a:p>
          <a:p>
            <a:pPr lvl="0"/>
            <a:r>
              <a:rPr lang="cs-CZ" dirty="0"/>
              <a:t>Omezit komunikační i další bariéry</a:t>
            </a:r>
          </a:p>
          <a:p>
            <a:pPr lvl="0"/>
            <a:r>
              <a:rPr lang="cs-CZ" dirty="0"/>
              <a:t>Snížit informační a podnětový deficit lidí s </a:t>
            </a:r>
            <a:r>
              <a:rPr lang="cs-CZ" dirty="0" smtClean="0"/>
              <a:t>postižením</a:t>
            </a:r>
            <a:r>
              <a:rPr lang="cs-CZ" dirty="0"/>
              <a:t> </a:t>
            </a:r>
            <a:r>
              <a:rPr lang="cs-CZ" dirty="0" smtClean="0"/>
              <a:t>(viz fenomén informatizace).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Fenomén informatizace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PC a internet umožňuje rozvoj osobnosti</a:t>
            </a:r>
          </a:p>
          <a:p>
            <a:r>
              <a:rPr lang="cs-CZ" dirty="0" smtClean="0"/>
              <a:t>Snížení závislosti na druhých</a:t>
            </a:r>
          </a:p>
          <a:p>
            <a:r>
              <a:rPr lang="cs-CZ" dirty="0" smtClean="0"/>
              <a:t>Lepší pracovní uplatnění</a:t>
            </a:r>
          </a:p>
          <a:p>
            <a:r>
              <a:rPr lang="cs-CZ" dirty="0" smtClean="0"/>
              <a:t>Lepší dostupnost dávek</a:t>
            </a:r>
          </a:p>
          <a:p>
            <a:r>
              <a:rPr lang="cs-CZ" dirty="0" smtClean="0"/>
              <a:t>Význam pro navazování kontaktů</a:t>
            </a:r>
          </a:p>
          <a:p>
            <a:r>
              <a:rPr lang="cs-CZ" dirty="0" smtClean="0"/>
              <a:t>Důležité pro sdružování a komunikaci</a:t>
            </a:r>
          </a:p>
          <a:p>
            <a:r>
              <a:rPr lang="cs-CZ" dirty="0" smtClean="0"/>
              <a:t>Význam pro vzdělávání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9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Úspěšnost integrace OZP do společnosti ovlivňují</a:t>
            </a:r>
            <a:r>
              <a:rPr lang="cs-CZ" dirty="0"/>
              <a:t>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Vnější okolnosti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Vnitřní okolnosti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80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Vnější okolnosti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cs-CZ" dirty="0"/>
              <a:t>rodinné zázemí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atmosféra ve společnosti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sociálně ekonomické aspekty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vzdělání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práce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bydlení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sociální služby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zdravotní péče</a:t>
            </a: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bariéry fyzické i komunikační</a:t>
            </a:r>
            <a:endParaRPr lang="cs-CZ" sz="24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Vnitřní okolnosti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cs-CZ" dirty="0"/>
              <a:t>zdravotní stav a jeho </a:t>
            </a:r>
            <a:r>
              <a:rPr lang="cs-CZ" dirty="0" smtClean="0"/>
              <a:t>změny</a:t>
            </a:r>
          </a:p>
          <a:p>
            <a:pPr marL="457200" lvl="1" indent="0">
              <a:buNone/>
            </a:pPr>
            <a:endParaRPr lang="cs-CZ" sz="2400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psychický stav a jeho změny</a:t>
            </a:r>
            <a:endParaRPr lang="cs-CZ" sz="24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Integrovaný model </a:t>
            </a:r>
            <a:r>
              <a:rPr lang="cs-CZ" b="1" dirty="0" smtClean="0"/>
              <a:t>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snaha o komplexní začlenění jedince s postižením do společnosti a úplné využití jeho potenciálu </a:t>
            </a:r>
            <a:endParaRPr lang="cs-CZ" dirty="0" smtClean="0"/>
          </a:p>
          <a:p>
            <a:r>
              <a:rPr lang="cs-CZ" b="1" dirty="0"/>
              <a:t>s</a:t>
            </a:r>
            <a:r>
              <a:rPr lang="cs-CZ" b="1" dirty="0" smtClean="0"/>
              <a:t>polečenská </a:t>
            </a:r>
            <a:r>
              <a:rPr lang="cs-CZ" b="1" dirty="0"/>
              <a:t>integrace vede 3 cestami:</a:t>
            </a:r>
            <a:endParaRPr lang="cs-CZ" dirty="0"/>
          </a:p>
          <a:p>
            <a:pPr lvl="1"/>
            <a:r>
              <a:rPr lang="cs-CZ" b="1" dirty="0"/>
              <a:t>Prevence</a:t>
            </a:r>
            <a:endParaRPr lang="cs-CZ" dirty="0"/>
          </a:p>
          <a:p>
            <a:pPr lvl="1"/>
            <a:r>
              <a:rPr lang="cs-CZ" b="1" dirty="0"/>
              <a:t>Ucelená rehabilitace (komprehenzivní rehabilitace)</a:t>
            </a:r>
            <a:endParaRPr lang="cs-CZ" dirty="0"/>
          </a:p>
          <a:p>
            <a:pPr lvl="1"/>
            <a:r>
              <a:rPr lang="cs-CZ" b="1" dirty="0" smtClean="0"/>
              <a:t>Vyrovnávání </a:t>
            </a:r>
            <a:r>
              <a:rPr lang="cs-CZ" b="1" dirty="0"/>
              <a:t>příležitostí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 </a:t>
            </a:r>
            <a:r>
              <a:rPr lang="cs-CZ" dirty="0"/>
              <a:t>předcházení vrozeným a získaným vadám</a:t>
            </a:r>
          </a:p>
          <a:p>
            <a:pPr lvl="0"/>
            <a:r>
              <a:rPr lang="cs-CZ" b="1" dirty="0"/>
              <a:t>Primární</a:t>
            </a:r>
            <a:r>
              <a:rPr lang="cs-CZ" dirty="0"/>
              <a:t> – preventivní lékařské prohlídky, pravidelné kontroly, dodržování léčebného režimu</a:t>
            </a:r>
          </a:p>
          <a:p>
            <a:pPr lvl="0"/>
            <a:r>
              <a:rPr lang="cs-CZ" b="1" dirty="0"/>
              <a:t>Sekundární</a:t>
            </a:r>
            <a:r>
              <a:rPr lang="cs-CZ" dirty="0"/>
              <a:t> – sledování stavu rizikové populace </a:t>
            </a:r>
          </a:p>
          <a:p>
            <a:pPr lvl="0"/>
            <a:r>
              <a:rPr lang="cs-CZ" b="1" dirty="0"/>
              <a:t>Terciární</a:t>
            </a:r>
            <a:r>
              <a:rPr lang="cs-CZ" dirty="0"/>
              <a:t> – udržení stávajícího stavu, udržovací rehabilitace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Komplexní prevence = 3 aspekty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b="1" dirty="0"/>
              <a:t>Tělesné</a:t>
            </a:r>
            <a:r>
              <a:rPr lang="cs-CZ" dirty="0"/>
              <a:t> – zdravý životní styl, lékařské prohlídky, základní tělesné </a:t>
            </a:r>
            <a:r>
              <a:rPr lang="cs-CZ" dirty="0" smtClean="0"/>
              <a:t>potřeby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Psychické</a:t>
            </a:r>
            <a:r>
              <a:rPr lang="cs-CZ" dirty="0"/>
              <a:t> – uspokojování psychických </a:t>
            </a:r>
            <a:r>
              <a:rPr lang="cs-CZ" dirty="0" smtClean="0"/>
              <a:t>potřeb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Sociální</a:t>
            </a:r>
            <a:r>
              <a:rPr lang="cs-CZ" dirty="0"/>
              <a:t> – prevence kriminality, drogové závislosti a další patologické jevy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Koncepce ucelené RHB (Komprehenzivní RHB</a:t>
            </a:r>
            <a:r>
              <a:rPr lang="cs-CZ" b="1" dirty="0" smtClean="0"/>
              <a:t>):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S</a:t>
            </a:r>
            <a:r>
              <a:rPr lang="cs-CZ" dirty="0" smtClean="0"/>
              <a:t>oubor </a:t>
            </a:r>
            <a:r>
              <a:rPr lang="cs-CZ" dirty="0"/>
              <a:t>postupů, kterými se snažíme zajistit co nejvyšší možnou míru nezávislosti osob se </a:t>
            </a:r>
            <a:r>
              <a:rPr lang="cs-CZ" dirty="0" err="1"/>
              <a:t>zdr</a:t>
            </a:r>
            <a:r>
              <a:rPr lang="cs-CZ" dirty="0"/>
              <a:t>. postižením</a:t>
            </a:r>
          </a:p>
          <a:p>
            <a:pPr lvl="1"/>
            <a:r>
              <a:rPr lang="cs-CZ" dirty="0" smtClean="0"/>
              <a:t>Léčebná</a:t>
            </a:r>
          </a:p>
          <a:p>
            <a:pPr lvl="1"/>
            <a:r>
              <a:rPr lang="cs-CZ" dirty="0" smtClean="0"/>
              <a:t>Psychologická</a:t>
            </a:r>
          </a:p>
          <a:p>
            <a:pPr lvl="1"/>
            <a:r>
              <a:rPr lang="cs-CZ" dirty="0" smtClean="0"/>
              <a:t>Pracovní</a:t>
            </a:r>
          </a:p>
          <a:p>
            <a:pPr lvl="1"/>
            <a:r>
              <a:rPr lang="cs-CZ" dirty="0" smtClean="0"/>
              <a:t>Pedagogická</a:t>
            </a:r>
          </a:p>
          <a:p>
            <a:pPr lvl="1"/>
            <a:r>
              <a:rPr lang="cs-CZ" dirty="0" smtClean="0"/>
              <a:t>Sociální </a:t>
            </a:r>
          </a:p>
          <a:p>
            <a:pPr lvl="1"/>
            <a:r>
              <a:rPr lang="cs-CZ" dirty="0" smtClean="0"/>
              <a:t>Volnočasová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Léčebná (zdravotní)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92455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lvl="0"/>
            <a:r>
              <a:rPr lang="cs-CZ" dirty="0"/>
              <a:t>U</a:t>
            </a:r>
            <a:r>
              <a:rPr lang="cs-CZ" dirty="0" smtClean="0"/>
              <a:t>žívá </a:t>
            </a:r>
            <a:r>
              <a:rPr lang="cs-CZ" dirty="0"/>
              <a:t>léčebných metod pro obnovení ztracených schopností nebo stabilizaci stavu </a:t>
            </a:r>
            <a:r>
              <a:rPr lang="cs-CZ" dirty="0" smtClean="0"/>
              <a:t>klienta. Např.:</a:t>
            </a:r>
            <a:endParaRPr lang="cs-CZ" b="1" dirty="0"/>
          </a:p>
          <a:p>
            <a:pPr lvl="0"/>
            <a:r>
              <a:rPr lang="cs-CZ" dirty="0"/>
              <a:t>Reparace – radikální, nejčastěji operační náprava</a:t>
            </a:r>
          </a:p>
          <a:p>
            <a:pPr lvl="0"/>
            <a:r>
              <a:rPr lang="cs-CZ" dirty="0"/>
              <a:t>Medikace – farmakoterapie, podávání léků</a:t>
            </a:r>
          </a:p>
          <a:p>
            <a:pPr lvl="0"/>
            <a:r>
              <a:rPr lang="cs-CZ" dirty="0"/>
              <a:t>Fyzioterapie – nápravný tělocvik, elektroléčba, magnetoterapie atd.</a:t>
            </a:r>
          </a:p>
          <a:p>
            <a:pPr lvl="0"/>
            <a:r>
              <a:rPr lang="cs-CZ" dirty="0"/>
              <a:t>Ergoterapie – nácvik sebeobsluhy, léčba prací atd.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Psychologická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Z</a:t>
            </a:r>
            <a:r>
              <a:rPr lang="cs-CZ" dirty="0" smtClean="0"/>
              <a:t>vládnutí </a:t>
            </a:r>
            <a:r>
              <a:rPr lang="cs-CZ" dirty="0"/>
              <a:t>psychické krize spojené se změnou zdravotního stavu, změna sebehodnocení a životní orientace </a:t>
            </a:r>
            <a:r>
              <a:rPr lang="cs-CZ" dirty="0" smtClean="0"/>
              <a:t>postiženého. Např.:</a:t>
            </a:r>
            <a:endParaRPr lang="cs-CZ" dirty="0"/>
          </a:p>
          <a:p>
            <a:pPr lvl="0"/>
            <a:r>
              <a:rPr lang="cs-CZ" dirty="0"/>
              <a:t>Individuální a skupinová psychoterapie</a:t>
            </a:r>
          </a:p>
          <a:p>
            <a:pPr lvl="0"/>
            <a:r>
              <a:rPr lang="cs-CZ" dirty="0"/>
              <a:t>Aplikovaná psychoterapie – muzikoterapie, arteterapie</a:t>
            </a:r>
          </a:p>
          <a:p>
            <a:pPr lvl="0"/>
            <a:r>
              <a:rPr lang="cs-CZ" dirty="0"/>
              <a:t>Trénink psychosociálních dovedností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Pracovní RHB – viz dále práce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i="1" dirty="0"/>
              <a:t>uplatnění jedince na trhu práce</a:t>
            </a:r>
          </a:p>
          <a:p>
            <a:pPr lvl="0"/>
            <a:r>
              <a:rPr lang="cs-CZ" i="1" dirty="0"/>
              <a:t>Profesní příprava – školy, jednotlivé učební obory</a:t>
            </a:r>
          </a:p>
          <a:p>
            <a:pPr lvl="0"/>
            <a:r>
              <a:rPr lang="cs-CZ" i="1" dirty="0"/>
              <a:t>Kariérové poradenství – ÚP, Job kluby</a:t>
            </a:r>
          </a:p>
          <a:p>
            <a:pPr lvl="0"/>
            <a:r>
              <a:rPr lang="cs-CZ" i="1" dirty="0"/>
              <a:t>Průzkum trhu pracovních příležitostí</a:t>
            </a:r>
          </a:p>
          <a:p>
            <a:pPr lvl="0"/>
            <a:r>
              <a:rPr lang="cs-CZ" i="1" dirty="0"/>
              <a:t>Vytváření a ochrana pracovních příležitostí</a:t>
            </a:r>
          </a:p>
          <a:p>
            <a:pPr lvl="0"/>
            <a:r>
              <a:rPr lang="cs-CZ" i="1" dirty="0" smtClean="0"/>
              <a:t>Podílí se: ÚP</a:t>
            </a:r>
            <a:r>
              <a:rPr lang="cs-CZ" i="1" dirty="0"/>
              <a:t>, personální a pracovní agentury</a:t>
            </a:r>
          </a:p>
          <a:p>
            <a:pPr lvl="0"/>
            <a:r>
              <a:rPr lang="cs-CZ" i="1" dirty="0"/>
              <a:t>P</a:t>
            </a:r>
            <a:r>
              <a:rPr lang="cs-CZ" i="1" dirty="0" smtClean="0"/>
              <a:t>odporované zaměstnávání apod.</a:t>
            </a:r>
            <a:endParaRPr lang="cs-CZ" i="1" dirty="0"/>
          </a:p>
          <a:p>
            <a:endParaRPr lang="cs-CZ" i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Pedagogická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zaměření na oblast výchovy, vzdělání, přípravy na život a povolání, rozvoj soběstačnosti i schopností, nadání</a:t>
            </a:r>
          </a:p>
          <a:p>
            <a:pPr lvl="0"/>
            <a:r>
              <a:rPr lang="cs-CZ" dirty="0"/>
              <a:t>Reedukace </a:t>
            </a:r>
            <a:endParaRPr lang="cs-CZ" dirty="0" smtClean="0"/>
          </a:p>
          <a:p>
            <a:pPr lvl="0"/>
            <a:r>
              <a:rPr lang="cs-CZ" dirty="0" smtClean="0"/>
              <a:t>Kompenzace</a:t>
            </a:r>
            <a:endParaRPr lang="cs-CZ" dirty="0"/>
          </a:p>
          <a:p>
            <a:pPr lvl="0"/>
            <a:r>
              <a:rPr lang="cs-CZ" dirty="0"/>
              <a:t>Vytváření individuálních vzdělávacích plánů a jejich realizace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vytvoření existenčního, materiálního zabezpečení, legislativní ochrana, začlenění do společnosti, uplatnění osobního potenciálu, resocializace, zajištění komunitní podpory, sociální služby, úprava místních podmínek</a:t>
            </a:r>
          </a:p>
          <a:p>
            <a:pPr lvl="0"/>
            <a:r>
              <a:rPr lang="cs-CZ" dirty="0"/>
              <a:t>Socioterapie – náprava či usměrnění vztahu  (klient x rodina, klient x komunita), posílení statutu jedince, rodiny, minority</a:t>
            </a:r>
          </a:p>
          <a:p>
            <a:pPr lvl="0"/>
            <a:r>
              <a:rPr lang="cs-CZ" dirty="0"/>
              <a:t>Případová sociální práce, skupinová práce, krizová intervence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Volnočasová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Z</a:t>
            </a:r>
            <a:r>
              <a:rPr lang="cs-CZ" dirty="0" smtClean="0"/>
              <a:t>aměření </a:t>
            </a:r>
            <a:r>
              <a:rPr lang="cs-CZ" dirty="0"/>
              <a:t>na zájmové aktivity, sportovní, kulturní vyžití jedince, sebevzdělávání, pozitivní </a:t>
            </a:r>
            <a:r>
              <a:rPr lang="cs-CZ" dirty="0" smtClean="0"/>
              <a:t>sebeprezentace.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Multidisciplinární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 Moderní trend</a:t>
            </a:r>
          </a:p>
          <a:p>
            <a:r>
              <a:rPr lang="cs-CZ" dirty="0" smtClean="0"/>
              <a:t>Nutnost spolupráce</a:t>
            </a:r>
          </a:p>
          <a:p>
            <a:r>
              <a:rPr lang="cs-CZ" dirty="0" smtClean="0"/>
              <a:t>Např. case management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Vyrovnávání </a:t>
            </a:r>
            <a:r>
              <a:rPr lang="cs-CZ" b="1" dirty="0" smtClean="0"/>
              <a:t>příležitostí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/>
              <a:t>Proces, který umožňuje, aby bydlení, doprava, </a:t>
            </a:r>
            <a:r>
              <a:rPr lang="cs-CZ" dirty="0" smtClean="0"/>
              <a:t>soc. </a:t>
            </a:r>
            <a:r>
              <a:rPr lang="cs-CZ" dirty="0"/>
              <a:t>a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služby, vzdělání i pracovní příležitosti, kulturní a společenský život byly přístupné všem </a:t>
            </a:r>
            <a:r>
              <a:rPr lang="cs-CZ" dirty="0" smtClean="0"/>
              <a:t>včetně OZP. </a:t>
            </a:r>
            <a:r>
              <a:rPr lang="cs-CZ" dirty="0"/>
              <a:t>Cílem je plná integrace.</a:t>
            </a:r>
          </a:p>
          <a:p>
            <a:pPr lvl="0"/>
            <a:r>
              <a:rPr lang="cs-CZ" dirty="0"/>
              <a:t>Stejná práva</a:t>
            </a:r>
          </a:p>
          <a:p>
            <a:pPr lvl="0"/>
            <a:r>
              <a:rPr lang="cs-CZ" dirty="0"/>
              <a:t>Časová i místní dostupnost služeb</a:t>
            </a:r>
          </a:p>
          <a:p>
            <a:pPr lvl="0"/>
            <a:r>
              <a:rPr lang="cs-CZ" dirty="0"/>
              <a:t>Přístup k využívání jednotlivých zdrojů ve společnosti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Realizace modelu integrované péče - </a:t>
            </a:r>
            <a:br>
              <a:rPr lang="cs-CZ" dirty="0" smtClean="0"/>
            </a:br>
            <a:r>
              <a:rPr lang="cs-CZ" dirty="0" smtClean="0"/>
              <a:t>nutno vytvořit: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Formální podmínky (legislativa)</a:t>
            </a:r>
          </a:p>
          <a:p>
            <a:r>
              <a:rPr lang="cs-CZ" dirty="0" smtClean="0"/>
              <a:t>Vyřešit organizační a personální náležitosti (kdo, kdy, kde…)</a:t>
            </a:r>
          </a:p>
          <a:p>
            <a:r>
              <a:rPr lang="cs-CZ" dirty="0" smtClean="0"/>
              <a:t>Ekonomické podmínky</a:t>
            </a:r>
          </a:p>
          <a:p>
            <a:r>
              <a:rPr lang="cs-CZ" dirty="0" smtClean="0"/>
              <a:t>Psychosociální podmínky (humanizace společnosti, </a:t>
            </a:r>
            <a:r>
              <a:rPr lang="cs-CZ" dirty="0" err="1" smtClean="0"/>
              <a:t>prosocialita</a:t>
            </a:r>
            <a:r>
              <a:rPr lang="cs-CZ" dirty="0" smtClean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Stupně integrace OZP do společnosti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b="1" dirty="0" smtClean="0"/>
              <a:t>1. Integrace</a:t>
            </a:r>
            <a:r>
              <a:rPr lang="cs-CZ" dirty="0" smtClean="0"/>
              <a:t> </a:t>
            </a:r>
            <a:r>
              <a:rPr lang="cs-CZ" dirty="0"/>
              <a:t>– plné začlenění a splynutí se společností bez nutnosti ohledů a zvláštních výhod. Handicap se nerozvinul nebo je plně kompenzován, jedince vykonává všechny společenské funkce. Tento stupeň je možno dosáhnout hlavně u lehčích stupňů postižení.</a:t>
            </a:r>
          </a:p>
          <a:p>
            <a:r>
              <a:rPr lang="cs-CZ" b="1" dirty="0"/>
              <a:t>2. Adaptace</a:t>
            </a:r>
            <a:r>
              <a:rPr lang="cs-CZ" dirty="0"/>
              <a:t> – jedinec s postižením se přizpůsobí společnosti, ale potřebuje k tomu ohled a speciální přístupy. Handicap je jimi kompenzován a jedinec je schopen socializace a samostatného života. U většiny postižených.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3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Stupně integrace OZP do společnosti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b="1" dirty="0" smtClean="0"/>
              <a:t>3</a:t>
            </a:r>
            <a:r>
              <a:rPr lang="cs-CZ" b="1" dirty="0"/>
              <a:t>. Utilita</a:t>
            </a:r>
            <a:r>
              <a:rPr lang="cs-CZ" dirty="0"/>
              <a:t> – značí společenskou „upotřebitelnost“ jedince. Jde o stupeň integrace, kdy jsou omezeny funkční schopnosti jedince a jeho vývoj. Jedinec není schopen samostatného života a úplné socializace. Je typická pro jedince s kombinovaným mentálním a tělesným postižením. </a:t>
            </a:r>
          </a:p>
          <a:p>
            <a:r>
              <a:rPr lang="cs-CZ" b="1" dirty="0"/>
              <a:t>4. Inferiorita</a:t>
            </a:r>
            <a:r>
              <a:rPr lang="cs-CZ" dirty="0"/>
              <a:t> – jedinci nevytváří sociální vztahy, jsou plně odkázáni na péči druhé osoby, odloučení od života společnosti.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0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3 druhy </a:t>
            </a:r>
            <a:r>
              <a:rPr lang="cs-CZ" b="1" dirty="0" smtClean="0"/>
              <a:t>přizpůsobení</a:t>
            </a:r>
            <a:r>
              <a:rPr lang="cs-CZ" b="1" dirty="0"/>
              <a:t> </a:t>
            </a:r>
            <a:r>
              <a:rPr lang="cs-CZ" b="1" dirty="0" smtClean="0"/>
              <a:t>OZP a většinové společnosti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Asimilace</a:t>
            </a:r>
            <a:r>
              <a:rPr lang="cs-CZ" dirty="0"/>
              <a:t>- splynutí se společností, přizpůsobuje se jedinec společnosti (možné spíše u lehčích postižení), potlačuje identitu postižených. </a:t>
            </a:r>
            <a:endParaRPr lang="cs-CZ" dirty="0" smtClean="0"/>
          </a:p>
          <a:p>
            <a:r>
              <a:rPr lang="cs-CZ" b="1" dirty="0" smtClean="0"/>
              <a:t>Akomodace</a:t>
            </a:r>
            <a:r>
              <a:rPr lang="cs-CZ" dirty="0" smtClean="0"/>
              <a:t> </a:t>
            </a:r>
            <a:r>
              <a:rPr lang="cs-CZ" dirty="0"/>
              <a:t>– společnost se přizpůsobuje ZTP, málo častý přístup</a:t>
            </a:r>
          </a:p>
          <a:p>
            <a:r>
              <a:rPr lang="cs-CZ" b="1" dirty="0" smtClean="0"/>
              <a:t>Adaptace</a:t>
            </a:r>
            <a:r>
              <a:rPr lang="cs-CZ" dirty="0" smtClean="0"/>
              <a:t> </a:t>
            </a:r>
            <a:r>
              <a:rPr lang="cs-CZ" dirty="0"/>
              <a:t>– vzájemné přizpůsobení přinášející novou kvalitu soužití při vzájemné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79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2 základní přístupy k integraci </a:t>
            </a:r>
            <a:r>
              <a:rPr lang="cs-CZ" b="1" dirty="0" smtClean="0"/>
              <a:t>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b="1" dirty="0" smtClean="0"/>
              <a:t>Inkluzivní </a:t>
            </a:r>
            <a:r>
              <a:rPr lang="cs-CZ" b="1" dirty="0"/>
              <a:t>přístup </a:t>
            </a:r>
            <a:r>
              <a:rPr lang="cs-CZ" dirty="0"/>
              <a:t>– moderní trend v začleňování. Osoby jsou začleňovány pokud možno bez použití speciálních postupů a </a:t>
            </a:r>
            <a:r>
              <a:rPr lang="cs-CZ" dirty="0" smtClean="0"/>
              <a:t>prostředků.</a:t>
            </a:r>
          </a:p>
          <a:p>
            <a:r>
              <a:rPr lang="cs-CZ" b="1" dirty="0"/>
              <a:t>Integrační přístup </a:t>
            </a:r>
            <a:r>
              <a:rPr lang="cs-CZ" dirty="0"/>
              <a:t>– osoby jsou začleňovány s pomocí speciálních prostředků podpory a péče.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4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344520"/>
              </p:ext>
            </p:extLst>
          </p:nvPr>
        </p:nvGraphicFramePr>
        <p:xfrm>
          <a:off x="251521" y="260653"/>
          <a:ext cx="8784975" cy="5806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7751"/>
                <a:gridCol w="4257224"/>
              </a:tblGrid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 Integrace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Inkluze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zaměření na potřeby jedince s postižením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zaměření na potřeby všech vzdělávaných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expertízy specialistů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expertízy běžných učitelů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speciální intervence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dobrá výuka pro všechny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prospěch pro integrovaného studenta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prospěch pro všechny studenty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dílčí změna prostředí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celková změna školy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zaměření na vzdělávaného postiženého jedince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zaměření na skupinu a školu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4330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speciální programy pro studenta s postižením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celková strategie učitele</a:t>
                      </a:r>
                      <a:endParaRPr lang="cs-CZ" sz="200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8563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 dirty="0">
                          <a:effectLst/>
                        </a:rPr>
                        <a:t>hodnocení studenta expertem</a:t>
                      </a:r>
                      <a:endParaRPr lang="cs-CZ" sz="2000" dirty="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cs-CZ" sz="2000" dirty="0">
                          <a:effectLst/>
                        </a:rPr>
                        <a:t>hodnocení učitelem, zaměření na vzdělávací faktory</a:t>
                      </a:r>
                      <a:endParaRPr lang="cs-CZ" sz="2000" dirty="0">
                        <a:effectLst/>
                        <a:latin typeface="Times New Roman"/>
                        <a:ea typeface="Lucida Sans Unicode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82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Integrace OZP v </a:t>
            </a:r>
            <a:r>
              <a:rPr lang="cs-CZ" b="1" dirty="0" smtClean="0"/>
              <a:t>minulosti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b="1" dirty="0"/>
              <a:t>Represivní přístup</a:t>
            </a:r>
            <a:r>
              <a:rPr lang="cs-CZ" dirty="0"/>
              <a:t>– zabíjení postižených osob (</a:t>
            </a:r>
            <a:r>
              <a:rPr lang="cs-CZ" dirty="0" smtClean="0"/>
              <a:t>např. Sparta </a:t>
            </a:r>
            <a:r>
              <a:rPr lang="cs-CZ" dirty="0"/>
              <a:t>! I v této době někteří postižení přežívali a byli váženi – záleželo na druhu postižení a postavení ve společnosti) – hl. starověk</a:t>
            </a:r>
          </a:p>
          <a:p>
            <a:pPr lvl="0"/>
            <a:r>
              <a:rPr lang="cs-CZ" b="1" dirty="0"/>
              <a:t>Charitativní přístup</a:t>
            </a:r>
            <a:r>
              <a:rPr lang="cs-CZ" dirty="0"/>
              <a:t> – úzce propojen s náboženstvím – křesťanství, islám – hl. </a:t>
            </a:r>
            <a:r>
              <a:rPr lang="cs-CZ" dirty="0" smtClean="0"/>
              <a:t>středověk, soucit s postiženými, almužny, útulky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4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Integrace OZP v minulosti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b="1" dirty="0"/>
              <a:t>Humanistický přístup </a:t>
            </a:r>
            <a:r>
              <a:rPr lang="cs-CZ" dirty="0"/>
              <a:t>-  programová péče o handicapované, zakládání institucí na pomoc handicapovaných, snaha o komplexní pohled na osobnost – hl. novověk </a:t>
            </a:r>
          </a:p>
          <a:p>
            <a:pPr lvl="0"/>
            <a:r>
              <a:rPr lang="cs-CZ" b="1" dirty="0"/>
              <a:t>Rehabilitační přístup </a:t>
            </a:r>
            <a:r>
              <a:rPr lang="cs-CZ" dirty="0"/>
              <a:t>– propojení léčby s výchovou a vzděláváním. Upřednostňování institucionální péče, segregace těžce postižených. – 19 a 20 stol.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Integrace OZP v minulosti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b="1" dirty="0"/>
              <a:t>Preventivně-integrační přístup </a:t>
            </a:r>
            <a:r>
              <a:rPr lang="cs-CZ" dirty="0"/>
              <a:t>-  snaha o prevenci (etické problémy – např. genetické inženýrství) a maximální možnou integraci do většinové společnosti – po 2. světové válce, u nás spíše až od počátku 90. let</a:t>
            </a:r>
          </a:p>
          <a:p>
            <a:pPr lvl="0"/>
            <a:r>
              <a:rPr lang="cs-CZ" b="1" dirty="0"/>
              <a:t>Inkluzivní přístup </a:t>
            </a:r>
            <a:r>
              <a:rPr lang="cs-CZ" dirty="0"/>
              <a:t>– přirozené začleňování pokud možno bez použití speciálních postupů. - současnost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Druhy </a:t>
            </a:r>
            <a:r>
              <a:rPr lang="cs-CZ" b="1" dirty="0" smtClean="0"/>
              <a:t>integrace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Pedagogická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Pracovní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S</a:t>
            </a:r>
            <a:r>
              <a:rPr lang="cs-CZ" dirty="0" smtClean="0"/>
              <a:t>ociální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Pedagogická integrace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získání vzdělání = zaměstnání</a:t>
            </a:r>
          </a:p>
          <a:p>
            <a:pPr lvl="0"/>
            <a:r>
              <a:rPr lang="cs-CZ" dirty="0"/>
              <a:t>finanční samostatnost</a:t>
            </a:r>
          </a:p>
          <a:p>
            <a:pPr lvl="0"/>
            <a:r>
              <a:rPr lang="cs-CZ" dirty="0"/>
              <a:t>získání návyků, znalostí pro co nejsamostatnější život</a:t>
            </a:r>
          </a:p>
          <a:p>
            <a:r>
              <a:rPr lang="cs-CZ" dirty="0" smtClean="0"/>
              <a:t>speciální </a:t>
            </a:r>
            <a:r>
              <a:rPr lang="cs-CZ" dirty="0"/>
              <a:t>školy, třídy, kurzy  x začleňování do běžných </a:t>
            </a:r>
            <a:r>
              <a:rPr lang="cs-CZ" dirty="0" smtClean="0"/>
              <a:t>tříd (integrace x inkluze)</a:t>
            </a:r>
            <a:endParaRPr lang="cs-CZ" dirty="0"/>
          </a:p>
          <a:p>
            <a:r>
              <a:rPr lang="cs-CZ" dirty="0" smtClean="0"/>
              <a:t>moderní </a:t>
            </a:r>
            <a:r>
              <a:rPr lang="cs-CZ" dirty="0"/>
              <a:t>služby, např. tranzitní program</a:t>
            </a:r>
            <a:r>
              <a:rPr lang="cs-CZ" dirty="0" smtClean="0"/>
              <a:t>…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6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Pracovní integrace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zaměřuje se na získání a udržení vhodné práce </a:t>
            </a:r>
          </a:p>
          <a:p>
            <a:r>
              <a:rPr lang="cs-CZ" dirty="0"/>
              <a:t>Viz dále zaměstnávání OZP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9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integrace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mezilidské vztahy, kontakty, </a:t>
            </a:r>
            <a:r>
              <a:rPr lang="cs-CZ" dirty="0" smtClean="0"/>
              <a:t>soběstačnost</a:t>
            </a:r>
            <a:r>
              <a:rPr lang="cs-CZ" dirty="0"/>
              <a:t>, úspěšnost závisí na hodnocení postižení </a:t>
            </a:r>
            <a:r>
              <a:rPr lang="cs-CZ" dirty="0" smtClean="0"/>
              <a:t>samotným OZP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8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Partnerské vztahy – základní obtíže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Nutnost </a:t>
            </a:r>
            <a:r>
              <a:rPr lang="cs-CZ" dirty="0"/>
              <a:t>péče (někdy mají pocit zkaženého života, vztah jen ze soucitu,…)</a:t>
            </a:r>
          </a:p>
          <a:p>
            <a:pPr lvl="0"/>
            <a:r>
              <a:rPr lang="cs-CZ" dirty="0"/>
              <a:t>Omezená mobilita a soběstačnost (problém „běžně“ žít)</a:t>
            </a:r>
          </a:p>
          <a:p>
            <a:pPr lvl="0"/>
            <a:r>
              <a:rPr lang="cs-CZ" dirty="0"/>
              <a:t>Omezení funkce (biologická – schopnost mít děti, obstarat domácnost;  materiální – schopnost vydělat peníze, uživit rodinu)</a:t>
            </a:r>
          </a:p>
          <a:p>
            <a:pPr lvl="0"/>
            <a:r>
              <a:rPr lang="cs-CZ" dirty="0"/>
              <a:t>Bariéry v komunikaci</a:t>
            </a:r>
          </a:p>
          <a:p>
            <a:pPr lvl="0"/>
            <a:r>
              <a:rPr lang="cs-CZ" dirty="0"/>
              <a:t>Viditelnost postižení (odpuzuje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7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cs-CZ" dirty="0"/>
              <a:t>Nejčastější druhy partnerských vztahů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postižený + zdravý člověk (lehčí postižení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postižený </a:t>
            </a:r>
            <a:r>
              <a:rPr lang="cs-CZ" dirty="0"/>
              <a:t>+ postižený člověk (stejný typ), muž mívá horší </a:t>
            </a:r>
            <a:r>
              <a:rPr lang="cs-CZ" dirty="0" smtClean="0"/>
              <a:t>postižení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postižený </a:t>
            </a:r>
            <a:r>
              <a:rPr lang="cs-CZ" dirty="0"/>
              <a:t>+ postižený (různé typy)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Sociálně právní ochrana </a:t>
            </a:r>
            <a:r>
              <a:rPr lang="cs-CZ" b="1" dirty="0" smtClean="0"/>
              <a:t>OZP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1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Předchází sociálnímu vyloučení OZP (jsou rizikovou skupinou)</a:t>
            </a:r>
          </a:p>
          <a:p>
            <a:r>
              <a:rPr lang="cs-CZ" dirty="0" smtClean="0"/>
              <a:t>Zahrnuje hl</a:t>
            </a:r>
            <a:r>
              <a:rPr lang="cs-CZ" dirty="0"/>
              <a:t>. oblast </a:t>
            </a:r>
            <a:r>
              <a:rPr lang="cs-CZ" b="1" dirty="0"/>
              <a:t>zaměstnávání, dávek a </a:t>
            </a:r>
            <a:r>
              <a:rPr lang="cs-CZ" b="1" dirty="0" smtClean="0"/>
              <a:t>služeb </a:t>
            </a:r>
            <a:r>
              <a:rPr lang="cs-CZ" dirty="0" smtClean="0"/>
              <a:t>(viz dále)</a:t>
            </a:r>
          </a:p>
          <a:p>
            <a:r>
              <a:rPr lang="cs-CZ" dirty="0" smtClean="0"/>
              <a:t>Řeší i omezení či zbavení způsobilosti k právním úkonům (svéprávnost)</a:t>
            </a:r>
          </a:p>
          <a:p>
            <a:r>
              <a:rPr lang="cs-CZ" dirty="0" smtClean="0"/>
              <a:t>Problematiku řeší celá řada zákonů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473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9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/>
              <a:t>L</a:t>
            </a:r>
            <a:r>
              <a:rPr lang="cs-CZ" dirty="0" smtClean="0"/>
              <a:t>egislativa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8027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Zákon 198/2009 Sb. – o rovném zacházení a o právních prostředcích ochrany před diskriminací a o změně některých zákonů (antidiskriminační zákon)</a:t>
            </a:r>
          </a:p>
          <a:p>
            <a:pPr lvl="0"/>
            <a:r>
              <a:rPr lang="cs-CZ" dirty="0"/>
              <a:t>Vyhláška č. 182/1991 Sb., kterou se provádí zákon o sociálním zabezpečení a zákon České národní rady o působnosti orgánů České republiky v sociálním zabezpečení</a:t>
            </a:r>
          </a:p>
          <a:p>
            <a:pPr lvl="0"/>
            <a:r>
              <a:rPr lang="cs-CZ" dirty="0"/>
              <a:t>Zákon 108/2006 Sb., o sociálních službách</a:t>
            </a:r>
          </a:p>
          <a:p>
            <a:pPr lvl="0"/>
            <a:r>
              <a:rPr lang="cs-CZ" dirty="0"/>
              <a:t>Zákon 582/1991 Sb., o organizaci a provádění sociálního zabezpečení</a:t>
            </a:r>
          </a:p>
          <a:p>
            <a:pPr lvl="0"/>
            <a:r>
              <a:rPr lang="cs-CZ" dirty="0"/>
              <a:t>Zákon č. 435/2004Sb. o </a:t>
            </a:r>
            <a:r>
              <a:rPr lang="cs-CZ" dirty="0" smtClean="0"/>
              <a:t>zaměstnanosti</a:t>
            </a:r>
          </a:p>
          <a:p>
            <a:r>
              <a:rPr lang="cs-CZ" dirty="0"/>
              <a:t>Zákon č. 99/1963 Sb. Občanský soudní řád</a:t>
            </a:r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473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Organizace angažující se v oblasti sociálně právní ochrany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Sdružují OZP a jejich blízké, poskytovatele služeb pro OZP</a:t>
            </a:r>
          </a:p>
          <a:p>
            <a:r>
              <a:rPr lang="cs-CZ" dirty="0" smtClean="0"/>
              <a:t>Snaha o změny v oblasti legislativy</a:t>
            </a:r>
          </a:p>
          <a:p>
            <a:r>
              <a:rPr lang="cs-CZ" dirty="0" smtClean="0"/>
              <a:t>Snaha o změny postojů ve společnosti</a:t>
            </a:r>
          </a:p>
          <a:p>
            <a:r>
              <a:rPr lang="cs-CZ" dirty="0" smtClean="0"/>
              <a:t>Cílem jsou změny v oblasti sociální </a:t>
            </a:r>
            <a:r>
              <a:rPr lang="cs-CZ" dirty="0"/>
              <a:t>a zdravotní péče, školství, zaměstnanosti, dopravy atd.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9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Sdružení zdravotně postižených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Svaz tělesně postižených</a:t>
            </a:r>
          </a:p>
          <a:p>
            <a:pPr lvl="0"/>
            <a:r>
              <a:rPr lang="cs-CZ" dirty="0"/>
              <a:t>Svaz neslyšících a nedoslýchavých</a:t>
            </a:r>
          </a:p>
          <a:p>
            <a:pPr lvl="0"/>
            <a:r>
              <a:rPr lang="cs-CZ" dirty="0"/>
              <a:t>Sjednocená organizace nevidomých a slabozrakých</a:t>
            </a:r>
          </a:p>
          <a:p>
            <a:pPr lvl="0"/>
            <a:r>
              <a:rPr lang="cs-CZ" dirty="0"/>
              <a:t>Sdružení pro pomoc mentálně postižených</a:t>
            </a:r>
          </a:p>
          <a:p>
            <a:pPr lvl="0"/>
            <a:r>
              <a:rPr lang="cs-CZ" dirty="0"/>
              <a:t>Národní rada zdravotně postižených ….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9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Další důležité organizace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Vládní výbor pro zdravotně postižené občany (VVZPO)</a:t>
            </a:r>
            <a:r>
              <a:rPr lang="cs-CZ" dirty="0"/>
              <a:t> </a:t>
            </a:r>
            <a:r>
              <a:rPr lang="cs-CZ" dirty="0" smtClean="0"/>
              <a:t>–zpracovává </a:t>
            </a:r>
            <a:r>
              <a:rPr lang="cs-CZ" dirty="0"/>
              <a:t>a vyhodnocuje koncepce a opatření týkající se řešení problémů, snižování důsledků plynoucích s postižení.</a:t>
            </a:r>
          </a:p>
          <a:p>
            <a:r>
              <a:rPr lang="cs-CZ" b="1" dirty="0"/>
              <a:t>Sbor zástupců organizací zdravotně postižených (SZOZP)</a:t>
            </a:r>
            <a:r>
              <a:rPr lang="cs-CZ" dirty="0"/>
              <a:t> – sdružují zástupce regionálních a celostátních svépomocných </a:t>
            </a:r>
            <a:r>
              <a:rPr lang="cs-CZ" dirty="0" smtClean="0"/>
              <a:t>organizací. </a:t>
            </a:r>
            <a:r>
              <a:rPr lang="cs-CZ" dirty="0"/>
              <a:t>Soustřeďují podněty pro změny v legislativě – sociálního zabezpečení, zdravotnictví, školství, zaměstnanosti, bydlení, dopravě atd.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Mezinárodní </a:t>
            </a:r>
            <a:r>
              <a:rPr lang="cs-CZ" b="1" dirty="0" smtClean="0"/>
              <a:t>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 smtClean="0"/>
              <a:t>OSN </a:t>
            </a:r>
            <a:r>
              <a:rPr lang="cs-CZ" dirty="0"/>
              <a:t>– komisař pro otázky zdravotně postižených </a:t>
            </a:r>
          </a:p>
          <a:p>
            <a:pPr lvl="0"/>
            <a:r>
              <a:rPr lang="cs-CZ" dirty="0"/>
              <a:t>Rada Evropy – Komise pro rehabilitaci a integraci postižených</a:t>
            </a:r>
          </a:p>
          <a:p>
            <a:pPr lvl="0"/>
            <a:r>
              <a:rPr lang="cs-CZ" dirty="0"/>
              <a:t>Mezinárodní úřad práce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7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Důležité dokumenty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Národní plán vyrovnávání příležitostí pro občany se zdravotním </a:t>
            </a:r>
            <a:r>
              <a:rPr lang="cs-CZ" dirty="0" smtClean="0"/>
              <a:t>postižením</a:t>
            </a:r>
          </a:p>
          <a:p>
            <a:r>
              <a:rPr lang="cs-CZ" dirty="0" smtClean="0"/>
              <a:t>Krajské varianty tohoto dokumentu</a:t>
            </a:r>
          </a:p>
          <a:p>
            <a:r>
              <a:rPr lang="cs-CZ" dirty="0" smtClean="0"/>
              <a:t>a další….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0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Způsobilost k právním úkonům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Z</a:t>
            </a:r>
            <a:r>
              <a:rPr lang="cs-CZ" dirty="0" smtClean="0"/>
              <a:t>působilost </a:t>
            </a:r>
            <a:r>
              <a:rPr lang="cs-CZ" dirty="0"/>
              <a:t>vlastními úkony nabývat práva </a:t>
            </a:r>
          </a:p>
          <a:p>
            <a:pPr marL="0" indent="0">
              <a:buNone/>
            </a:pPr>
            <a:r>
              <a:rPr lang="cs-CZ" dirty="0"/>
              <a:t>a brát na sebe povinnosti. Je založena na rozumové a volní vyspělosti. Způsobilost k právním úkonům v plném rozsahu získává osoba zletilostí, tj. dosažením 18 let věku. Před 18 rokem může osoba vykonávat ty právní úkony, které jsou v souladu s její rozumovou vyspělostí.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Omezení způsobilosti k právním úkonům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dirty="0"/>
              <a:t>D</a:t>
            </a:r>
            <a:r>
              <a:rPr lang="cs-CZ" dirty="0" smtClean="0"/>
              <a:t>ává </a:t>
            </a:r>
            <a:r>
              <a:rPr lang="cs-CZ" dirty="0"/>
              <a:t>se mu přednost před zbavením způsobilosti k právním úkonům, </a:t>
            </a:r>
            <a:endParaRPr lang="cs-CZ" dirty="0" smtClean="0"/>
          </a:p>
          <a:p>
            <a:r>
              <a:rPr lang="cs-CZ" dirty="0" smtClean="0"/>
              <a:t>Nejčastěji se používá </a:t>
            </a:r>
            <a:r>
              <a:rPr lang="cs-CZ" dirty="0"/>
              <a:t>negativního výčtu, tj. vyjmenovávají se právní úkony, ke kterým dotyčný není způsobilý, případně je jmenována částka, se kterou je oprávněn disponovat</a:t>
            </a:r>
            <a:r>
              <a:rPr lang="cs-CZ" dirty="0" smtClean="0"/>
              <a:t>.</a:t>
            </a:r>
          </a:p>
          <a:p>
            <a:r>
              <a:rPr lang="cs-CZ" dirty="0"/>
              <a:t>Důvodem, pro který lze zahájit řízení o způsobilosti k právním úkonům je to, že </a:t>
            </a:r>
            <a:r>
              <a:rPr lang="cs-CZ" dirty="0" smtClean="0"/>
              <a:t>osoba </a:t>
            </a:r>
            <a:r>
              <a:rPr lang="cs-CZ" dirty="0"/>
              <a:t>trpí duševní poruchou, která není přechodného rázu a kvůli které není osoba </a:t>
            </a:r>
            <a:r>
              <a:rPr lang="cs-CZ" dirty="0" smtClean="0"/>
              <a:t>schopna </a:t>
            </a:r>
            <a:r>
              <a:rPr lang="cs-CZ" dirty="0"/>
              <a:t>sama obstarávat své záležitosti (resp. činit právní úkony).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188640"/>
            <a:ext cx="8424936" cy="593752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r>
              <a:rPr lang="cs-CZ" b="1" dirty="0"/>
              <a:t>Je-li člověk </a:t>
            </a:r>
            <a:r>
              <a:rPr lang="cs-CZ" b="1" u="sng" dirty="0"/>
              <a:t>omezen</a:t>
            </a:r>
            <a:r>
              <a:rPr lang="cs-CZ" b="1" dirty="0"/>
              <a:t> ve způsobilosti k právním úkonům, znamená to </a:t>
            </a:r>
            <a:r>
              <a:rPr lang="cs-CZ" b="1" dirty="0" smtClean="0"/>
              <a:t>pro</a:t>
            </a:r>
            <a:r>
              <a:rPr lang="cs-CZ" dirty="0"/>
              <a:t> </a:t>
            </a:r>
            <a:r>
              <a:rPr lang="cs-CZ" b="1" dirty="0" smtClean="0"/>
              <a:t>něj:</a:t>
            </a:r>
            <a:endParaRPr lang="cs-CZ" dirty="0"/>
          </a:p>
          <a:p>
            <a:pPr marL="514350" indent="-514350">
              <a:buAutoNum type="alphaLcParenR"/>
            </a:pPr>
            <a:r>
              <a:rPr lang="cs-CZ" dirty="0" smtClean="0"/>
              <a:t>ztrátu </a:t>
            </a:r>
            <a:r>
              <a:rPr lang="cs-CZ" dirty="0"/>
              <a:t>rodičovské zodpovědnosti </a:t>
            </a:r>
            <a:endParaRPr lang="cs-CZ" dirty="0" smtClean="0"/>
          </a:p>
          <a:p>
            <a:pPr marL="514350" indent="-514350">
              <a:buAutoNum type="alphaLcParenR"/>
            </a:pPr>
            <a:r>
              <a:rPr lang="cs-CZ" dirty="0" smtClean="0"/>
              <a:t>nemůže </a:t>
            </a:r>
            <a:r>
              <a:rPr lang="cs-CZ" dirty="0"/>
              <a:t>být osvojitelem</a:t>
            </a:r>
          </a:p>
          <a:p>
            <a:pPr marL="0" indent="0">
              <a:buNone/>
            </a:pPr>
            <a:r>
              <a:rPr lang="cs-CZ" dirty="0"/>
              <a:t>c) může uzavřít manželství jenom se souhlasem soudu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b="1" u="sng" dirty="0"/>
              <a:t>Zbavení</a:t>
            </a:r>
            <a:r>
              <a:rPr lang="cs-CZ" b="1" dirty="0"/>
              <a:t> způsobilosti k právním úkonům pro člověka s postižením </a:t>
            </a:r>
            <a:r>
              <a:rPr lang="cs-CZ" b="1" dirty="0" smtClean="0"/>
              <a:t>znamená</a:t>
            </a:r>
            <a:r>
              <a:rPr lang="cs-CZ" dirty="0"/>
              <a:t> </a:t>
            </a:r>
            <a:r>
              <a:rPr lang="cs-CZ" b="1" dirty="0" smtClean="0"/>
              <a:t>následující</a:t>
            </a:r>
            <a:r>
              <a:rPr lang="cs-CZ" b="1" dirty="0"/>
              <a:t>: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a) </a:t>
            </a:r>
            <a:r>
              <a:rPr lang="cs-CZ" dirty="0" smtClean="0"/>
              <a:t> ztrátu rodičovské zodpovědnosti, 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b) nemůže být osvojitelem,</a:t>
            </a:r>
          </a:p>
          <a:p>
            <a:pPr marL="0" indent="0">
              <a:buNone/>
            </a:pPr>
            <a:r>
              <a:rPr lang="cs-CZ" dirty="0"/>
              <a:t>c) nemůže uzavřít manželství,</a:t>
            </a:r>
          </a:p>
          <a:p>
            <a:pPr marL="0" indent="0">
              <a:buNone/>
            </a:pPr>
            <a:r>
              <a:rPr lang="cs-CZ" dirty="0"/>
              <a:t>d) nemůže pořídit závěť,</a:t>
            </a:r>
          </a:p>
          <a:p>
            <a:pPr marL="0" indent="0">
              <a:buNone/>
            </a:pPr>
            <a:r>
              <a:rPr lang="cs-CZ" dirty="0"/>
              <a:t>e) nemůže sám uzavřít pracovní smlouvu,</a:t>
            </a:r>
          </a:p>
          <a:p>
            <a:pPr marL="0" indent="0">
              <a:buNone/>
            </a:pPr>
            <a:r>
              <a:rPr lang="cs-CZ" dirty="0"/>
              <a:t>f) automaticky ztrácí volební právo,</a:t>
            </a:r>
          </a:p>
          <a:p>
            <a:pPr marL="0" indent="0">
              <a:buNone/>
            </a:pPr>
            <a:r>
              <a:rPr lang="cs-CZ" dirty="0"/>
              <a:t>g) nemůže sám zahájit žádné řízení kromě řízení o způsobilosti k </a:t>
            </a:r>
            <a:r>
              <a:rPr lang="cs-CZ" dirty="0" smtClean="0"/>
              <a:t>právním úkonům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51961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Opatrovnictví dospělých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zákonné </a:t>
            </a:r>
            <a:r>
              <a:rPr lang="cs-CZ" dirty="0"/>
              <a:t>zastoupení zletilého občana, který byl omezen ve způsobilosti k právním úkonům, případně zcela zbaven této </a:t>
            </a:r>
            <a:r>
              <a:rPr lang="cs-CZ" dirty="0" smtClean="0"/>
              <a:t>způsobilosti</a:t>
            </a:r>
            <a:r>
              <a:rPr lang="cs-CZ" dirty="0"/>
              <a:t> </a:t>
            </a:r>
            <a:r>
              <a:rPr lang="cs-CZ" dirty="0" smtClean="0"/>
              <a:t>(výjimečně i pokud jí zbaven nebyl)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Opatrovník</a:t>
            </a:r>
            <a:r>
              <a:rPr lang="cs-CZ" dirty="0"/>
              <a:t>: </a:t>
            </a:r>
          </a:p>
          <a:p>
            <a:pPr lvl="1"/>
            <a:r>
              <a:rPr lang="cs-CZ" dirty="0"/>
              <a:t>opatrovník fyzická osoba - osoba </a:t>
            </a:r>
            <a:r>
              <a:rPr lang="cs-CZ" dirty="0" smtClean="0"/>
              <a:t>příbuzná, či jiná </a:t>
            </a:r>
            <a:r>
              <a:rPr lang="cs-CZ" dirty="0"/>
              <a:t>vhodná osoba </a:t>
            </a:r>
          </a:p>
          <a:p>
            <a:pPr lvl="1"/>
            <a:r>
              <a:rPr lang="cs-CZ" dirty="0"/>
              <a:t>opatrovník veřejný </a:t>
            </a:r>
            <a:r>
              <a:rPr lang="cs-CZ" dirty="0" smtClean="0"/>
              <a:t>– obec</a:t>
            </a:r>
            <a:r>
              <a:rPr lang="cs-CZ" dirty="0"/>
              <a:t> </a:t>
            </a:r>
            <a:r>
              <a:rPr lang="cs-CZ" dirty="0" smtClean="0"/>
              <a:t>(v </a:t>
            </a:r>
            <a:r>
              <a:rPr lang="cs-CZ" dirty="0"/>
              <a:t>případě, že nemůže být opatrovníkem ustanovena osoba příbuzná, blízká nebo vhodná)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5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252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40000" lnSpcReduction="20000"/>
          </a:bodyPr>
          <a:lstStyle/>
          <a:p>
            <a:pPr lvl="0"/>
            <a:r>
              <a:rPr lang="cs-CZ" dirty="0"/>
              <a:t>HUTAŘ J.: Sociálně právní minimum pro zdravotně</a:t>
            </a:r>
            <a:r>
              <a:rPr lang="cs-CZ" i="1" dirty="0"/>
              <a:t> postižené,</a:t>
            </a:r>
            <a:r>
              <a:rPr lang="cs-CZ" dirty="0"/>
              <a:t> Praha: NRZP ČR, 2006. ISBN 80-903640-2-0.</a:t>
            </a:r>
          </a:p>
          <a:p>
            <a:pPr lvl="0"/>
            <a:r>
              <a:rPr lang="cs-CZ" dirty="0"/>
              <a:t>JESENSKÝ, J. a kol.: </a:t>
            </a:r>
            <a:r>
              <a:rPr lang="cs-CZ" i="1" dirty="0"/>
              <a:t>Kontrapunkty integrace zdravotně postižených</a:t>
            </a:r>
            <a:r>
              <a:rPr lang="cs-CZ" dirty="0"/>
              <a:t>, Praha: Karolinum1995, ISBN: 80-7184-030-0 </a:t>
            </a:r>
          </a:p>
          <a:p>
            <a:pPr lvl="0"/>
            <a:r>
              <a:rPr lang="cs-CZ" dirty="0"/>
              <a:t>KOCUROVÁ, M. a kol. </a:t>
            </a:r>
            <a:r>
              <a:rPr lang="cs-CZ" i="1" dirty="0"/>
              <a:t>Speciální pedagogika pro pomáhající profese.</a:t>
            </a:r>
            <a:r>
              <a:rPr lang="cs-CZ" dirty="0"/>
              <a:t> Plzeň: ZČU 2002. 209s. ISBN 80-7082-844-7.</a:t>
            </a:r>
          </a:p>
          <a:p>
            <a:pPr lvl="0"/>
            <a:r>
              <a:rPr lang="cs-CZ" dirty="0"/>
              <a:t>KREJČÍŘOVÁ, O a spol.: </a:t>
            </a:r>
            <a:r>
              <a:rPr lang="cs-CZ" i="1" dirty="0"/>
              <a:t>Problematika zaměstnávání občanů se zdravotním postižením</a:t>
            </a:r>
            <a:r>
              <a:rPr lang="cs-CZ" dirty="0"/>
              <a:t>, Praha: Rytmus. 2005, ISBN: 80-903598-1-7</a:t>
            </a:r>
          </a:p>
          <a:p>
            <a:pPr lvl="0"/>
            <a:r>
              <a:rPr lang="cs-CZ" dirty="0"/>
              <a:t>MATOUŠEK, O.: </a:t>
            </a:r>
            <a:r>
              <a:rPr lang="cs-CZ" i="1" dirty="0"/>
              <a:t>Sociální práce v praxi. </a:t>
            </a:r>
            <a:r>
              <a:rPr lang="cs-CZ" dirty="0"/>
              <a:t>Praha: Portál. 2010. ISBN</a:t>
            </a:r>
            <a:r>
              <a:rPr lang="cs-CZ" i="1" dirty="0"/>
              <a:t> - </a:t>
            </a:r>
            <a:r>
              <a:rPr lang="cs-CZ" dirty="0" smtClean="0"/>
              <a:t>978-80-7367-818-0</a:t>
            </a:r>
          </a:p>
          <a:p>
            <a:r>
              <a:rPr lang="cs-CZ" dirty="0"/>
              <a:t>NOVOSAD, L.: </a:t>
            </a:r>
            <a:r>
              <a:rPr lang="cs-CZ" i="1" dirty="0"/>
              <a:t>Poradenství pro osoby se zdravotním a sociálním znevýhodněním</a:t>
            </a:r>
            <a:r>
              <a:rPr lang="cs-CZ" dirty="0"/>
              <a:t>. Praha: Portál. 2009. ISBN: </a:t>
            </a:r>
            <a:r>
              <a:rPr lang="cs-CZ" dirty="0" smtClean="0"/>
              <a:t>978-80-7367-509-7</a:t>
            </a:r>
            <a:endParaRPr lang="cs-CZ" dirty="0"/>
          </a:p>
          <a:p>
            <a:pPr lvl="0"/>
            <a:r>
              <a:rPr lang="cs-CZ" dirty="0"/>
              <a:t>SLOWÍK, J. </a:t>
            </a:r>
            <a:r>
              <a:rPr lang="cs-CZ" i="1" dirty="0"/>
              <a:t>Speciální pedagogika</a:t>
            </a:r>
            <a:r>
              <a:rPr lang="cs-CZ" dirty="0"/>
              <a:t>. Praha: </a:t>
            </a:r>
            <a:r>
              <a:rPr lang="cs-CZ" dirty="0" err="1"/>
              <a:t>Grada</a:t>
            </a:r>
            <a:r>
              <a:rPr lang="cs-CZ" dirty="0"/>
              <a:t>, 2007. ISBN: 978-80-247-1733-3.</a:t>
            </a:r>
          </a:p>
          <a:p>
            <a:pPr lvl="0"/>
            <a:r>
              <a:rPr lang="cs-CZ" dirty="0"/>
              <a:t>SOSNOVSKÁ, M. </a:t>
            </a:r>
            <a:r>
              <a:rPr lang="cs-CZ" i="1" dirty="0"/>
              <a:t>Pracovní možnosti v kostce, </a:t>
            </a:r>
            <a:r>
              <a:rPr lang="cs-CZ" dirty="0"/>
              <a:t>dostupné na: </a:t>
            </a: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www.dobromysl.cz/scripts/detail.php?id=718</a:t>
            </a:r>
            <a:endParaRPr lang="cs-CZ" dirty="0" smtClean="0"/>
          </a:p>
          <a:p>
            <a:r>
              <a:rPr lang="cs-CZ" dirty="0"/>
              <a:t>TICHÁ B.: Opatrovnictví dospělých, Brno:MUNI,2010, diplomová práce </a:t>
            </a:r>
            <a:endParaRPr lang="cs-CZ" dirty="0" smtClean="0"/>
          </a:p>
          <a:p>
            <a:pPr lvl="0"/>
            <a:r>
              <a:rPr lang="cs-CZ" dirty="0"/>
              <a:t>UZLOVÁ, I.: </a:t>
            </a:r>
            <a:r>
              <a:rPr lang="cs-CZ" i="1" dirty="0"/>
              <a:t>Asistence lidem s postižením a znevýhodněním. </a:t>
            </a:r>
            <a:r>
              <a:rPr lang="cs-CZ" dirty="0"/>
              <a:t>Praha: Portál. 2010. ISBN </a:t>
            </a:r>
            <a:r>
              <a:rPr lang="cs-CZ" dirty="0" smtClean="0"/>
              <a:t>978-80-7367-764-0</a:t>
            </a:r>
            <a:endParaRPr lang="cs-CZ" dirty="0"/>
          </a:p>
          <a:p>
            <a:pPr lvl="0"/>
            <a:r>
              <a:rPr lang="cs-CZ" dirty="0"/>
              <a:t>VÁGNEROVÁ, M., HAJD–MOUSSOVÁ, Z., ŠTECH, S.. </a:t>
            </a:r>
            <a:r>
              <a:rPr lang="cs-CZ" i="1" dirty="0"/>
              <a:t>Psychologie handicapu</a:t>
            </a:r>
            <a:r>
              <a:rPr lang="cs-CZ" dirty="0"/>
              <a:t>. Praha: Karolinum. 2000. ISBN 80-7184-929-4</a:t>
            </a:r>
          </a:p>
          <a:p>
            <a:pPr lvl="0"/>
            <a:r>
              <a:rPr lang="cs-CZ" dirty="0"/>
              <a:t>VÁGNEROVÁ, M.: </a:t>
            </a:r>
            <a:r>
              <a:rPr lang="cs-CZ" i="1" dirty="0"/>
              <a:t>Psychopatologie pro pomáhající profese</a:t>
            </a:r>
            <a:r>
              <a:rPr lang="cs-CZ" dirty="0"/>
              <a:t>. 2 vyd. Praha: Portál</a:t>
            </a:r>
            <a:r>
              <a:rPr lang="cs-CZ" dirty="0" smtClean="0"/>
              <a:t>, </a:t>
            </a:r>
            <a:r>
              <a:rPr lang="cs-CZ" dirty="0"/>
              <a:t>2004</a:t>
            </a:r>
            <a:r>
              <a:rPr lang="cs-CZ" dirty="0" smtClean="0"/>
              <a:t>.  </a:t>
            </a:r>
            <a:r>
              <a:rPr lang="cs-CZ" dirty="0"/>
              <a:t>ISBN 80-7178-802-3.</a:t>
            </a:r>
          </a:p>
          <a:p>
            <a:pPr lvl="0"/>
            <a:r>
              <a:rPr lang="cs-CZ" dirty="0"/>
              <a:t>VOJTOVÁ, V.: </a:t>
            </a:r>
            <a:r>
              <a:rPr lang="cs-CZ" i="1" dirty="0"/>
              <a:t>Problematika zaměstnávání osob se zdravotním postižením – právní hledisko</a:t>
            </a:r>
            <a:r>
              <a:rPr lang="cs-CZ" dirty="0"/>
              <a:t>. </a:t>
            </a:r>
            <a:r>
              <a:rPr lang="cs-CZ" dirty="0" smtClean="0"/>
              <a:t>Dostupné na: </a:t>
            </a:r>
            <a:r>
              <a:rPr lang="cs-CZ" dirty="0"/>
              <a:t>  &lt;http://www.equal.rytmus.org/kolo1/odkaz/publikace.htm&gt;.</a:t>
            </a:r>
          </a:p>
          <a:p>
            <a:pPr lvl="0"/>
            <a:r>
              <a:rPr lang="cs-CZ" dirty="0">
                <a:hlinkClick r:id="rId3"/>
              </a:rPr>
              <a:t>http://panda.hyperlink.cz/cestapdf/pdf08c6/novak.pdf</a:t>
            </a:r>
            <a:endParaRPr lang="cs-CZ" dirty="0"/>
          </a:p>
          <a:p>
            <a:pPr lvl="0"/>
            <a:r>
              <a:rPr lang="cs-CZ" dirty="0">
                <a:hlinkClick r:id="rId4"/>
              </a:rPr>
              <a:t>http://fibromyalgik.webnode.cz/novinky/zivot-s-fibromyalgii/zamestnavani-ozp/</a:t>
            </a:r>
            <a:endParaRPr lang="cs-CZ" dirty="0"/>
          </a:p>
          <a:p>
            <a:pPr lvl="0"/>
            <a:r>
              <a:rPr lang="cs-CZ" dirty="0">
                <a:hlinkClick r:id="rId5"/>
              </a:rPr>
              <a:t>www.rytmus.cz</a:t>
            </a:r>
            <a:endParaRPr lang="cs-CZ" dirty="0"/>
          </a:p>
          <a:p>
            <a:pPr lvl="0"/>
            <a:r>
              <a:rPr lang="cs-CZ" dirty="0">
                <a:hlinkClick r:id="rId6"/>
              </a:rPr>
              <a:t>www.socialnifirma.cz</a:t>
            </a:r>
            <a:endParaRPr lang="cs-CZ" dirty="0"/>
          </a:p>
          <a:p>
            <a:pPr lvl="0"/>
            <a:r>
              <a:rPr lang="cs-CZ" dirty="0">
                <a:hlinkClick r:id="rId7"/>
              </a:rPr>
              <a:t>www.dobromysl.cz</a:t>
            </a:r>
            <a:endParaRPr lang="cs-CZ" dirty="0"/>
          </a:p>
          <a:p>
            <a:pPr lvl="0"/>
            <a:r>
              <a:rPr lang="cs-CZ" dirty="0">
                <a:hlinkClick r:id="rId8"/>
              </a:rPr>
              <a:t>www.helpnet.cz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7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_vodorovně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Šablona_vodorovně</Template>
  <TotalTime>951</TotalTime>
  <Words>2098</Words>
  <Application>Microsoft Office PowerPoint</Application>
  <PresentationFormat>Předvádění na obrazovce (4:3)</PresentationFormat>
  <Paragraphs>360</Paragraphs>
  <Slides>69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69</vt:i4>
      </vt:variant>
    </vt:vector>
  </HeadingPairs>
  <TitlesOfParts>
    <vt:vector size="70" baseType="lpstr">
      <vt:lpstr>Šablona_vodorovně</vt:lpstr>
      <vt:lpstr>Sociální péče o osoby se zdravotním postižením (OZP)</vt:lpstr>
      <vt:lpstr>Osoba zdravotně postižená - OZP</vt:lpstr>
      <vt:lpstr>Zdravotní postižení </vt:lpstr>
      <vt:lpstr>6 základních typů zdravotního postižení</vt:lpstr>
      <vt:lpstr>6 základních typů zdravotního postižení</vt:lpstr>
      <vt:lpstr>Dělení dle tíže postižení </vt:lpstr>
      <vt:lpstr>Dlouhodobě nepříznivý zdravotní stav </vt:lpstr>
      <vt:lpstr>Vada (defekt, porucha) </vt:lpstr>
      <vt:lpstr>Dělení vad – dle doby vzniku</vt:lpstr>
      <vt:lpstr>Dělení vad – dle stupně postižení </vt:lpstr>
      <vt:lpstr>Dle typu postižení</vt:lpstr>
      <vt:lpstr>Dle druhu postižení </vt:lpstr>
      <vt:lpstr>Prezentace aplikace PowerPoint</vt:lpstr>
      <vt:lpstr>Postižení (disabilita) </vt:lpstr>
      <vt:lpstr>Prezentace aplikace PowerPoint</vt:lpstr>
      <vt:lpstr>Znevýhodnění (handicap) </vt:lpstr>
      <vt:lpstr>Oblasti, kde se projevuje handicap</vt:lpstr>
      <vt:lpstr>Zdravotní postižení přináší: </vt:lpstr>
      <vt:lpstr>Defektivita</vt:lpstr>
      <vt:lpstr>Důsledky zdravotního postižení ovlivňuje:</vt:lpstr>
      <vt:lpstr>Vztah společnosti k postiženým:</vt:lpstr>
      <vt:lpstr>Vztah společnosti k jednotlivým druhům postižení </vt:lpstr>
      <vt:lpstr>Prezentace aplikace PowerPoint</vt:lpstr>
      <vt:lpstr>Reakce a adaptace na postižení:</vt:lpstr>
      <vt:lpstr>Formy a prostředky integrace OZP do života a společnosti</vt:lpstr>
      <vt:lpstr>Cílem integrace je</vt:lpstr>
      <vt:lpstr>Fenomén informatizace</vt:lpstr>
      <vt:lpstr>Úspěšnost integrace OZP do společnosti ovlivňují: </vt:lpstr>
      <vt:lpstr>Vnější okolnosti</vt:lpstr>
      <vt:lpstr>Vnitřní okolnosti</vt:lpstr>
      <vt:lpstr>Integrovaný model péče</vt:lpstr>
      <vt:lpstr>Prevence</vt:lpstr>
      <vt:lpstr>Komplexní prevence = 3 aspekty</vt:lpstr>
      <vt:lpstr>Koncepce ucelené RHB (Komprehenzivní RHB):</vt:lpstr>
      <vt:lpstr>Léčebná (zdravotní) RHB</vt:lpstr>
      <vt:lpstr>Psychologická RHB</vt:lpstr>
      <vt:lpstr>Pracovní RHB – viz dále práce OZP</vt:lpstr>
      <vt:lpstr>Pedagogická RHB</vt:lpstr>
      <vt:lpstr>Sociální RHB</vt:lpstr>
      <vt:lpstr>Volnočasová RHB</vt:lpstr>
      <vt:lpstr>Multidisciplinární RHB</vt:lpstr>
      <vt:lpstr>Vyrovnávání příležitostí</vt:lpstr>
      <vt:lpstr>Realizace modelu integrované péče -  nutno vytvořit:  </vt:lpstr>
      <vt:lpstr>Stupně integrace OZP do společnosti </vt:lpstr>
      <vt:lpstr>Stupně integrace OZP do společnosti </vt:lpstr>
      <vt:lpstr>3 druhy přizpůsobení OZP a většinové společnosti</vt:lpstr>
      <vt:lpstr>2 základní přístupy k integraci OZP</vt:lpstr>
      <vt:lpstr>Prezentace aplikace PowerPoint</vt:lpstr>
      <vt:lpstr>Integrace OZP v minulosti</vt:lpstr>
      <vt:lpstr>Integrace OZP v minulosti</vt:lpstr>
      <vt:lpstr>Integrace OZP v minulosti</vt:lpstr>
      <vt:lpstr>Druhy integrace</vt:lpstr>
      <vt:lpstr>Pedagogická integrace</vt:lpstr>
      <vt:lpstr>Pracovní integrace</vt:lpstr>
      <vt:lpstr>Sociální integrace </vt:lpstr>
      <vt:lpstr>Partnerské vztahy – základní obtíže</vt:lpstr>
      <vt:lpstr>Nejčastější druhy partnerských vztahů:</vt:lpstr>
      <vt:lpstr>Sociálně právní ochrana OZP </vt:lpstr>
      <vt:lpstr>Legislativa</vt:lpstr>
      <vt:lpstr>Organizace angažující se v oblasti sociálně právní ochrany</vt:lpstr>
      <vt:lpstr>Sdružení zdravotně postižených ČR</vt:lpstr>
      <vt:lpstr>Další důležité organizace v ČR</vt:lpstr>
      <vt:lpstr>Mezinárodní organizace</vt:lpstr>
      <vt:lpstr>Důležité dokumenty </vt:lpstr>
      <vt:lpstr>Způsobilost k právním úkonům</vt:lpstr>
      <vt:lpstr>Omezení způsobilosti k právním úkonům</vt:lpstr>
      <vt:lpstr>Prezentace aplikace PowerPoint</vt:lpstr>
      <vt:lpstr>Opatrovnictví dospělých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základních typů zdravotního postižení</dc:title>
  <dc:creator>Truncova</dc:creator>
  <cp:lastModifiedBy>Truncova</cp:lastModifiedBy>
  <cp:revision>47</cp:revision>
  <dcterms:created xsi:type="dcterms:W3CDTF">2011-05-24T12:28:35Z</dcterms:created>
  <dcterms:modified xsi:type="dcterms:W3CDTF">2012-06-09T19:23:59Z</dcterms:modified>
</cp:coreProperties>
</file>