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48191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977939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795561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55815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49791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584610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484666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74572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43956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637980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069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2DDBF-9492-4CD1-BCB9-B35E0BA98935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88097-70B0-4EF9-87C3-50CE186085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56125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ialni-sluzby.cz/domy-s-pecovatelskou-sluzbou.ph" TargetMode="External"/><Relationship Id="rId2" Type="http://schemas.openxmlformats.org/officeDocument/2006/relationships/hyperlink" Target="http://chrudim.charita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://chrudim.charita.cz/projekty/chops/" TargetMode="External"/><Relationship Id="rId4" Type="http://schemas.openxmlformats.org/officeDocument/2006/relationships/hyperlink" Target="http://www.socialni-sluzby.cz/pecovatelska-sluzba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Pečovatelská služba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91811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Pečovatelská služba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terénní </a:t>
            </a:r>
            <a:r>
              <a:rPr lang="cs-CZ" dirty="0"/>
              <a:t>nebo ambulantní služba poskytována osobám, které mají sníženou soběstačnost z důvodu věku, chronického onemocnění nebo zdravotního postižení a rodinám s dětmi, jejichž situace vyžaduje pomoc jiné fyzické osoby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8376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Pečovatelská služba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služba sociální péče</a:t>
            </a:r>
          </a:p>
          <a:p>
            <a:pPr>
              <a:buNone/>
            </a:pPr>
            <a:r>
              <a:rPr lang="cs-CZ" dirty="0" smtClean="0"/>
              <a:t> </a:t>
            </a:r>
          </a:p>
          <a:p>
            <a:r>
              <a:rPr lang="cs-CZ" dirty="0" smtClean="0"/>
              <a:t>ve vymezeném </a:t>
            </a:r>
            <a:r>
              <a:rPr lang="cs-CZ" dirty="0"/>
              <a:t>čase v domácnosti osob a v zařízeních sociálních služeb </a:t>
            </a:r>
            <a:endParaRPr lang="cs-CZ" dirty="0" smtClean="0"/>
          </a:p>
          <a:p>
            <a:pPr>
              <a:buNone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40059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pečovatelské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/>
              <a:t>Pomoc při zvládání běžných úkonů péče o vlastní </a:t>
            </a:r>
            <a:r>
              <a:rPr lang="cs-CZ" dirty="0" smtClean="0"/>
              <a:t>osobu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Pomoc </a:t>
            </a:r>
            <a:r>
              <a:rPr lang="cs-CZ" dirty="0"/>
              <a:t>při osobní hygieně nebo poskytnutí podmínek pro osobní </a:t>
            </a:r>
            <a:r>
              <a:rPr lang="cs-CZ" dirty="0" smtClean="0"/>
              <a:t>hygienu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Poskytnutí </a:t>
            </a:r>
            <a:r>
              <a:rPr lang="cs-CZ" dirty="0"/>
              <a:t>stravy nebo pomoc při zajištění </a:t>
            </a:r>
            <a:r>
              <a:rPr lang="cs-CZ" dirty="0" smtClean="0"/>
              <a:t>stravy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Pomoc </a:t>
            </a:r>
            <a:r>
              <a:rPr lang="cs-CZ" dirty="0"/>
              <a:t>při zajištění chodu </a:t>
            </a:r>
            <a:r>
              <a:rPr lang="cs-CZ" dirty="0" smtClean="0"/>
              <a:t>domácnosti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Zprostředkování </a:t>
            </a:r>
            <a:r>
              <a:rPr lang="cs-CZ" dirty="0"/>
              <a:t>kontaktu se společenským </a:t>
            </a:r>
            <a:r>
              <a:rPr lang="cs-CZ" dirty="0" smtClean="0"/>
              <a:t>prostředím</a:t>
            </a:r>
            <a:endParaRPr lang="cs-CZ" dirty="0"/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93334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Rozdíl  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Pečovatelská služba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Péče o vlastní osobu</a:t>
            </a:r>
          </a:p>
          <a:p>
            <a:r>
              <a:rPr lang="cs-CZ" dirty="0" smtClean="0"/>
              <a:t>Hygiena</a:t>
            </a:r>
          </a:p>
          <a:p>
            <a:r>
              <a:rPr lang="cs-CZ" dirty="0" smtClean="0"/>
              <a:t>Strava</a:t>
            </a:r>
          </a:p>
          <a:p>
            <a:r>
              <a:rPr lang="cs-CZ" dirty="0" smtClean="0"/>
              <a:t>Domácnost</a:t>
            </a:r>
          </a:p>
          <a:p>
            <a:r>
              <a:rPr lang="cs-CZ" dirty="0" smtClean="0"/>
              <a:t>Kontakt se společenským prostředím</a:t>
            </a:r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Osobní asistence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Péče o vlastní osobu</a:t>
            </a:r>
          </a:p>
          <a:p>
            <a:r>
              <a:rPr lang="cs-CZ" dirty="0" smtClean="0"/>
              <a:t>Hygiena</a:t>
            </a:r>
          </a:p>
          <a:p>
            <a:r>
              <a:rPr lang="cs-CZ" dirty="0" smtClean="0"/>
              <a:t>Strava</a:t>
            </a:r>
          </a:p>
          <a:p>
            <a:r>
              <a:rPr lang="cs-CZ" dirty="0" smtClean="0"/>
              <a:t>Domácnost</a:t>
            </a:r>
          </a:p>
          <a:p>
            <a:r>
              <a:rPr lang="cs-CZ" dirty="0" smtClean="0"/>
              <a:t>Kontakt se spol. prostředím</a:t>
            </a:r>
          </a:p>
          <a:p>
            <a:r>
              <a:rPr lang="cs-CZ" dirty="0" smtClean="0"/>
              <a:t>Aktivizace, vzdělávání</a:t>
            </a:r>
          </a:p>
          <a:p>
            <a:r>
              <a:rPr lang="cs-CZ" dirty="0" smtClean="0"/>
              <a:t>Uplatňování práv a oprávněných zájmů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51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osob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Senioři</a:t>
            </a:r>
          </a:p>
          <a:p>
            <a:r>
              <a:rPr lang="cs-CZ" dirty="0" smtClean="0"/>
              <a:t>Zdravotně postižení</a:t>
            </a:r>
          </a:p>
          <a:p>
            <a:r>
              <a:rPr lang="cs-CZ" dirty="0" smtClean="0"/>
              <a:t>Rodiny se 3 a více dětmi</a:t>
            </a:r>
          </a:p>
          <a:p>
            <a:r>
              <a:rPr lang="cs-CZ" dirty="0" smtClean="0"/>
              <a:t>Při zhoršení zdrav. stavu a </a:t>
            </a:r>
            <a:r>
              <a:rPr lang="cs-CZ" dirty="0" err="1" smtClean="0"/>
              <a:t>sebeobslužnosti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955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pečovatelské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Max. výše je </a:t>
            </a:r>
            <a:r>
              <a:rPr lang="cs-CZ" dirty="0" smtClean="0"/>
              <a:t>120 </a:t>
            </a:r>
            <a:r>
              <a:rPr lang="cs-CZ" dirty="0" smtClean="0"/>
              <a:t>Kč/hodinu</a:t>
            </a:r>
          </a:p>
          <a:p>
            <a:r>
              <a:rPr lang="cs-CZ" b="1" dirty="0" smtClean="0"/>
              <a:t>160 </a:t>
            </a:r>
            <a:r>
              <a:rPr lang="cs-CZ" b="1" dirty="0"/>
              <a:t>Kč denně</a:t>
            </a:r>
            <a:r>
              <a:rPr lang="cs-CZ" dirty="0"/>
              <a:t> </a:t>
            </a:r>
            <a:r>
              <a:rPr lang="cs-CZ" dirty="0" smtClean="0"/>
              <a:t>za </a:t>
            </a:r>
            <a:r>
              <a:rPr lang="cs-CZ" dirty="0"/>
              <a:t>celodenní </a:t>
            </a:r>
            <a:r>
              <a:rPr lang="cs-CZ" dirty="0" smtClean="0"/>
              <a:t>stravu (3 hl. jídla)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75 </a:t>
            </a:r>
            <a:r>
              <a:rPr lang="cs-CZ" b="1" dirty="0"/>
              <a:t>Kč</a:t>
            </a:r>
            <a:r>
              <a:rPr lang="cs-CZ" dirty="0"/>
              <a:t> za </a:t>
            </a:r>
            <a:r>
              <a:rPr lang="cs-CZ" dirty="0" smtClean="0"/>
              <a:t>oběd</a:t>
            </a:r>
            <a:r>
              <a:rPr lang="cs-CZ" dirty="0"/>
              <a:t/>
            </a:r>
            <a:br>
              <a:rPr lang="cs-CZ" dirty="0"/>
            </a:br>
            <a:r>
              <a:rPr lang="cs-CZ" b="1" dirty="0" smtClean="0"/>
              <a:t>25 </a:t>
            </a:r>
            <a:r>
              <a:rPr lang="cs-CZ" b="1" dirty="0"/>
              <a:t>Kč za úkon</a:t>
            </a:r>
            <a:r>
              <a:rPr lang="cs-CZ" dirty="0"/>
              <a:t> (dovoz nebo donáška jídla)</a:t>
            </a:r>
            <a:br>
              <a:rPr lang="cs-CZ" dirty="0"/>
            </a:br>
            <a:r>
              <a:rPr lang="cs-CZ" b="1" dirty="0" smtClean="0"/>
              <a:t>110 </a:t>
            </a:r>
            <a:r>
              <a:rPr lang="cs-CZ" b="1" dirty="0"/>
              <a:t>Kč za úkon</a:t>
            </a:r>
            <a:r>
              <a:rPr lang="cs-CZ" dirty="0"/>
              <a:t> (velký nákup, </a:t>
            </a:r>
            <a:r>
              <a:rPr lang="cs-CZ" dirty="0" smtClean="0"/>
              <a:t>nákup ošacení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</a:t>
            </a:r>
            <a:r>
              <a:rPr lang="cs-CZ" b="1" dirty="0" smtClean="0"/>
              <a:t>6</a:t>
            </a:r>
            <a:r>
              <a:rPr lang="cs-CZ" b="1" dirty="0" smtClean="0"/>
              <a:t>0 </a:t>
            </a:r>
            <a:r>
              <a:rPr lang="cs-CZ" b="1" dirty="0"/>
              <a:t>Kč za kilogram prádla</a:t>
            </a:r>
            <a:r>
              <a:rPr lang="cs-CZ" dirty="0"/>
              <a:t> za úkony (</a:t>
            </a:r>
            <a:r>
              <a:rPr lang="cs-CZ" dirty="0" smtClean="0"/>
              <a:t>praní,     	oprava, žehlení)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8924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7105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Pečovatelská služba bez úhrady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a) rodinám, ve kterých se narodily </a:t>
            </a:r>
            <a:r>
              <a:rPr lang="cs-CZ" u="sng" dirty="0"/>
              <a:t>současně 3 nebo </a:t>
            </a:r>
            <a:r>
              <a:rPr lang="cs-CZ" u="sng" dirty="0" smtClean="0"/>
              <a:t>více dětí</a:t>
            </a:r>
            <a:r>
              <a:rPr lang="cs-CZ" u="sng" dirty="0"/>
              <a:t>, a to do 4 let věku těchto dětí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b) </a:t>
            </a:r>
            <a:r>
              <a:rPr lang="cs-CZ" u="sng" dirty="0"/>
              <a:t>účastníkům odboje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c) osobám, které byly </a:t>
            </a:r>
            <a:r>
              <a:rPr lang="cs-CZ" u="sng" dirty="0"/>
              <a:t>neoprávněně odsouzeny</a:t>
            </a:r>
            <a:r>
              <a:rPr lang="cs-CZ" dirty="0"/>
              <a:t>, výkon vazby nebo trestu odnětí svobody </a:t>
            </a:r>
            <a:r>
              <a:rPr lang="cs-CZ" dirty="0" smtClean="0"/>
              <a:t>(min.12 měsíců)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d) osobám, které byly </a:t>
            </a:r>
            <a:r>
              <a:rPr lang="cs-CZ" u="sng" dirty="0"/>
              <a:t>zařazeny v táboře nucených prací</a:t>
            </a:r>
            <a:r>
              <a:rPr lang="cs-CZ" dirty="0"/>
              <a:t> nebo v pracovním </a:t>
            </a:r>
            <a:r>
              <a:rPr lang="cs-CZ" dirty="0" smtClean="0"/>
              <a:t>útvaru</a:t>
            </a:r>
            <a:r>
              <a:rPr lang="cs-CZ" dirty="0"/>
              <a:t> </a:t>
            </a:r>
            <a:r>
              <a:rPr lang="cs-CZ" dirty="0" smtClean="0"/>
              <a:t>(min.12 měsíců)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e) pozůstalým </a:t>
            </a:r>
            <a:r>
              <a:rPr lang="cs-CZ" u="sng" dirty="0"/>
              <a:t>manželům (manželkám) po osobách uvedených v písmenech b) až d) starším 70 </a:t>
            </a:r>
            <a:r>
              <a:rPr lang="cs-CZ" u="sng" dirty="0" smtClean="0"/>
              <a:t>let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98338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Personál pečovatelské služby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Dle zákona č.108/2006 Sb.</a:t>
            </a:r>
          </a:p>
          <a:p>
            <a:r>
              <a:rPr lang="cs-CZ" dirty="0" smtClean="0"/>
              <a:t>Pracovník v sociálních službách</a:t>
            </a:r>
          </a:p>
          <a:p>
            <a:r>
              <a:rPr lang="cs-CZ" dirty="0" smtClean="0"/>
              <a:t>Přímá péče o klienta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2764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Zřizovatel pečovatelské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Kraj nebo obec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- příspěvková organizace</a:t>
            </a:r>
          </a:p>
          <a:p>
            <a:r>
              <a:rPr lang="cs-CZ" dirty="0" smtClean="0"/>
              <a:t>Nestátní organizace</a:t>
            </a:r>
          </a:p>
          <a:p>
            <a:endParaRPr lang="cs-CZ" dirty="0"/>
          </a:p>
          <a:p>
            <a:r>
              <a:rPr lang="cs-CZ" dirty="0" smtClean="0"/>
              <a:t>Financování – částečně z rozpočtu kraje nebo  			obce</a:t>
            </a:r>
          </a:p>
          <a:p>
            <a:pPr marL="0" indent="0">
              <a:buNone/>
            </a:pPr>
            <a:r>
              <a:rPr lang="cs-CZ" dirty="0" smtClean="0"/>
              <a:t>                           - přímé platby klientů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- sponzoring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70431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Dům s pečovatelskou službou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Zřizovatelem je většinou </a:t>
            </a:r>
            <a:r>
              <a:rPr lang="cs-CZ" dirty="0" smtClean="0"/>
              <a:t>město.</a:t>
            </a:r>
          </a:p>
          <a:p>
            <a:r>
              <a:rPr lang="cs-CZ" dirty="0" smtClean="0"/>
              <a:t>Jsou </a:t>
            </a:r>
            <a:r>
              <a:rPr lang="cs-CZ" dirty="0"/>
              <a:t>zřizovány jako domy zvláštního </a:t>
            </a:r>
            <a:r>
              <a:rPr lang="cs-CZ" dirty="0" smtClean="0"/>
              <a:t>určení.</a:t>
            </a:r>
          </a:p>
          <a:p>
            <a:r>
              <a:rPr lang="cs-CZ" dirty="0"/>
              <a:t>Klient platí nájem, zvlášť si sjednává pečovatelské služby</a:t>
            </a:r>
            <a:r>
              <a:rPr lang="cs-CZ" dirty="0" smtClean="0"/>
              <a:t>.</a:t>
            </a:r>
          </a:p>
          <a:p>
            <a:r>
              <a:rPr lang="cs-CZ" dirty="0" smtClean="0"/>
              <a:t>Podmínkou je trvalý pobyt ve městě a potřeba pečovatelské služby (několik hodin denně).</a:t>
            </a:r>
          </a:p>
          <a:p>
            <a:r>
              <a:rPr lang="cs-CZ" dirty="0" smtClean="0"/>
              <a:t>Posuzují se kritéria naléhavosti.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3550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Farní charita, </a:t>
            </a:r>
            <a:r>
              <a:rPr lang="cs-CZ" dirty="0"/>
              <a:t>Š</a:t>
            </a:r>
            <a:r>
              <a:rPr lang="cs-CZ" dirty="0" smtClean="0"/>
              <a:t>kolní náměstí – CHOPS</a:t>
            </a:r>
          </a:p>
          <a:p>
            <a:r>
              <a:rPr lang="cs-CZ" dirty="0" smtClean="0"/>
              <a:t>Centrum sociálních služeb a pomoci Chrudim, Soukenická – pečovatelská služba i dům s pečovatelskou službou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83895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cs-CZ" dirty="0" smtClean="0"/>
              <a:t>Matoušek Oldřich, Slovník sociální práce, Portál, Praha, 2008</a:t>
            </a:r>
          </a:p>
          <a:p>
            <a:pPr lvl="0"/>
            <a:r>
              <a:rPr lang="cs-CZ" dirty="0" smtClean="0"/>
              <a:t>Zákon č. 108/2006 Sb. O sociálních službách</a:t>
            </a:r>
          </a:p>
          <a:p>
            <a:pPr lvl="0"/>
            <a:r>
              <a:rPr lang="cs-CZ" u="sng" smtClean="0">
                <a:hlinkClick r:id="rId2"/>
              </a:rPr>
              <a:t>http</a:t>
            </a:r>
            <a:r>
              <a:rPr lang="cs-CZ" u="sng" dirty="0" smtClean="0">
                <a:hlinkClick r:id="rId2"/>
              </a:rPr>
              <a:t>://chrudim.charita.cz/</a:t>
            </a:r>
            <a:endParaRPr lang="cs-CZ" dirty="0" smtClean="0"/>
          </a:p>
          <a:p>
            <a:pPr lvl="0"/>
            <a:r>
              <a:rPr lang="cs-CZ" dirty="0" smtClean="0"/>
              <a:t>Matoušek Oldřich, Sociální služby, Portál, Praha, 2007</a:t>
            </a:r>
          </a:p>
          <a:p>
            <a:pPr lvl="0"/>
            <a:r>
              <a:rPr lang="cs-CZ" u="sng" dirty="0" smtClean="0">
                <a:hlinkClick r:id="rId3"/>
              </a:rPr>
              <a:t>http://www.</a:t>
            </a:r>
            <a:r>
              <a:rPr lang="cs-CZ" u="sng" dirty="0" err="1" smtClean="0">
                <a:hlinkClick r:id="rId3"/>
              </a:rPr>
              <a:t>socialni</a:t>
            </a:r>
            <a:r>
              <a:rPr lang="cs-CZ" u="sng" dirty="0" smtClean="0">
                <a:hlinkClick r:id="rId3"/>
              </a:rPr>
              <a:t>-</a:t>
            </a:r>
            <a:r>
              <a:rPr lang="cs-CZ" u="sng" dirty="0" err="1" smtClean="0">
                <a:hlinkClick r:id="rId3"/>
              </a:rPr>
              <a:t>sluzby.cz</a:t>
            </a:r>
            <a:r>
              <a:rPr lang="cs-CZ" u="sng" dirty="0" smtClean="0">
                <a:hlinkClick r:id="rId3"/>
              </a:rPr>
              <a:t>/domy-s-</a:t>
            </a:r>
            <a:r>
              <a:rPr lang="cs-CZ" u="sng" dirty="0" err="1" smtClean="0">
                <a:hlinkClick r:id="rId3"/>
              </a:rPr>
              <a:t>pecovatelskou</a:t>
            </a:r>
            <a:r>
              <a:rPr lang="cs-CZ" u="sng" dirty="0" smtClean="0">
                <a:hlinkClick r:id="rId3"/>
              </a:rPr>
              <a:t>-</a:t>
            </a:r>
            <a:r>
              <a:rPr lang="cs-CZ" u="sng" dirty="0" err="1" smtClean="0">
                <a:hlinkClick r:id="rId3"/>
              </a:rPr>
              <a:t>sluzbou.ph</a:t>
            </a:r>
            <a:endParaRPr lang="cs-CZ" dirty="0" smtClean="0"/>
          </a:p>
          <a:p>
            <a:pPr lvl="0"/>
            <a:r>
              <a:rPr lang="cs-CZ" u="sng" dirty="0" smtClean="0">
                <a:hlinkClick r:id="rId4"/>
              </a:rPr>
              <a:t>http://www.</a:t>
            </a:r>
            <a:r>
              <a:rPr lang="cs-CZ" u="sng" dirty="0" err="1" smtClean="0">
                <a:hlinkClick r:id="rId4"/>
              </a:rPr>
              <a:t>socialni</a:t>
            </a:r>
            <a:r>
              <a:rPr lang="cs-CZ" u="sng" dirty="0" smtClean="0">
                <a:hlinkClick r:id="rId4"/>
              </a:rPr>
              <a:t>-</a:t>
            </a:r>
            <a:r>
              <a:rPr lang="cs-CZ" u="sng" dirty="0" err="1" smtClean="0">
                <a:hlinkClick r:id="rId4"/>
              </a:rPr>
              <a:t>sluzby.cz</a:t>
            </a:r>
            <a:r>
              <a:rPr lang="cs-CZ" u="sng" dirty="0" smtClean="0">
                <a:hlinkClick r:id="rId4"/>
              </a:rPr>
              <a:t>/</a:t>
            </a:r>
            <a:r>
              <a:rPr lang="cs-CZ" u="sng" dirty="0" err="1" smtClean="0">
                <a:hlinkClick r:id="rId4"/>
              </a:rPr>
              <a:t>pecovatelska</a:t>
            </a:r>
            <a:r>
              <a:rPr lang="cs-CZ" u="sng" dirty="0" smtClean="0">
                <a:hlinkClick r:id="rId4"/>
              </a:rPr>
              <a:t>-</a:t>
            </a:r>
            <a:r>
              <a:rPr lang="cs-CZ" u="sng" dirty="0" err="1" smtClean="0">
                <a:hlinkClick r:id="rId4"/>
              </a:rPr>
              <a:t>sluzba.php</a:t>
            </a:r>
            <a:endParaRPr lang="cs-CZ" dirty="0" smtClean="0"/>
          </a:p>
          <a:p>
            <a:pPr lvl="0"/>
            <a:r>
              <a:rPr lang="cs-CZ" u="sng" dirty="0" smtClean="0">
                <a:hlinkClick r:id="rId5"/>
              </a:rPr>
              <a:t>http://chrudim.charita.cz/projekty/chops/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399</Words>
  <Application>Microsoft Office PowerPoint</Application>
  <PresentationFormat>Předvádění na obrazovce (4:3)</PresentationFormat>
  <Paragraphs>72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systému Office</vt:lpstr>
      <vt:lpstr>Pečovatelská služba</vt:lpstr>
      <vt:lpstr>Pečovatelská služba</vt:lpstr>
      <vt:lpstr>Pečovatelská služba II.</vt:lpstr>
      <vt:lpstr>Základní úkony pečovatelské služby</vt:lpstr>
      <vt:lpstr>Rozdíl  </vt:lpstr>
      <vt:lpstr>Cílová skupina osob</vt:lpstr>
      <vt:lpstr>Úhrada pečovatelské služby</vt:lpstr>
      <vt:lpstr>Pečovatelská služba bez úhrady </vt:lpstr>
      <vt:lpstr>Personál pečovatelské služby </vt:lpstr>
      <vt:lpstr>Zřizovatel pečovatelské služby</vt:lpstr>
      <vt:lpstr>Dům s pečovatelskou službou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Pečovatelská služba</dc:title>
  <dc:creator>Pleskotova V</dc:creator>
  <cp:lastModifiedBy>Vilma</cp:lastModifiedBy>
  <cp:revision>10</cp:revision>
  <dcterms:created xsi:type="dcterms:W3CDTF">2011-02-16T07:57:13Z</dcterms:created>
  <dcterms:modified xsi:type="dcterms:W3CDTF">2011-12-30T13:20:42Z</dcterms:modified>
</cp:coreProperties>
</file>