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0968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0533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00401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9386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3291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66595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8068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1813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093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9081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566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B2C2-EE24-492E-A73B-A81DC67D4BC6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7DC90-B915-42E7-BC3E-16AC96B5C6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5485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Přístupy k péči o staré občany v zahraničí a u nás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645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Přístupy k péči o staré občany v zahraničí a u nás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Koncepce sociálního státu se v jednotlivých regionech Evropy rozvíjely různými způsoby a s různým důrazem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V současné době můžeme rozlišovat </a:t>
            </a:r>
            <a:r>
              <a:rPr lang="cs-CZ" dirty="0"/>
              <a:t>následující modely sociálního </a:t>
            </a:r>
            <a:r>
              <a:rPr lang="cs-CZ" dirty="0" smtClean="0"/>
              <a:t>státu.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494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Anglosaský model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Velká Británie</a:t>
            </a:r>
          </a:p>
          <a:p>
            <a:r>
              <a:rPr lang="cs-CZ" dirty="0" smtClean="0"/>
              <a:t>St</a:t>
            </a:r>
            <a:r>
              <a:rPr lang="cs-CZ" dirty="0" smtClean="0"/>
              <a:t>át  - minimální odpovědnost, role garanta </a:t>
            </a:r>
            <a:endParaRPr lang="cs-CZ" dirty="0" smtClean="0"/>
          </a:p>
          <a:p>
            <a:r>
              <a:rPr lang="cs-CZ" dirty="0" smtClean="0"/>
              <a:t>M</a:t>
            </a:r>
            <a:r>
              <a:rPr lang="cs-CZ" dirty="0" smtClean="0"/>
              <a:t>ístní orgány </a:t>
            </a:r>
            <a:r>
              <a:rPr lang="cs-CZ" dirty="0"/>
              <a:t>a </a:t>
            </a:r>
            <a:r>
              <a:rPr lang="cs-CZ" dirty="0" smtClean="0"/>
              <a:t>nestátní organizace </a:t>
            </a:r>
            <a:endParaRPr lang="cs-CZ" dirty="0"/>
          </a:p>
          <a:p>
            <a:r>
              <a:rPr lang="cs-CZ" dirty="0" smtClean="0"/>
              <a:t>Systém </a:t>
            </a:r>
            <a:r>
              <a:rPr lang="cs-CZ" dirty="0"/>
              <a:t>kvazi- trhů (quasi-</a:t>
            </a:r>
            <a:r>
              <a:rPr lang="cs-CZ" dirty="0" err="1"/>
              <a:t>markets</a:t>
            </a:r>
            <a:r>
              <a:rPr lang="cs-CZ" dirty="0" smtClean="0"/>
              <a:t>)</a:t>
            </a:r>
          </a:p>
          <a:p>
            <a:r>
              <a:rPr lang="cs-CZ" dirty="0" smtClean="0"/>
              <a:t>Zavedení </a:t>
            </a:r>
            <a:r>
              <a:rPr lang="cs-CZ" dirty="0"/>
              <a:t>tržních mechanismů do systému poskytování sociálních </a:t>
            </a:r>
            <a:r>
              <a:rPr lang="cs-CZ" dirty="0" smtClean="0"/>
              <a:t>služeb.</a:t>
            </a:r>
          </a:p>
          <a:p>
            <a:r>
              <a:rPr lang="cs-CZ" dirty="0" smtClean="0"/>
              <a:t>M</a:t>
            </a:r>
            <a:r>
              <a:rPr lang="cs-CZ" dirty="0" smtClean="0"/>
              <a:t>anažeři </a:t>
            </a:r>
            <a:r>
              <a:rPr lang="cs-CZ" dirty="0"/>
              <a:t>péče (case </a:t>
            </a:r>
            <a:r>
              <a:rPr lang="cs-CZ" dirty="0" err="1"/>
              <a:t>managers</a:t>
            </a:r>
            <a:r>
              <a:rPr lang="cs-CZ" dirty="0" smtClean="0"/>
              <a:t>)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378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Anglosaský model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Místní veřejné samospráv – služby pro seniory</a:t>
            </a:r>
          </a:p>
          <a:p>
            <a:r>
              <a:rPr lang="cs-CZ" dirty="0" smtClean="0"/>
              <a:t>F</a:t>
            </a:r>
            <a:r>
              <a:rPr lang="cs-CZ" dirty="0" smtClean="0"/>
              <a:t>inancovány </a:t>
            </a:r>
            <a:r>
              <a:rPr lang="cs-CZ" dirty="0"/>
              <a:t>za státního </a:t>
            </a:r>
            <a:r>
              <a:rPr lang="cs-CZ" dirty="0" smtClean="0"/>
              <a:t>rozpočtu</a:t>
            </a:r>
          </a:p>
          <a:p>
            <a:r>
              <a:rPr lang="cs-CZ" dirty="0" smtClean="0"/>
              <a:t>Klienti </a:t>
            </a:r>
            <a:r>
              <a:rPr lang="cs-CZ" dirty="0"/>
              <a:t>si za péči </a:t>
            </a:r>
            <a:r>
              <a:rPr lang="cs-CZ" dirty="0" smtClean="0"/>
              <a:t>doplácí</a:t>
            </a:r>
          </a:p>
          <a:p>
            <a:pPr>
              <a:buNone/>
            </a:pPr>
            <a:endParaRPr lang="cs-CZ" dirty="0"/>
          </a:p>
          <a:p>
            <a:r>
              <a:rPr lang="cs-CZ" dirty="0" smtClean="0"/>
              <a:t>Neexistuje-li </a:t>
            </a:r>
            <a:r>
              <a:rPr lang="cs-CZ" dirty="0"/>
              <a:t>soukromý poskytovatel, </a:t>
            </a:r>
            <a:r>
              <a:rPr lang="cs-CZ" dirty="0" smtClean="0"/>
              <a:t>musí </a:t>
            </a:r>
            <a:r>
              <a:rPr lang="cs-CZ" dirty="0"/>
              <a:t>zajistit péči místní orgány.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956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Anglosaský model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Systém </a:t>
            </a:r>
            <a:r>
              <a:rPr lang="cs-CZ" b="1" dirty="0"/>
              <a:t>quasi-</a:t>
            </a:r>
            <a:r>
              <a:rPr lang="cs-CZ" b="1" dirty="0" err="1"/>
              <a:t>markets</a:t>
            </a:r>
            <a:r>
              <a:rPr lang="cs-CZ" b="1" dirty="0"/>
              <a:t> </a:t>
            </a:r>
            <a:r>
              <a:rPr lang="cs-CZ" dirty="0" smtClean="0"/>
              <a:t>znamená</a:t>
            </a:r>
            <a:r>
              <a:rPr lang="cs-CZ" dirty="0"/>
              <a:t>, že soukromý sektor má při poskytování péče větší podíl. Stát má funkci organizační a </a:t>
            </a:r>
            <a:r>
              <a:rPr lang="cs-CZ" dirty="0" smtClean="0"/>
              <a:t>finanční. Kupony na služby.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i="1" dirty="0"/>
              <a:t>Nedostatek</a:t>
            </a:r>
            <a:r>
              <a:rPr lang="cs-CZ" dirty="0"/>
              <a:t>: redukce nabídky nelukrativních služeb a přebytek služeb lukrativních.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2342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Skandinávský model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Dánsko</a:t>
            </a:r>
          </a:p>
          <a:p>
            <a:r>
              <a:rPr lang="cs-CZ" dirty="0" smtClean="0"/>
              <a:t>Důraz </a:t>
            </a:r>
            <a:r>
              <a:rPr lang="cs-CZ" dirty="0"/>
              <a:t>na štědrý, i když nákladný sociální </a:t>
            </a:r>
            <a:r>
              <a:rPr lang="cs-CZ" dirty="0" smtClean="0"/>
              <a:t>stát</a:t>
            </a:r>
          </a:p>
          <a:p>
            <a:r>
              <a:rPr lang="cs-CZ" dirty="0" smtClean="0"/>
              <a:t>Rozvoj </a:t>
            </a:r>
            <a:r>
              <a:rPr lang="cs-CZ" dirty="0"/>
              <a:t>široké škály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 poskytovaných veřejným sektorem a všestrannou podporou </a:t>
            </a:r>
            <a:r>
              <a:rPr lang="cs-CZ" dirty="0" smtClean="0"/>
              <a:t>rodiny</a:t>
            </a:r>
            <a:r>
              <a:rPr lang="cs-CZ" dirty="0" smtClean="0"/>
              <a:t>.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Nejštědřejší a nejnákladnější model.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1615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Skandinávský model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</a:t>
            </a:r>
            <a:r>
              <a:rPr lang="cs-CZ" dirty="0" smtClean="0"/>
              <a:t>ístní samosprávy </a:t>
            </a:r>
            <a:r>
              <a:rPr lang="cs-CZ" dirty="0" smtClean="0"/>
              <a:t>- hlavní poskytovatel </a:t>
            </a:r>
            <a:r>
              <a:rPr lang="cs-CZ" dirty="0"/>
              <a:t>a </a:t>
            </a:r>
            <a:r>
              <a:rPr lang="cs-CZ" dirty="0" smtClean="0"/>
              <a:t>provozovatel </a:t>
            </a:r>
            <a:r>
              <a:rPr lang="cs-CZ" dirty="0" err="1" smtClean="0"/>
              <a:t>soc</a:t>
            </a:r>
            <a:r>
              <a:rPr lang="cs-CZ" dirty="0" smtClean="0"/>
              <a:t>. služeb</a:t>
            </a:r>
          </a:p>
          <a:p>
            <a:r>
              <a:rPr lang="cs-CZ" dirty="0" smtClean="0"/>
              <a:t>F</a:t>
            </a:r>
            <a:r>
              <a:rPr lang="cs-CZ" dirty="0" smtClean="0"/>
              <a:t>inancovány </a:t>
            </a:r>
            <a:r>
              <a:rPr lang="cs-CZ" dirty="0"/>
              <a:t>ze státního </a:t>
            </a:r>
            <a:r>
              <a:rPr lang="cs-CZ" dirty="0" smtClean="0"/>
              <a:t>rozpočtu a účast klienta</a:t>
            </a:r>
            <a:endParaRPr lang="cs-CZ" dirty="0"/>
          </a:p>
          <a:p>
            <a:r>
              <a:rPr lang="cs-CZ" dirty="0"/>
              <a:t>Systém služeb je široký, důraz na domácí péči a péči o </a:t>
            </a:r>
            <a:r>
              <a:rPr lang="cs-CZ" dirty="0" smtClean="0"/>
              <a:t>pečující. </a:t>
            </a:r>
          </a:p>
          <a:p>
            <a:r>
              <a:rPr lang="cs-CZ" dirty="0" smtClean="0"/>
              <a:t>Ze </a:t>
            </a:r>
            <a:r>
              <a:rPr lang="cs-CZ" dirty="0"/>
              <a:t>zákona </a:t>
            </a:r>
            <a:r>
              <a:rPr lang="cs-CZ" dirty="0" smtClean="0"/>
              <a:t>- </a:t>
            </a:r>
            <a:r>
              <a:rPr lang="cs-CZ" dirty="0" err="1"/>
              <a:t>respitní</a:t>
            </a:r>
            <a:r>
              <a:rPr lang="cs-CZ" dirty="0"/>
              <a:t> </a:t>
            </a:r>
            <a:r>
              <a:rPr lang="cs-CZ" dirty="0" smtClean="0"/>
              <a:t>péče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247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Skandinávský model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Skandinávie je </a:t>
            </a:r>
            <a:r>
              <a:rPr lang="cs-CZ" dirty="0"/>
              <a:t>považována za oblast, kde byla započata reforma sociálních služeb směrem k </a:t>
            </a:r>
            <a:r>
              <a:rPr lang="cs-CZ" dirty="0" err="1" smtClean="0"/>
              <a:t>deinstitucionalizaci</a:t>
            </a:r>
            <a:r>
              <a:rPr lang="cs-CZ" dirty="0" smtClean="0"/>
              <a:t>.</a:t>
            </a:r>
          </a:p>
          <a:p>
            <a:pPr>
              <a:buNone/>
            </a:pPr>
            <a:endParaRPr lang="cs-CZ" dirty="0" smtClean="0"/>
          </a:p>
          <a:p>
            <a:r>
              <a:rPr lang="cs-CZ" i="1" dirty="0" smtClean="0"/>
              <a:t>Nedostatek</a:t>
            </a:r>
            <a:r>
              <a:rPr lang="cs-CZ" dirty="0" smtClean="0"/>
              <a:t>: nákladnost celého systému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801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Korporativní model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Německo, Rakousko</a:t>
            </a:r>
          </a:p>
          <a:p>
            <a:r>
              <a:rPr lang="cs-CZ" dirty="0" smtClean="0"/>
              <a:t>Nestátní sektor – poskytovatel </a:t>
            </a:r>
            <a:r>
              <a:rPr lang="cs-CZ" dirty="0" err="1" smtClean="0"/>
              <a:t>soc</a:t>
            </a:r>
            <a:r>
              <a:rPr lang="cs-CZ" dirty="0" smtClean="0"/>
              <a:t>. služeb</a:t>
            </a:r>
          </a:p>
          <a:p>
            <a:r>
              <a:rPr lang="cs-CZ" dirty="0" smtClean="0"/>
              <a:t>Státní </a:t>
            </a:r>
            <a:r>
              <a:rPr lang="cs-CZ" dirty="0" smtClean="0"/>
              <a:t>sociální </a:t>
            </a:r>
            <a:r>
              <a:rPr lang="cs-CZ" dirty="0" smtClean="0"/>
              <a:t>pojištění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V</a:t>
            </a:r>
            <a:r>
              <a:rPr lang="cs-CZ" dirty="0"/>
              <a:t> roce 1995 </a:t>
            </a:r>
            <a:r>
              <a:rPr lang="cs-CZ" dirty="0" smtClean="0"/>
              <a:t>- pojištění </a:t>
            </a:r>
            <a:r>
              <a:rPr lang="cs-CZ" dirty="0"/>
              <a:t>na péči jako 4. pilíř sociální ochrany. Jedná se o povinné pojištění, spravují jej pečovatelské </a:t>
            </a:r>
            <a:r>
              <a:rPr lang="cs-CZ" dirty="0" smtClean="0"/>
              <a:t>pokladny.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1957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Korporativní model </a:t>
            </a:r>
            <a:r>
              <a:rPr lang="cs-CZ" dirty="0" smtClean="0"/>
              <a:t>II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Financování služeb -  příspěvek </a:t>
            </a:r>
            <a:r>
              <a:rPr lang="cs-CZ" dirty="0" smtClean="0"/>
              <a:t>státu, zemí, obcí a </a:t>
            </a:r>
            <a:r>
              <a:rPr lang="cs-CZ" dirty="0" err="1" smtClean="0"/>
              <a:t>nadregionálních</a:t>
            </a:r>
            <a:r>
              <a:rPr lang="cs-CZ" dirty="0" smtClean="0"/>
              <a:t> </a:t>
            </a:r>
            <a:r>
              <a:rPr lang="cs-CZ" dirty="0" smtClean="0"/>
              <a:t>poskytovatelů, platby </a:t>
            </a:r>
            <a:r>
              <a:rPr lang="cs-CZ" dirty="0" smtClean="0"/>
              <a:t>za služby nebo </a:t>
            </a:r>
            <a:r>
              <a:rPr lang="cs-CZ" dirty="0" smtClean="0"/>
              <a:t>členské příspěvky </a:t>
            </a:r>
          </a:p>
          <a:p>
            <a:r>
              <a:rPr lang="cs-CZ" dirty="0" smtClean="0"/>
              <a:t>Další zdroje -  sponzoring</a:t>
            </a:r>
            <a:r>
              <a:rPr lang="cs-CZ" dirty="0" smtClean="0"/>
              <a:t>, sbírky, loterie, výnosy z majetku a úroky či příjmy z </a:t>
            </a:r>
            <a:r>
              <a:rPr lang="cs-CZ" dirty="0" smtClean="0"/>
              <a:t>pronájmu 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052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Vzájemnostní model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Francie</a:t>
            </a:r>
          </a:p>
          <a:p>
            <a:r>
              <a:rPr lang="cs-CZ" dirty="0" smtClean="0"/>
              <a:t>Podobnost s</a:t>
            </a:r>
            <a:r>
              <a:rPr lang="cs-CZ" dirty="0" smtClean="0"/>
              <a:t> modelem korporativním - důraz </a:t>
            </a:r>
            <a:r>
              <a:rPr lang="cs-CZ" dirty="0"/>
              <a:t>na rodinu a její </a:t>
            </a:r>
            <a:r>
              <a:rPr lang="cs-CZ" dirty="0" smtClean="0"/>
              <a:t>podporu </a:t>
            </a:r>
          </a:p>
          <a:p>
            <a:r>
              <a:rPr lang="cs-CZ" dirty="0" smtClean="0"/>
              <a:t>Ve </a:t>
            </a:r>
            <a:r>
              <a:rPr lang="cs-CZ" dirty="0"/>
              <a:t>srovnání s péčí o děti </a:t>
            </a:r>
            <a:r>
              <a:rPr lang="cs-CZ" dirty="0" smtClean="0"/>
              <a:t>byla ve </a:t>
            </a:r>
            <a:r>
              <a:rPr lang="cs-CZ" dirty="0"/>
              <a:t>Francii péče o seniory </a:t>
            </a:r>
            <a:r>
              <a:rPr lang="cs-CZ" dirty="0" smtClean="0"/>
              <a:t>poněkud zanedbávána</a:t>
            </a:r>
            <a:r>
              <a:rPr lang="cs-CZ" dirty="0"/>
              <a:t>. </a:t>
            </a:r>
          </a:p>
          <a:p>
            <a:r>
              <a:rPr lang="cs-CZ" dirty="0" smtClean="0"/>
              <a:t>Povinné </a:t>
            </a:r>
            <a:r>
              <a:rPr lang="cs-CZ" dirty="0"/>
              <a:t>sociální pojištění na </a:t>
            </a:r>
            <a:r>
              <a:rPr lang="cs-CZ" dirty="0" smtClean="0"/>
              <a:t>péči </a:t>
            </a:r>
            <a:r>
              <a:rPr lang="cs-CZ" dirty="0" smtClean="0"/>
              <a:t>-</a:t>
            </a:r>
            <a:r>
              <a:rPr lang="cs-CZ" dirty="0" smtClean="0"/>
              <a:t> součást </a:t>
            </a:r>
            <a:r>
              <a:rPr lang="cs-CZ" dirty="0"/>
              <a:t>důchodového </a:t>
            </a:r>
            <a:r>
              <a:rPr lang="cs-CZ" dirty="0" smtClean="0"/>
              <a:t>pojištění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3974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Vzájemnostní model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Centra sociální činnosti v obcích - služby</a:t>
            </a:r>
            <a:endParaRPr lang="cs-CZ" dirty="0" smtClean="0"/>
          </a:p>
          <a:p>
            <a:r>
              <a:rPr lang="cs-CZ" dirty="0" smtClean="0"/>
              <a:t>Financování služeb - státní rozpočet, povinné sociální </a:t>
            </a:r>
            <a:r>
              <a:rPr lang="cs-CZ" dirty="0"/>
              <a:t>pojištění na </a:t>
            </a:r>
            <a:r>
              <a:rPr lang="cs-CZ" dirty="0" smtClean="0"/>
              <a:t>péči</a:t>
            </a:r>
            <a:endParaRPr lang="cs-CZ" dirty="0" smtClean="0"/>
          </a:p>
          <a:p>
            <a:pPr marL="0" indent="0">
              <a:buNone/>
            </a:pPr>
            <a:endParaRPr lang="cs-CZ" i="1" dirty="0" smtClean="0"/>
          </a:p>
          <a:p>
            <a:r>
              <a:rPr lang="cs-CZ" i="1" dirty="0" smtClean="0"/>
              <a:t>Nedostatek</a:t>
            </a:r>
            <a:r>
              <a:rPr lang="cs-CZ" dirty="0"/>
              <a:t>: nabídka péče pro seniory je malá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138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Srovnání jednotlivých modelů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6574378"/>
              </p:ext>
            </p:extLst>
          </p:nvPr>
        </p:nvGraphicFramePr>
        <p:xfrm>
          <a:off x="539553" y="1700807"/>
          <a:ext cx="8064894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628"/>
                <a:gridCol w="1612628"/>
                <a:gridCol w="1612628"/>
                <a:gridCol w="1613505"/>
                <a:gridCol w="1613505"/>
              </a:tblGrid>
              <a:tr h="3086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Ukazatel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VB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Dánsko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Německo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Francie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58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Pestrost nabídky soc. služeb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Malá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Široká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Dostatečná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Pro seniory malá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721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Role veř. Sektoru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Malá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Velká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Malá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Velká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344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Role soukr. sektoru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Vzrostla po zavedení </a:t>
                      </a:r>
                      <a:r>
                        <a:rPr lang="cs-CZ" sz="1400" dirty="0" err="1">
                          <a:effectLst/>
                        </a:rPr>
                        <a:t>quasi.markets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Malá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Velká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Malá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3442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Financování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 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Státní rozpočet, úhrada klienta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Státní rozpočet</a:t>
                      </a:r>
                      <a:endParaRPr lang="cs-CZ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Pojištění, dotace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Pojištění, státní rozpočet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823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Trendy ve vývoji sociálních </a:t>
            </a:r>
            <a:r>
              <a:rPr lang="cs-CZ" dirty="0" smtClean="0"/>
              <a:t>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Redukce zbytečných, někdy demotivujících dávek a služeb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Decentralizace služeb – od státu k nestátním poskytovatelům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err="1" smtClean="0"/>
              <a:t>Vícezdrojové</a:t>
            </a:r>
            <a:r>
              <a:rPr lang="cs-CZ" dirty="0" smtClean="0"/>
              <a:t> </a:t>
            </a:r>
            <a:r>
              <a:rPr lang="cs-CZ" dirty="0" smtClean="0"/>
              <a:t>financování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Zvyšuje se osobní odpovědnost klienta a jeho rodiny</a:t>
            </a:r>
          </a:p>
          <a:p>
            <a:pPr lvl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015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Trendy ve vývoji sociálních služeb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sz="3300" dirty="0" smtClean="0"/>
              <a:t>Písemná smlouva (poskytovatel, uživatel)</a:t>
            </a:r>
          </a:p>
          <a:p>
            <a:pPr lvl="0">
              <a:buFont typeface="Wingdings" pitchFamily="2" charset="2"/>
              <a:buChar char="Ø"/>
            </a:pPr>
            <a:r>
              <a:rPr lang="cs-CZ" sz="3300" dirty="0" smtClean="0"/>
              <a:t>Preference terénních služeb</a:t>
            </a:r>
            <a:endParaRPr lang="cs-CZ" sz="3300" dirty="0" smtClean="0"/>
          </a:p>
          <a:p>
            <a:pPr lvl="0">
              <a:buFont typeface="Wingdings" pitchFamily="2" charset="2"/>
              <a:buChar char="Ø"/>
            </a:pPr>
            <a:r>
              <a:rPr lang="cs-CZ" sz="3300" dirty="0" smtClean="0"/>
              <a:t>Rostoucí </a:t>
            </a:r>
            <a:r>
              <a:rPr lang="cs-CZ" sz="3300" dirty="0"/>
              <a:t>individualizace služeb </a:t>
            </a:r>
            <a:endParaRPr lang="cs-CZ" sz="3300" dirty="0" smtClean="0"/>
          </a:p>
          <a:p>
            <a:pPr lvl="0">
              <a:buFont typeface="Wingdings" pitchFamily="2" charset="2"/>
              <a:buChar char="Ø"/>
            </a:pPr>
            <a:r>
              <a:rPr lang="cs-CZ" sz="3300" dirty="0" smtClean="0"/>
              <a:t>Služby </a:t>
            </a:r>
            <a:r>
              <a:rPr lang="cs-CZ" sz="3300" dirty="0"/>
              <a:t>jsou </a:t>
            </a:r>
            <a:r>
              <a:rPr lang="cs-CZ" sz="3300" dirty="0" smtClean="0"/>
              <a:t>standardizovány</a:t>
            </a:r>
            <a:endParaRPr lang="cs-CZ" sz="3300" dirty="0" smtClean="0"/>
          </a:p>
          <a:p>
            <a:pPr lvl="0">
              <a:buFont typeface="Wingdings" pitchFamily="2" charset="2"/>
              <a:buChar char="Ø"/>
            </a:pPr>
            <a:r>
              <a:rPr lang="cs-CZ" sz="3300" dirty="0" smtClean="0"/>
              <a:t>Zvyšuje </a:t>
            </a:r>
            <a:r>
              <a:rPr lang="cs-CZ" sz="3300" dirty="0"/>
              <a:t>se efektivita služeb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8249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Společné cíle EU v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Zajistit </a:t>
            </a:r>
            <a:r>
              <a:rPr lang="cs-CZ" dirty="0"/>
              <a:t>vysokou kvalitu péče přizpůsobenou potřebám obyvatel</a:t>
            </a:r>
          </a:p>
          <a:p>
            <a:pPr lvl="0"/>
            <a:r>
              <a:rPr lang="cs-CZ" dirty="0" smtClean="0"/>
              <a:t>Zajistit </a:t>
            </a:r>
            <a:r>
              <a:rPr lang="cs-CZ" dirty="0"/>
              <a:t>finanční a fyzickou dostupnost </a:t>
            </a:r>
          </a:p>
          <a:p>
            <a:pPr lvl="0"/>
            <a:r>
              <a:rPr lang="cs-CZ" dirty="0" smtClean="0"/>
              <a:t>Nabídnout </a:t>
            </a:r>
            <a:r>
              <a:rPr lang="cs-CZ" dirty="0"/>
              <a:t>speciální péči seniorům</a:t>
            </a:r>
          </a:p>
          <a:p>
            <a:pPr lvl="0"/>
            <a:r>
              <a:rPr lang="cs-CZ" dirty="0" smtClean="0"/>
              <a:t>Snížit </a:t>
            </a:r>
            <a:r>
              <a:rPr lang="cs-CZ" dirty="0"/>
              <a:t>regionální rozdíly v poskytování </a:t>
            </a:r>
            <a:r>
              <a:rPr lang="cs-CZ" dirty="0" smtClean="0"/>
              <a:t>soc</a:t>
            </a:r>
            <a:r>
              <a:rPr lang="cs-CZ" dirty="0" smtClean="0"/>
              <a:t>iálních</a:t>
            </a:r>
            <a:r>
              <a:rPr lang="cs-CZ" dirty="0" smtClean="0"/>
              <a:t> </a:t>
            </a:r>
            <a:r>
              <a:rPr lang="cs-CZ" dirty="0"/>
              <a:t>služeb</a:t>
            </a:r>
          </a:p>
          <a:p>
            <a:pPr lvl="0"/>
            <a:r>
              <a:rPr lang="cs-CZ" dirty="0" smtClean="0"/>
              <a:t>R</a:t>
            </a:r>
            <a:r>
              <a:rPr lang="cs-CZ" dirty="0" smtClean="0"/>
              <a:t>ozvoj infrastruktury </a:t>
            </a:r>
            <a:r>
              <a:rPr lang="cs-CZ" dirty="0"/>
              <a:t>a </a:t>
            </a:r>
            <a:r>
              <a:rPr lang="cs-CZ" dirty="0" smtClean="0"/>
              <a:t>podpora růstu </a:t>
            </a:r>
            <a:r>
              <a:rPr lang="cs-CZ" dirty="0"/>
              <a:t>počtu </a:t>
            </a:r>
            <a:r>
              <a:rPr lang="cs-CZ" dirty="0" smtClean="0"/>
              <a:t>kvalifikovaných pracovníků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1889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 a Česká republika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Nestátní </a:t>
            </a:r>
            <a:r>
              <a:rPr lang="cs-CZ" dirty="0"/>
              <a:t>a neziskové </a:t>
            </a:r>
            <a:r>
              <a:rPr lang="cs-CZ" dirty="0" smtClean="0"/>
              <a:t>organizace</a:t>
            </a:r>
            <a:r>
              <a:rPr lang="cs-CZ" dirty="0" smtClean="0"/>
              <a:t> </a:t>
            </a:r>
            <a:r>
              <a:rPr lang="cs-CZ" dirty="0" smtClean="0"/>
              <a:t>- služby</a:t>
            </a:r>
            <a:endParaRPr lang="cs-CZ" dirty="0" smtClean="0"/>
          </a:p>
          <a:p>
            <a:r>
              <a:rPr lang="cs-CZ" dirty="0" smtClean="0"/>
              <a:t>S</a:t>
            </a:r>
            <a:r>
              <a:rPr lang="cs-CZ" dirty="0" smtClean="0"/>
              <a:t>tát - role </a:t>
            </a:r>
            <a:r>
              <a:rPr lang="cs-CZ" dirty="0"/>
              <a:t>garanta kvality </a:t>
            </a:r>
            <a:r>
              <a:rPr lang="cs-CZ" dirty="0" smtClean="0"/>
              <a:t>péče, rozděluje finanční prostředky</a:t>
            </a:r>
          </a:p>
          <a:p>
            <a:r>
              <a:rPr lang="cs-CZ" dirty="0" smtClean="0"/>
              <a:t>Občan </a:t>
            </a:r>
            <a:r>
              <a:rPr lang="cs-CZ" dirty="0"/>
              <a:t>si může volit druh služby, kterou částečně hradí z příspěvku na péči </a:t>
            </a:r>
            <a:r>
              <a:rPr lang="cs-CZ" dirty="0" smtClean="0"/>
              <a:t>a částečně ze svých příjmů.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3074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péče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Pestrost nabídky sociálních služeb: dostatečná</a:t>
            </a:r>
          </a:p>
          <a:p>
            <a:r>
              <a:rPr lang="cs-CZ" dirty="0"/>
              <a:t>Role státního sektoru: malá</a:t>
            </a:r>
          </a:p>
          <a:p>
            <a:r>
              <a:rPr lang="cs-CZ" dirty="0"/>
              <a:t>Role nestátního sektoru: velká	</a:t>
            </a:r>
          </a:p>
          <a:p>
            <a:r>
              <a:rPr lang="cs-CZ" dirty="0"/>
              <a:t>Financování sociálních služeb: státní dotace, úhrada klienta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2661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Matoušek Oldřich, Sociální služby, Portál, Praha, 2007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21025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521</Words>
  <Application>Microsoft Office PowerPoint</Application>
  <PresentationFormat>Předvádění na obrazovce (4:3)</PresentationFormat>
  <Paragraphs>112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Motiv systému Office</vt:lpstr>
      <vt:lpstr>Přístupy k péči o staré občany v zahraničí a u nás</vt:lpstr>
      <vt:lpstr>Přístupy k péči o staré občany v zahraničí a u nás</vt:lpstr>
      <vt:lpstr>Anglosaský model</vt:lpstr>
      <vt:lpstr>Anglosaský model II.</vt:lpstr>
      <vt:lpstr>Anglosaský model III.</vt:lpstr>
      <vt:lpstr>Skandinávský model</vt:lpstr>
      <vt:lpstr>Skandinávský model II.</vt:lpstr>
      <vt:lpstr>Skandinávský model III.</vt:lpstr>
      <vt:lpstr>Korporativní model</vt:lpstr>
      <vt:lpstr>Korporativní model II.</vt:lpstr>
      <vt:lpstr>Vzájemnostní model</vt:lpstr>
      <vt:lpstr>Vzájemnostní model II.</vt:lpstr>
      <vt:lpstr>Srovnání jednotlivých modelů</vt:lpstr>
      <vt:lpstr>Trendy ve vývoji sociálních služeb</vt:lpstr>
      <vt:lpstr>Trendy ve vývoji sociálních služeb II.</vt:lpstr>
      <vt:lpstr>Společné cíle EU v sociálních službách</vt:lpstr>
      <vt:lpstr>Sociální služby a Česká republika</vt:lpstr>
      <vt:lpstr>Sociální péče v ČR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Přístupy k péči o staré občany v zahraničí a u nás</dc:title>
  <dc:creator>Pleskotova V</dc:creator>
  <cp:lastModifiedBy>Vilma</cp:lastModifiedBy>
  <cp:revision>7</cp:revision>
  <dcterms:created xsi:type="dcterms:W3CDTF">2011-09-07T12:57:53Z</dcterms:created>
  <dcterms:modified xsi:type="dcterms:W3CDTF">2011-11-02T09:22:55Z</dcterms:modified>
</cp:coreProperties>
</file>