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4" r:id="rId5"/>
    <p:sldId id="259" r:id="rId6"/>
    <p:sldId id="260" r:id="rId7"/>
    <p:sldId id="265" r:id="rId8"/>
    <p:sldId id="261" r:id="rId9"/>
    <p:sldId id="262" r:id="rId10"/>
    <p:sldId id="263" r:id="rId11"/>
    <p:sldId id="266" r:id="rId12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24CE3E-802F-44A2-9A25-CFAC9B4F73AD}" type="datetimeFigureOut">
              <a:rPr lang="cs-CZ" smtClean="0"/>
              <a:pPr/>
              <a:t>1.1.2012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D808F-E81C-4B38-BC1F-11A27D553748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21627789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24CE3E-802F-44A2-9A25-CFAC9B4F73AD}" type="datetimeFigureOut">
              <a:rPr lang="cs-CZ" smtClean="0"/>
              <a:pPr/>
              <a:t>1.1.2012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D808F-E81C-4B38-BC1F-11A27D553748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6566521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24CE3E-802F-44A2-9A25-CFAC9B4F73AD}" type="datetimeFigureOut">
              <a:rPr lang="cs-CZ" smtClean="0"/>
              <a:pPr/>
              <a:t>1.1.2012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D808F-E81C-4B38-BC1F-11A27D553748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8045808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24CE3E-802F-44A2-9A25-CFAC9B4F73AD}" type="datetimeFigureOut">
              <a:rPr lang="cs-CZ" smtClean="0"/>
              <a:pPr/>
              <a:t>1.1.2012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D808F-E81C-4B38-BC1F-11A27D553748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3301815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24CE3E-802F-44A2-9A25-CFAC9B4F73AD}" type="datetimeFigureOut">
              <a:rPr lang="cs-CZ" smtClean="0"/>
              <a:pPr/>
              <a:t>1.1.2012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D808F-E81C-4B38-BC1F-11A27D553748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734663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24CE3E-802F-44A2-9A25-CFAC9B4F73AD}" type="datetimeFigureOut">
              <a:rPr lang="cs-CZ" smtClean="0"/>
              <a:pPr/>
              <a:t>1.1.2012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D808F-E81C-4B38-BC1F-11A27D553748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655596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24CE3E-802F-44A2-9A25-CFAC9B4F73AD}" type="datetimeFigureOut">
              <a:rPr lang="cs-CZ" smtClean="0"/>
              <a:pPr/>
              <a:t>1.1.2012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D808F-E81C-4B38-BC1F-11A27D553748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3819909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24CE3E-802F-44A2-9A25-CFAC9B4F73AD}" type="datetimeFigureOut">
              <a:rPr lang="cs-CZ" smtClean="0"/>
              <a:pPr/>
              <a:t>1.1.2012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D808F-E81C-4B38-BC1F-11A27D553748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21057496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24CE3E-802F-44A2-9A25-CFAC9B4F73AD}" type="datetimeFigureOut">
              <a:rPr lang="cs-CZ" smtClean="0"/>
              <a:pPr/>
              <a:t>1.1.2012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D808F-E81C-4B38-BC1F-11A27D553748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7830063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24CE3E-802F-44A2-9A25-CFAC9B4F73AD}" type="datetimeFigureOut">
              <a:rPr lang="cs-CZ" smtClean="0"/>
              <a:pPr/>
              <a:t>1.1.2012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D808F-E81C-4B38-BC1F-11A27D553748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8137510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24CE3E-802F-44A2-9A25-CFAC9B4F73AD}" type="datetimeFigureOut">
              <a:rPr lang="cs-CZ" smtClean="0"/>
              <a:pPr/>
              <a:t>1.1.2012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D808F-E81C-4B38-BC1F-11A27D553748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8360042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24CE3E-802F-44A2-9A25-CFAC9B4F73AD}" type="datetimeFigureOut">
              <a:rPr lang="cs-CZ" smtClean="0"/>
              <a:pPr/>
              <a:t>1.1.2012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8D808F-E81C-4B38-BC1F-11A27D553748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560352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omov-hm.cz/?page=druhy-sluzeb&amp;det=domov-pro-seniory" TargetMode="External"/><Relationship Id="rId2" Type="http://schemas.openxmlformats.org/officeDocument/2006/relationships/hyperlink" Target="http://www.domov-duchodcu.cz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jpeg"/><Relationship Id="rId4" Type="http://schemas.openxmlformats.org/officeDocument/2006/relationships/hyperlink" Target="http://iregistr.mpsv.cz/socreg/hledani_sluzby.do?pg=4&amp;zaok=&amp;sd=domovy+pro+seniory&amp;zak=Pardubick%C3%BD&amp;SUBSESSION_ID=1309027007343_5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smtClean="0"/>
              <a:t>Domovy pro seniory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9512" y="5733256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07921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Domovy pro seniory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se poskytují pobytové služby osobám, které mají </a:t>
            </a:r>
            <a:r>
              <a:rPr lang="cs-CZ" dirty="0" smtClean="0"/>
              <a:t>sníženou soběstačnost </a:t>
            </a:r>
            <a:r>
              <a:rPr lang="cs-CZ" dirty="0"/>
              <a:t>zejména z důvodu věku, jejichž situace vyžaduje pravidelnou pomoc jiné fyzické </a:t>
            </a:r>
            <a:r>
              <a:rPr lang="cs-CZ" dirty="0" smtClean="0"/>
              <a:t>osoby</a:t>
            </a:r>
            <a:endParaRPr lang="cs-CZ" dirty="0"/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9512" y="5733256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12055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Domov pro seniory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dirty="0" smtClean="0"/>
              <a:t>= zařízení </a:t>
            </a:r>
            <a:r>
              <a:rPr lang="cs-CZ" dirty="0"/>
              <a:t>pro staré občany, kteří dosáhli věku rozhodujícího pro přiznání starobního důchodu a kteří kvůli trvalým změnám zdravotního stavu potřebují komplexní péči, jež jim nemůže být zajištěna členy </a:t>
            </a:r>
            <a:r>
              <a:rPr lang="cs-CZ" dirty="0" smtClean="0"/>
              <a:t>rodiny, pečovatelskou </a:t>
            </a:r>
            <a:r>
              <a:rPr lang="cs-CZ" dirty="0"/>
              <a:t>službou ani jinými typy služeb pro staré občany</a:t>
            </a:r>
            <a:r>
              <a:rPr lang="cs-CZ" dirty="0" smtClean="0"/>
              <a:t>.</a:t>
            </a:r>
            <a:endParaRPr lang="cs-CZ" dirty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7504" y="5783094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59370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Základní úkony domovů pro seniory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cs-CZ" dirty="0" smtClean="0"/>
              <a:t>a) poskytnutí ubytování,</a:t>
            </a:r>
          </a:p>
          <a:p>
            <a:pPr>
              <a:buNone/>
            </a:pPr>
            <a:r>
              <a:rPr lang="cs-CZ" dirty="0" smtClean="0"/>
              <a:t>b) poskytnutí stravy,</a:t>
            </a:r>
          </a:p>
          <a:p>
            <a:pPr>
              <a:buNone/>
            </a:pPr>
            <a:r>
              <a:rPr lang="cs-CZ" dirty="0" smtClean="0"/>
              <a:t>c) pomoc při zvládání běžných úkonů péče o vlastní osobu,</a:t>
            </a:r>
          </a:p>
          <a:p>
            <a:pPr>
              <a:buNone/>
            </a:pPr>
            <a:r>
              <a:rPr lang="cs-CZ" dirty="0" smtClean="0"/>
              <a:t>d) pomoc při osobní hygieně nebo poskytnutí podmínek pro</a:t>
            </a:r>
          </a:p>
          <a:p>
            <a:pPr>
              <a:buNone/>
            </a:pPr>
            <a:r>
              <a:rPr lang="cs-CZ" dirty="0" smtClean="0"/>
              <a:t>    osobní hygienu,</a:t>
            </a:r>
          </a:p>
          <a:p>
            <a:pPr>
              <a:buNone/>
            </a:pPr>
            <a:r>
              <a:rPr lang="cs-CZ" dirty="0" smtClean="0"/>
              <a:t>e) zprostředkování kontaktu se společenským prostředím,</a:t>
            </a:r>
          </a:p>
          <a:p>
            <a:pPr>
              <a:buNone/>
            </a:pPr>
            <a:r>
              <a:rPr lang="cs-CZ" dirty="0" smtClean="0"/>
              <a:t>f) sociálně terapeutické činnosti,</a:t>
            </a:r>
          </a:p>
          <a:p>
            <a:pPr>
              <a:buNone/>
            </a:pPr>
            <a:r>
              <a:rPr lang="cs-CZ" dirty="0" smtClean="0"/>
              <a:t>g) aktivizační činnosti,</a:t>
            </a:r>
          </a:p>
          <a:p>
            <a:pPr>
              <a:buNone/>
            </a:pPr>
            <a:r>
              <a:rPr lang="cs-CZ" dirty="0" smtClean="0"/>
              <a:t>h) pomoc při uplatňování práv, oprávněných zájmů a při obstarávání osobních záležitostí.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Cílová skupina uživatelů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cs-CZ" dirty="0" smtClean="0"/>
              <a:t>Senioři</a:t>
            </a:r>
          </a:p>
          <a:p>
            <a:pPr marL="0" indent="0">
              <a:buNone/>
            </a:pPr>
            <a:r>
              <a:rPr lang="cs-CZ" dirty="0" smtClean="0"/>
              <a:t>Služba není určena pro osoby:</a:t>
            </a:r>
          </a:p>
          <a:p>
            <a:pPr>
              <a:buFontTx/>
              <a:buChar char="-"/>
            </a:pPr>
            <a:r>
              <a:rPr lang="cs-CZ" dirty="0" smtClean="0"/>
              <a:t>vyžadující péči ve zdravotnickém zařízení</a:t>
            </a:r>
          </a:p>
          <a:p>
            <a:pPr>
              <a:buFontTx/>
              <a:buChar char="-"/>
            </a:pPr>
            <a:r>
              <a:rPr lang="cs-CZ" dirty="0"/>
              <a:t>o</a:t>
            </a:r>
            <a:r>
              <a:rPr lang="cs-CZ" dirty="0" smtClean="0"/>
              <a:t>hrožující sebe a okolí (duševní nemoc, závislosti)</a:t>
            </a:r>
          </a:p>
          <a:p>
            <a:pPr>
              <a:buFontTx/>
              <a:buChar char="-"/>
            </a:pPr>
            <a:r>
              <a:rPr lang="cs-CZ" dirty="0" smtClean="0"/>
              <a:t>trpící infekčním onemocněním</a:t>
            </a:r>
          </a:p>
          <a:p>
            <a:pPr>
              <a:buFontTx/>
              <a:buChar char="-"/>
            </a:pPr>
            <a:endParaRPr lang="cs-CZ" dirty="0" smtClean="0"/>
          </a:p>
          <a:p>
            <a:pPr>
              <a:buFontTx/>
              <a:buChar char="-"/>
            </a:pPr>
            <a:endParaRPr lang="cs-CZ" dirty="0" smtClean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9512" y="5733256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91168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Úhrada za služby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/>
              <a:t>Na </a:t>
            </a:r>
            <a:r>
              <a:rPr lang="cs-CZ" dirty="0" smtClean="0"/>
              <a:t>službách </a:t>
            </a:r>
            <a:r>
              <a:rPr lang="cs-CZ" dirty="0"/>
              <a:t>se uživatel služby podílí. </a:t>
            </a:r>
          </a:p>
          <a:p>
            <a:r>
              <a:rPr lang="cs-CZ" dirty="0"/>
              <a:t>Maximální výše </a:t>
            </a:r>
            <a:r>
              <a:rPr lang="cs-CZ" dirty="0" smtClean="0"/>
              <a:t>úhrady </a:t>
            </a:r>
            <a:r>
              <a:rPr lang="cs-CZ" dirty="0"/>
              <a:t>činí:</a:t>
            </a:r>
            <a:br>
              <a:rPr lang="cs-CZ" dirty="0"/>
            </a:br>
            <a:r>
              <a:rPr lang="cs-CZ" b="1" dirty="0" smtClean="0"/>
              <a:t>200 </a:t>
            </a:r>
            <a:r>
              <a:rPr lang="cs-CZ" b="1" dirty="0"/>
              <a:t>Kč denně</a:t>
            </a:r>
            <a:r>
              <a:rPr lang="cs-CZ" dirty="0"/>
              <a:t> </a:t>
            </a:r>
            <a:r>
              <a:rPr lang="cs-CZ" dirty="0" smtClean="0"/>
              <a:t>- </a:t>
            </a:r>
            <a:r>
              <a:rPr lang="cs-CZ" dirty="0"/>
              <a:t>ubytování, úklid, praní a drobné opravy ložního a osobního prádla a ošacení, </a:t>
            </a:r>
            <a:r>
              <a:rPr lang="cs-CZ" dirty="0" smtClean="0"/>
              <a:t>žehlení</a:t>
            </a:r>
            <a:r>
              <a:rPr lang="cs-CZ" dirty="0"/>
              <a:t/>
            </a:r>
            <a:br>
              <a:rPr lang="cs-CZ" dirty="0"/>
            </a:br>
            <a:r>
              <a:rPr lang="cs-CZ" b="1" dirty="0" smtClean="0"/>
              <a:t>160 </a:t>
            </a:r>
            <a:r>
              <a:rPr lang="cs-CZ" b="1" dirty="0"/>
              <a:t>Kč denně</a:t>
            </a:r>
            <a:r>
              <a:rPr lang="cs-CZ" dirty="0"/>
              <a:t> za celodenní </a:t>
            </a:r>
            <a:r>
              <a:rPr lang="cs-CZ" dirty="0" smtClean="0"/>
              <a:t>stravu</a:t>
            </a:r>
            <a:r>
              <a:rPr lang="cs-CZ" dirty="0"/>
              <a:t/>
            </a:r>
            <a:br>
              <a:rPr lang="cs-CZ" dirty="0"/>
            </a:br>
            <a:r>
              <a:rPr lang="cs-CZ" b="1" dirty="0" smtClean="0"/>
              <a:t>75 </a:t>
            </a:r>
            <a:r>
              <a:rPr lang="cs-CZ" b="1" dirty="0"/>
              <a:t>Kč</a:t>
            </a:r>
            <a:r>
              <a:rPr lang="cs-CZ" dirty="0"/>
              <a:t> za </a:t>
            </a:r>
            <a:r>
              <a:rPr lang="cs-CZ" dirty="0" smtClean="0"/>
              <a:t>oběd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1520" y="5733256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03403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Činnost sociálního pracovníka v domově pro seniory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Před přijetím klienta (informace, sociální šetření, příprava smlouvy)</a:t>
            </a:r>
          </a:p>
          <a:p>
            <a:r>
              <a:rPr lang="cs-CZ" dirty="0" smtClean="0"/>
              <a:t>Přijetí klienta (smlouva, služby, platby, adaptace, kontakt  s příbuznými)</a:t>
            </a:r>
          </a:p>
          <a:p>
            <a:r>
              <a:rPr lang="cs-CZ" dirty="0" smtClean="0"/>
              <a:t>Pobyt (individuální plán péče, návštěvy)</a:t>
            </a:r>
          </a:p>
          <a:p>
            <a:r>
              <a:rPr lang="cs-CZ" dirty="0" smtClean="0"/>
              <a:t>Ukončení pobytu (odchod, úmrtí)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Příklady služby domov pro seniory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b="1" dirty="0"/>
              <a:t>Domov pro seniory, U Bažantnice 63, Heřmanův Městec </a:t>
            </a:r>
            <a:r>
              <a:rPr lang="cs-CZ" dirty="0" smtClean="0"/>
              <a:t>(příspěvková </a:t>
            </a:r>
            <a:r>
              <a:rPr lang="cs-CZ" dirty="0" err="1" smtClean="0"/>
              <a:t>org</a:t>
            </a:r>
            <a:r>
              <a:rPr lang="cs-CZ" dirty="0" smtClean="0"/>
              <a:t>. </a:t>
            </a:r>
            <a:r>
              <a:rPr lang="cs-CZ" dirty="0"/>
              <a:t>m</a:t>
            </a:r>
            <a:r>
              <a:rPr lang="cs-CZ" dirty="0" smtClean="0"/>
              <a:t>ěsta)</a:t>
            </a:r>
            <a:endParaRPr lang="cs-CZ" b="1" dirty="0" smtClean="0"/>
          </a:p>
          <a:p>
            <a:r>
              <a:rPr lang="cs-CZ" dirty="0"/>
              <a:t>Kapacita domova je 172 lůžek </a:t>
            </a:r>
            <a:endParaRPr lang="cs-CZ" dirty="0" smtClean="0"/>
          </a:p>
          <a:p>
            <a:r>
              <a:rPr lang="cs-CZ" dirty="0" smtClean="0"/>
              <a:t>Úhrada za pobyt – ubytování (130 – 160 Kč)                                                   		         strava (130 Kč)</a:t>
            </a:r>
          </a:p>
          <a:p>
            <a:pPr marL="0" indent="0">
              <a:buNone/>
            </a:pPr>
            <a:r>
              <a:rPr lang="cs-CZ" dirty="0"/>
              <a:t> </a:t>
            </a:r>
            <a:r>
              <a:rPr lang="cs-CZ" dirty="0" smtClean="0"/>
              <a:t>                            služby – péči (příspěvek na péči)</a:t>
            </a:r>
          </a:p>
          <a:p>
            <a:pPr marL="0" indent="0">
              <a:buNone/>
            </a:pPr>
            <a:r>
              <a:rPr lang="cs-CZ" dirty="0" smtClean="0"/>
              <a:t>Uživateli musí </a:t>
            </a:r>
            <a:r>
              <a:rPr lang="cs-CZ" dirty="0"/>
              <a:t>zůstat alespoň 15 % </a:t>
            </a:r>
            <a:r>
              <a:rPr lang="cs-CZ" dirty="0" smtClean="0"/>
              <a:t>jeho příjmu.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9512" y="5805264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27485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Příklady služby domov pro seniory II.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b="1" dirty="0" smtClean="0"/>
              <a:t>Domov </a:t>
            </a:r>
            <a:r>
              <a:rPr lang="cs-CZ" b="1" dirty="0"/>
              <a:t>pro seniory, Masarykovo Náměstí 37, Heřmanův Městec </a:t>
            </a:r>
            <a:r>
              <a:rPr lang="cs-CZ" dirty="0" smtClean="0"/>
              <a:t>(příspěvková </a:t>
            </a:r>
            <a:r>
              <a:rPr lang="cs-CZ" dirty="0" err="1" smtClean="0"/>
              <a:t>org</a:t>
            </a:r>
            <a:r>
              <a:rPr lang="cs-CZ" dirty="0" smtClean="0"/>
              <a:t>. Prahy)</a:t>
            </a:r>
          </a:p>
          <a:p>
            <a:r>
              <a:rPr lang="cs-CZ" dirty="0" smtClean="0"/>
              <a:t>Kapacita: </a:t>
            </a:r>
          </a:p>
          <a:p>
            <a:pPr marL="0" indent="0">
              <a:buNone/>
            </a:pPr>
            <a:r>
              <a:rPr lang="cs-CZ" dirty="0"/>
              <a:t> </a:t>
            </a:r>
            <a:r>
              <a:rPr lang="cs-CZ" dirty="0" smtClean="0"/>
              <a:t> 79 </a:t>
            </a:r>
            <a:r>
              <a:rPr lang="cs-CZ" dirty="0"/>
              <a:t>míst pro domov pro </a:t>
            </a:r>
            <a:r>
              <a:rPr lang="cs-CZ" dirty="0" smtClean="0"/>
              <a:t>seniory</a:t>
            </a:r>
          </a:p>
          <a:p>
            <a:pPr marL="0" indent="0">
              <a:buNone/>
            </a:pPr>
            <a:r>
              <a:rPr lang="cs-CZ" dirty="0"/>
              <a:t> </a:t>
            </a:r>
            <a:r>
              <a:rPr lang="cs-CZ" dirty="0" smtClean="0"/>
              <a:t>58 </a:t>
            </a:r>
            <a:r>
              <a:rPr lang="cs-CZ" dirty="0"/>
              <a:t>míst pro domov se zvláštním režimem  </a:t>
            </a:r>
            <a:r>
              <a:rPr lang="cs-CZ" dirty="0" smtClean="0"/>
              <a:t>       28 </a:t>
            </a:r>
            <a:r>
              <a:rPr lang="cs-CZ" dirty="0"/>
              <a:t>míst pro domov pro osoby se </a:t>
            </a:r>
            <a:r>
              <a:rPr lang="cs-CZ" dirty="0" err="1" smtClean="0"/>
              <a:t>zdr</a:t>
            </a:r>
            <a:r>
              <a:rPr lang="cs-CZ" dirty="0" smtClean="0"/>
              <a:t>. postižením </a:t>
            </a:r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9512" y="558924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32149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Organizace v Chrudimi a okolí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cs-CZ" dirty="0"/>
              <a:t>Domov pro seniory, U Bažantnice 63, Heřmanův Městec – pobytové služby pro seniory od 65 let</a:t>
            </a:r>
          </a:p>
          <a:p>
            <a:r>
              <a:rPr lang="cs-CZ" dirty="0"/>
              <a:t>Domov pro seniory, Masarykovo Náměstí 37, Heřmanův Městec – </a:t>
            </a:r>
            <a:r>
              <a:rPr lang="cs-CZ" dirty="0" smtClean="0"/>
              <a:t>pobyt. </a:t>
            </a:r>
            <a:r>
              <a:rPr lang="cs-CZ" dirty="0"/>
              <a:t>služby pro seniory od 65 let</a:t>
            </a:r>
          </a:p>
          <a:p>
            <a:r>
              <a:rPr lang="cs-CZ" dirty="0"/>
              <a:t>Domov seniorů </a:t>
            </a:r>
            <a:r>
              <a:rPr lang="cs-CZ" dirty="0" err="1"/>
              <a:t>Drachtinka</a:t>
            </a:r>
            <a:r>
              <a:rPr lang="cs-CZ" dirty="0"/>
              <a:t>, Erbenova 1631, Hlinsko – </a:t>
            </a:r>
            <a:r>
              <a:rPr lang="cs-CZ" dirty="0" smtClean="0"/>
              <a:t>pobyt. </a:t>
            </a:r>
            <a:r>
              <a:rPr lang="cs-CZ" dirty="0"/>
              <a:t>služby pro seniory od 65 let, kapacita 87 lůžek </a:t>
            </a:r>
          </a:p>
          <a:p>
            <a:r>
              <a:rPr lang="cs-CZ" dirty="0"/>
              <a:t>Dům klidného stáří </a:t>
            </a:r>
            <a:r>
              <a:rPr lang="cs-CZ" dirty="0" err="1"/>
              <a:t>Glossus</a:t>
            </a:r>
            <a:r>
              <a:rPr lang="cs-CZ" dirty="0"/>
              <a:t>, Radim 89, Luže – pobytové služby pro seniory od 65 let (úhrada 8 850 Kč/ měsíc</a:t>
            </a:r>
            <a:r>
              <a:rPr lang="cs-CZ" dirty="0" smtClean="0"/>
              <a:t>)</a:t>
            </a:r>
          </a:p>
          <a:p>
            <a:pPr marL="0" indent="0">
              <a:buNone/>
            </a:pPr>
            <a:r>
              <a:rPr lang="cs-CZ" dirty="0" smtClean="0"/>
              <a:t> 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9512" y="5733256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24924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Zdroje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lvl="0"/>
            <a:r>
              <a:rPr lang="cs-CZ" dirty="0" smtClean="0"/>
              <a:t>Zákon č. 108/2006 Sb. O sociálních službách (§ 49), vyhláška č.505/2006 (§ 15)</a:t>
            </a:r>
          </a:p>
          <a:p>
            <a:pPr lvl="0"/>
            <a:r>
              <a:rPr lang="cs-CZ" dirty="0" smtClean="0"/>
              <a:t>Matoušek Oldřich, Slovník sociální práce, Portál, Praha, 2008</a:t>
            </a:r>
          </a:p>
          <a:p>
            <a:pPr lvl="0"/>
            <a:r>
              <a:rPr lang="cs-CZ" dirty="0" smtClean="0"/>
              <a:t>Malíková Eva, Péče o seniory v pobytových sociálních zařízeních, </a:t>
            </a:r>
            <a:r>
              <a:rPr lang="cs-CZ" dirty="0" err="1" smtClean="0"/>
              <a:t>Grada</a:t>
            </a:r>
            <a:r>
              <a:rPr lang="cs-CZ" dirty="0" smtClean="0"/>
              <a:t>, Praha, 2011 	</a:t>
            </a:r>
          </a:p>
          <a:p>
            <a:pPr lvl="0"/>
            <a:r>
              <a:rPr lang="cs-CZ" u="sng" dirty="0" smtClean="0">
                <a:hlinkClick r:id="rId2"/>
              </a:rPr>
              <a:t>http://www.domov-</a:t>
            </a:r>
            <a:r>
              <a:rPr lang="cs-CZ" u="sng" dirty="0" err="1" smtClean="0">
                <a:hlinkClick r:id="rId2"/>
              </a:rPr>
              <a:t>duchodcu.cz</a:t>
            </a:r>
            <a:r>
              <a:rPr lang="cs-CZ" u="sng" dirty="0" smtClean="0">
                <a:hlinkClick r:id="rId2"/>
              </a:rPr>
              <a:t>/</a:t>
            </a:r>
            <a:endParaRPr lang="cs-CZ" dirty="0" smtClean="0"/>
          </a:p>
          <a:p>
            <a:pPr lvl="0"/>
            <a:r>
              <a:rPr lang="cs-CZ" u="sng" dirty="0" smtClean="0">
                <a:hlinkClick r:id="rId3"/>
              </a:rPr>
              <a:t>http://www.domov-hm.</a:t>
            </a:r>
            <a:r>
              <a:rPr lang="cs-CZ" u="sng" dirty="0" err="1" smtClean="0">
                <a:hlinkClick r:id="rId3"/>
              </a:rPr>
              <a:t>cz</a:t>
            </a:r>
            <a:r>
              <a:rPr lang="cs-CZ" u="sng" dirty="0" smtClean="0">
                <a:hlinkClick r:id="rId3"/>
              </a:rPr>
              <a:t>/?</a:t>
            </a:r>
            <a:r>
              <a:rPr lang="cs-CZ" u="sng" dirty="0" err="1" smtClean="0">
                <a:hlinkClick r:id="rId3"/>
              </a:rPr>
              <a:t>page</a:t>
            </a:r>
            <a:r>
              <a:rPr lang="cs-CZ" u="sng" dirty="0" smtClean="0">
                <a:hlinkClick r:id="rId3"/>
              </a:rPr>
              <a:t>=druhy-</a:t>
            </a:r>
            <a:r>
              <a:rPr lang="cs-CZ" u="sng" dirty="0" err="1" smtClean="0">
                <a:hlinkClick r:id="rId3"/>
              </a:rPr>
              <a:t>sluzeb</a:t>
            </a:r>
            <a:r>
              <a:rPr lang="cs-CZ" u="sng" dirty="0" smtClean="0">
                <a:hlinkClick r:id="rId3"/>
              </a:rPr>
              <a:t>&amp;</a:t>
            </a:r>
            <a:r>
              <a:rPr lang="cs-CZ" u="sng" dirty="0" err="1" smtClean="0">
                <a:hlinkClick r:id="rId3"/>
              </a:rPr>
              <a:t>det</a:t>
            </a:r>
            <a:r>
              <a:rPr lang="cs-CZ" u="sng" dirty="0" smtClean="0">
                <a:hlinkClick r:id="rId3"/>
              </a:rPr>
              <a:t>=domov-pro-seniory</a:t>
            </a:r>
            <a:endParaRPr lang="cs-CZ" dirty="0" smtClean="0"/>
          </a:p>
          <a:p>
            <a:pPr lvl="0"/>
            <a:r>
              <a:rPr lang="cs-CZ" u="sng" dirty="0" smtClean="0">
                <a:hlinkClick r:id="rId4"/>
              </a:rPr>
              <a:t>http://iregistr.mpsv.cz/socreg/hledani_sluzby.do?pg=4&amp;zaok=&amp;sd=domovy+pro+seniory&amp;zak=Pardubick%C3%BD&amp;SUBSESSION_ID=1309027007343_5#results</a:t>
            </a:r>
            <a:endParaRPr lang="cs-CZ" dirty="0" smtClean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</TotalTime>
  <Words>449</Words>
  <Application>Microsoft Office PowerPoint</Application>
  <PresentationFormat>Předvádění na obrazovce (4:3)</PresentationFormat>
  <Paragraphs>53</Paragraphs>
  <Slides>11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11</vt:i4>
      </vt:variant>
    </vt:vector>
  </HeadingPairs>
  <TitlesOfParts>
    <vt:vector size="12" baseType="lpstr">
      <vt:lpstr>Motiv systému Office</vt:lpstr>
      <vt:lpstr>Domovy pro seniory</vt:lpstr>
      <vt:lpstr>Domovy pro seniory</vt:lpstr>
      <vt:lpstr>Domov pro seniory</vt:lpstr>
      <vt:lpstr>Základní úkony domovů pro seniory</vt:lpstr>
      <vt:lpstr>Cílová skupina uživatelů</vt:lpstr>
      <vt:lpstr>Úhrada za služby</vt:lpstr>
      <vt:lpstr>Činnost sociálního pracovníka v domově pro seniory</vt:lpstr>
      <vt:lpstr>Příklady služby domov pro seniory</vt:lpstr>
      <vt:lpstr>Příklady služby domov pro seniory II.</vt:lpstr>
      <vt:lpstr>Organizace v Chrudimi a okolí</vt:lpstr>
      <vt:lpstr>Zdroje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Domovy pro seniory</dc:title>
  <dc:creator>Pleskotova V</dc:creator>
  <cp:lastModifiedBy>Vilma</cp:lastModifiedBy>
  <cp:revision>9</cp:revision>
  <dcterms:created xsi:type="dcterms:W3CDTF">2011-06-26T08:59:55Z</dcterms:created>
  <dcterms:modified xsi:type="dcterms:W3CDTF">2012-01-01T10:01:33Z</dcterms:modified>
</cp:coreProperties>
</file>