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58" r:id="rId5"/>
    <p:sldId id="259" r:id="rId6"/>
    <p:sldId id="260" r:id="rId7"/>
    <p:sldId id="261" r:id="rId8"/>
    <p:sldId id="262" r:id="rId9"/>
    <p:sldId id="263" r:id="rId10"/>
    <p:sldId id="265" r:id="rId11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6A1A2-8F68-4F78-8F20-D1F508E06A64}" type="datetimeFigureOut">
              <a:rPr lang="cs-CZ" smtClean="0"/>
              <a:pPr/>
              <a:t>18.11.2011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87A51-8737-4CEB-9553-DA8D9EEA55F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162873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6A1A2-8F68-4F78-8F20-D1F508E06A64}" type="datetimeFigureOut">
              <a:rPr lang="cs-CZ" smtClean="0"/>
              <a:pPr/>
              <a:t>18.11.2011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87A51-8737-4CEB-9553-DA8D9EEA55F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42276257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6A1A2-8F68-4F78-8F20-D1F508E06A64}" type="datetimeFigureOut">
              <a:rPr lang="cs-CZ" smtClean="0"/>
              <a:pPr/>
              <a:t>18.11.2011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87A51-8737-4CEB-9553-DA8D9EEA55F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458300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6A1A2-8F68-4F78-8F20-D1F508E06A64}" type="datetimeFigureOut">
              <a:rPr lang="cs-CZ" smtClean="0"/>
              <a:pPr/>
              <a:t>18.11.2011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87A51-8737-4CEB-9553-DA8D9EEA55F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1821956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6A1A2-8F68-4F78-8F20-D1F508E06A64}" type="datetimeFigureOut">
              <a:rPr lang="cs-CZ" smtClean="0"/>
              <a:pPr/>
              <a:t>18.11.2011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87A51-8737-4CEB-9553-DA8D9EEA55F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88997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6A1A2-8F68-4F78-8F20-D1F508E06A64}" type="datetimeFigureOut">
              <a:rPr lang="cs-CZ" smtClean="0"/>
              <a:pPr/>
              <a:t>18.11.2011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87A51-8737-4CEB-9553-DA8D9EEA55F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806291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6A1A2-8F68-4F78-8F20-D1F508E06A64}" type="datetimeFigureOut">
              <a:rPr lang="cs-CZ" smtClean="0"/>
              <a:pPr/>
              <a:t>18.11.2011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87A51-8737-4CEB-9553-DA8D9EEA55F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3800597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6A1A2-8F68-4F78-8F20-D1F508E06A64}" type="datetimeFigureOut">
              <a:rPr lang="cs-CZ" smtClean="0"/>
              <a:pPr/>
              <a:t>18.11.2011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87A51-8737-4CEB-9553-DA8D9EEA55F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665907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6A1A2-8F68-4F78-8F20-D1F508E06A64}" type="datetimeFigureOut">
              <a:rPr lang="cs-CZ" smtClean="0"/>
              <a:pPr/>
              <a:t>18.11.2011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87A51-8737-4CEB-9553-DA8D9EEA55F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965591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6A1A2-8F68-4F78-8F20-D1F508E06A64}" type="datetimeFigureOut">
              <a:rPr lang="cs-CZ" smtClean="0"/>
              <a:pPr/>
              <a:t>18.11.2011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87A51-8737-4CEB-9553-DA8D9EEA55F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4009054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6A1A2-8F68-4F78-8F20-D1F508E06A64}" type="datetimeFigureOut">
              <a:rPr lang="cs-CZ" smtClean="0"/>
              <a:pPr/>
              <a:t>18.11.2011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87A51-8737-4CEB-9553-DA8D9EEA55F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554783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96A1A2-8F68-4F78-8F20-D1F508E06A64}" type="datetimeFigureOut">
              <a:rPr lang="cs-CZ" smtClean="0"/>
              <a:pPr/>
              <a:t>18.11.2011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D87A51-8737-4CEB-9553-DA8D9EEA55F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775725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mailto:pomoc@linkabezpeci.cz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mailto:pomoc@rodicovskalinka.cz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iregistr.mpsv.cz/socreg/hledani_sluzby.do?pg=1&amp;sd=telefonick%C3%A1+krizov%C3%A1+pomoc&amp;zak=Pardubick%C3%BD&amp;zaok=Chrudim&amp;SUBSESSION_ID=1310065776005_8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Telefonická krizová pomoc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116727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Telefonická krizová pomoc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terénní služba poskytovaná na přechodnou </a:t>
            </a:r>
            <a:r>
              <a:rPr lang="cs-CZ" dirty="0" smtClean="0"/>
              <a:t>dobu osobám</a:t>
            </a:r>
            <a:r>
              <a:rPr lang="cs-CZ" dirty="0"/>
              <a:t>, které se nacházejí v situaci ohrožení zdraví nebo života nebo v jiné obtížné životní situaci, kterou přechodně nemohou řešit vlastními </a:t>
            </a:r>
            <a:r>
              <a:rPr lang="cs-CZ" dirty="0" smtClean="0"/>
              <a:t>silami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5661248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570277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Základní úkony telefonické krizové pomoci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cs-CZ" dirty="0" smtClean="0"/>
          </a:p>
          <a:p>
            <a:pPr>
              <a:buNone/>
            </a:pPr>
            <a:r>
              <a:rPr lang="cs-CZ" dirty="0" smtClean="0"/>
              <a:t>a</a:t>
            </a:r>
            <a:r>
              <a:rPr lang="cs-CZ" dirty="0" smtClean="0"/>
              <a:t>) telefonickou krizovou pomoc,</a:t>
            </a:r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r>
              <a:rPr lang="cs-CZ" dirty="0" smtClean="0"/>
              <a:t>b</a:t>
            </a:r>
            <a:r>
              <a:rPr lang="cs-CZ" dirty="0" smtClean="0"/>
              <a:t>) pomoc při uplatňování práv, oprávněných zájmů a při obstarávání osobních záležitostí.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Cílová skupina telefonické krizové pomoci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Font typeface="Wingdings" pitchFamily="2" charset="2"/>
              <a:buChar char="Ø"/>
            </a:pPr>
            <a:r>
              <a:rPr lang="cs-CZ" dirty="0"/>
              <a:t>Kdokoli nacházející se v krizové situaci, potřebující pomoc, radu, </a:t>
            </a:r>
            <a:r>
              <a:rPr lang="cs-CZ" dirty="0" smtClean="0"/>
              <a:t>vyslechnutí</a:t>
            </a:r>
          </a:p>
          <a:p>
            <a:pPr lvl="0">
              <a:buFont typeface="Wingdings" pitchFamily="2" charset="2"/>
              <a:buChar char="Ø"/>
            </a:pPr>
            <a:r>
              <a:rPr lang="cs-CZ" dirty="0" smtClean="0"/>
              <a:t>Věkové </a:t>
            </a:r>
            <a:r>
              <a:rPr lang="cs-CZ" dirty="0"/>
              <a:t>omezení není (od 6 let - ….)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28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808889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Úhrada za služby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Služby jsou poskytovány bezplatně.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28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35697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Příklad telefonické krizové pomoci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Linka bezpečí 116 111 - </a:t>
            </a:r>
            <a:r>
              <a:rPr lang="cs-CZ" dirty="0" smtClean="0"/>
              <a:t> </a:t>
            </a:r>
            <a:r>
              <a:rPr lang="cs-CZ" dirty="0"/>
              <a:t>je bezplatná telefonická linka krizové pomoci pro děti a mladistvé (do 18 let, studenti do 26 let). Je v provozu 24 hodin denně po celý </a:t>
            </a:r>
            <a:r>
              <a:rPr lang="cs-CZ" dirty="0" smtClean="0"/>
              <a:t>rok, anonymní</a:t>
            </a:r>
          </a:p>
          <a:p>
            <a:r>
              <a:rPr lang="cs-CZ" u="sng" dirty="0"/>
              <a:t>E-mailová poradna </a:t>
            </a:r>
            <a:r>
              <a:rPr lang="cs-CZ" u="sng" dirty="0" smtClean="0"/>
              <a:t>Linky bezpečí</a:t>
            </a:r>
            <a:r>
              <a:rPr lang="cs-CZ" dirty="0" smtClean="0"/>
              <a:t> </a:t>
            </a:r>
            <a:r>
              <a:rPr lang="cs-CZ" dirty="0"/>
              <a:t>   </a:t>
            </a:r>
            <a:endParaRPr lang="cs-CZ" dirty="0" smtClean="0"/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dirty="0" smtClean="0"/>
              <a:t>    </a:t>
            </a:r>
            <a:r>
              <a:rPr lang="cs-CZ" u="sng" dirty="0">
                <a:hlinkClick r:id="rId2"/>
              </a:rPr>
              <a:t>pomoc@linkabezpeci.cz</a:t>
            </a:r>
            <a:endParaRPr lang="cs-CZ" dirty="0"/>
          </a:p>
          <a:p>
            <a:pPr marL="0" indent="0">
              <a:buNone/>
            </a:pPr>
            <a:r>
              <a:rPr lang="cs-CZ" dirty="0" smtClean="0"/>
              <a:t> 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5897345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325664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Příklad vzdělání pracovníků linky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výcvik v telefonické krizové intervenci akreditovaný u MPSV</a:t>
            </a:r>
          </a:p>
          <a:p>
            <a:pPr lvl="0"/>
            <a:r>
              <a:rPr lang="cs-CZ" dirty="0"/>
              <a:t>zaškolení ve specifikách práce na Lince bezpečí a náslechy práce s klientem</a:t>
            </a:r>
          </a:p>
          <a:p>
            <a:pPr lvl="0"/>
            <a:r>
              <a:rPr lang="cs-CZ" dirty="0"/>
              <a:t>sám vede hovory pod dohledem konzultantů </a:t>
            </a:r>
          </a:p>
          <a:p>
            <a:pPr lvl="0"/>
            <a:r>
              <a:rPr lang="cs-CZ" dirty="0"/>
              <a:t>nakonec může konzultant pracovat na Lince bezpečí samostatně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5661248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44005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Linka bezpečí provozuje také: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r>
              <a:rPr lang="cs-CZ" b="1" dirty="0"/>
              <a:t>Linka vzkaz domů</a:t>
            </a:r>
            <a:r>
              <a:rPr lang="cs-CZ" dirty="0"/>
              <a:t> -  </a:t>
            </a:r>
            <a:r>
              <a:rPr lang="cs-CZ" dirty="0" smtClean="0"/>
              <a:t>dítě (do 18 let)</a:t>
            </a:r>
            <a:endParaRPr lang="cs-CZ" dirty="0"/>
          </a:p>
          <a:p>
            <a:pPr lvl="0"/>
            <a:r>
              <a:rPr lang="cs-CZ" dirty="0"/>
              <a:t>tě vyhodili z domova</a:t>
            </a:r>
          </a:p>
          <a:p>
            <a:pPr lvl="0"/>
            <a:r>
              <a:rPr lang="cs-CZ" dirty="0"/>
              <a:t>utekl/a jsi z domova</a:t>
            </a:r>
          </a:p>
          <a:p>
            <a:pPr lvl="0"/>
            <a:r>
              <a:rPr lang="cs-CZ" dirty="0"/>
              <a:t>utekl/a jsi z ústavu</a:t>
            </a:r>
          </a:p>
          <a:p>
            <a:pPr lvl="0"/>
            <a:r>
              <a:rPr lang="cs-CZ" dirty="0"/>
              <a:t>bojíš se vrátit domů</a:t>
            </a:r>
          </a:p>
          <a:p>
            <a:pPr lvl="0"/>
            <a:r>
              <a:rPr lang="cs-CZ" dirty="0"/>
              <a:t>přemýšlíš o </a:t>
            </a:r>
            <a:r>
              <a:rPr lang="cs-CZ" dirty="0" smtClean="0"/>
              <a:t>útěku</a:t>
            </a:r>
          </a:p>
          <a:p>
            <a:pPr marL="0" lvl="0" indent="0">
              <a:buNone/>
            </a:pPr>
            <a:r>
              <a:rPr lang="cs-CZ" b="1" dirty="0" smtClean="0"/>
              <a:t>Rodičovská linka </a:t>
            </a:r>
            <a:r>
              <a:rPr lang="cs-CZ" dirty="0" smtClean="0"/>
              <a:t> </a:t>
            </a:r>
            <a:r>
              <a:rPr lang="cs-CZ" u="sng" dirty="0">
                <a:hlinkClick r:id="rId2"/>
              </a:rPr>
              <a:t>pomoc@rodicovskalinka.cz</a:t>
            </a:r>
            <a:endParaRPr lang="cs-CZ" b="1" i="1" dirty="0"/>
          </a:p>
          <a:p>
            <a:pPr lvl="0"/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5661248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8834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Organizace provozující telefonické linky krizové pomoci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Bílý kruh bezpečí – DONA linka</a:t>
            </a:r>
          </a:p>
          <a:p>
            <a:r>
              <a:rPr lang="cs-CZ" dirty="0" smtClean="0"/>
              <a:t>CSS Praha – Pražská linka důvěry</a:t>
            </a:r>
          </a:p>
          <a:p>
            <a:r>
              <a:rPr lang="cs-CZ" dirty="0" err="1" smtClean="0"/>
              <a:t>Elpida</a:t>
            </a:r>
            <a:r>
              <a:rPr lang="cs-CZ" dirty="0" smtClean="0"/>
              <a:t> </a:t>
            </a:r>
            <a:r>
              <a:rPr lang="cs-CZ" dirty="0" err="1" smtClean="0"/>
              <a:t>o.p.s</a:t>
            </a:r>
            <a:r>
              <a:rPr lang="cs-CZ" dirty="0" smtClean="0"/>
              <a:t> – linka seniorů</a:t>
            </a:r>
          </a:p>
          <a:p>
            <a:r>
              <a:rPr lang="cs-CZ" dirty="0" smtClean="0"/>
              <a:t>Občanské sdružení ONŽ – pro ženy a dívky</a:t>
            </a:r>
          </a:p>
          <a:p>
            <a:r>
              <a:rPr lang="cs-CZ" dirty="0" err="1" smtClean="0"/>
              <a:t>Remedium</a:t>
            </a:r>
            <a:r>
              <a:rPr lang="cs-CZ" dirty="0"/>
              <a:t> </a:t>
            </a:r>
            <a:r>
              <a:rPr lang="cs-CZ" dirty="0" err="1" smtClean="0"/>
              <a:t>o.s</a:t>
            </a:r>
            <a:r>
              <a:rPr lang="cs-CZ" dirty="0" smtClean="0"/>
              <a:t>. – telefonická krizová pomoc</a:t>
            </a:r>
          </a:p>
          <a:p>
            <a:r>
              <a:rPr lang="cs-CZ" dirty="0" smtClean="0"/>
              <a:t>ROSA – centrum pro týrané a osamělé ženy</a:t>
            </a:r>
          </a:p>
          <a:p>
            <a:r>
              <a:rPr lang="cs-CZ" dirty="0" smtClean="0"/>
              <a:t>Sdružení linka bezpečí – linky bezpečí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438915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Zdroje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 smtClean="0"/>
              <a:t>Zákon č. 108/2006 Sb. O sociálních službách (§ 55), vyhláška č. 505/2006 Sb., (§ 20)</a:t>
            </a:r>
          </a:p>
          <a:p>
            <a:pPr lvl="0"/>
            <a:r>
              <a:rPr lang="cs-CZ" u="sng" dirty="0" smtClean="0"/>
              <a:t>http://www.</a:t>
            </a:r>
            <a:r>
              <a:rPr lang="cs-CZ" u="sng" dirty="0" err="1" smtClean="0"/>
              <a:t>linkabezpeci.cz</a:t>
            </a:r>
            <a:r>
              <a:rPr lang="cs-CZ" u="sng" dirty="0" smtClean="0"/>
              <a:t>/</a:t>
            </a:r>
            <a:r>
              <a:rPr lang="cs-CZ" u="sng" dirty="0" err="1" smtClean="0"/>
              <a:t>webmagazine</a:t>
            </a:r>
            <a:r>
              <a:rPr lang="cs-CZ" u="sng" dirty="0" smtClean="0"/>
              <a:t>/</a:t>
            </a:r>
            <a:r>
              <a:rPr lang="cs-CZ" u="sng" dirty="0" err="1" smtClean="0"/>
              <a:t>home.asp</a:t>
            </a:r>
            <a:endParaRPr lang="cs-CZ" dirty="0" smtClean="0"/>
          </a:p>
          <a:p>
            <a:pPr lvl="0"/>
            <a:r>
              <a:rPr lang="cs-CZ" u="sng" dirty="0" smtClean="0">
                <a:hlinkClick r:id="rId2"/>
              </a:rPr>
              <a:t>http://iregistr.mpsv.cz/socreg/hledani_sluzby.do?pg=1&amp;sd=telefonick%C3%A1+krizov%C3%A1+pomoc&amp;zak=Pardubick%C3%BD&amp;zaok=Chrudim&amp;SUBSESSION_ID=1310065776005_8</a:t>
            </a:r>
            <a:endParaRPr lang="cs-CZ" dirty="0" smtClean="0"/>
          </a:p>
          <a:p>
            <a:pPr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207</Words>
  <Application>Microsoft Office PowerPoint</Application>
  <PresentationFormat>Předvádění na obrazovce (4:3)</PresentationFormat>
  <Paragraphs>43</Paragraphs>
  <Slides>10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1" baseType="lpstr">
      <vt:lpstr>Motiv systému Office</vt:lpstr>
      <vt:lpstr>Telefonická krizová pomoc</vt:lpstr>
      <vt:lpstr>Telefonická krizová pomoc</vt:lpstr>
      <vt:lpstr>Základní úkony telefonické krizové pomoci</vt:lpstr>
      <vt:lpstr>Cílová skupina telefonické krizové pomoci</vt:lpstr>
      <vt:lpstr>Úhrada za služby</vt:lpstr>
      <vt:lpstr>Příklad telefonické krizové pomoci</vt:lpstr>
      <vt:lpstr>Příklad vzdělání pracovníků linky</vt:lpstr>
      <vt:lpstr>Linka bezpečí provozuje také:</vt:lpstr>
      <vt:lpstr>Organizace provozující telefonické linky krizové pomoci</vt:lpstr>
      <vt:lpstr>Zdroje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Telefonická krizová pomoc</dc:title>
  <dc:creator>Pleskotova V</dc:creator>
  <cp:lastModifiedBy>Vilma</cp:lastModifiedBy>
  <cp:revision>3</cp:revision>
  <dcterms:created xsi:type="dcterms:W3CDTF">2011-07-08T15:05:35Z</dcterms:created>
  <dcterms:modified xsi:type="dcterms:W3CDTF">2011-11-18T13:09:22Z</dcterms:modified>
</cp:coreProperties>
</file>