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2" r:id="rId12"/>
    <p:sldId id="266" r:id="rId13"/>
    <p:sldId id="267" r:id="rId14"/>
    <p:sldId id="290" r:id="rId15"/>
    <p:sldId id="268" r:id="rId16"/>
    <p:sldId id="269" r:id="rId17"/>
    <p:sldId id="283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4" r:id="rId31"/>
    <p:sldId id="285" r:id="rId32"/>
    <p:sldId id="286" r:id="rId33"/>
    <p:sldId id="287" r:id="rId34"/>
    <p:sldId id="288" r:id="rId35"/>
    <p:sldId id="289" r:id="rId36"/>
    <p:sldId id="291" r:id="rId3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2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B0C0E-CEFE-4A7B-991B-25945F2AD80D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8C7050-4A49-4A74-9FDE-A959A7CE34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083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C7050-4A49-4A74-9FDE-A959A7CE34BD}" type="slidenum">
              <a:rPr lang="cs-CZ" smtClean="0"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2712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657F-E7F5-471C-AE29-0C9C584D81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5289-52FB-4482-AAA2-F96FAE1A85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23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657F-E7F5-471C-AE29-0C9C584D81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5289-52FB-4482-AAA2-F96FAE1A85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4239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657F-E7F5-471C-AE29-0C9C584D81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5289-52FB-4482-AAA2-F96FAE1A85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7210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657F-E7F5-471C-AE29-0C9C584D81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5289-52FB-4482-AAA2-F96FAE1A85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3306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657F-E7F5-471C-AE29-0C9C584D81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5289-52FB-4482-AAA2-F96FAE1A85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656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657F-E7F5-471C-AE29-0C9C584D81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5289-52FB-4482-AAA2-F96FAE1A85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9128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657F-E7F5-471C-AE29-0C9C584D81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5289-52FB-4482-AAA2-F96FAE1A85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3954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657F-E7F5-471C-AE29-0C9C584D81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5289-52FB-4482-AAA2-F96FAE1A85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737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657F-E7F5-471C-AE29-0C9C584D81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5289-52FB-4482-AAA2-F96FAE1A85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2062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657F-E7F5-471C-AE29-0C9C584D81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5289-52FB-4482-AAA2-F96FAE1A85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780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657F-E7F5-471C-AE29-0C9C584D81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5289-52FB-4482-AAA2-F96FAE1A85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8503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C657F-E7F5-471C-AE29-0C9C584D81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25289-52FB-4482-AAA2-F96FAE1A85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5011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ce.chrudim.cz/" TargetMode="External"/><Relationship Id="rId2" Type="http://schemas.openxmlformats.org/officeDocument/2006/relationships/hyperlink" Target="http://www.mpsv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hyperlink" Target="http://www.rodina.cz/clanek972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772400" cy="1470025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Formy pomoci rodině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55576" y="2636912"/>
            <a:ext cx="7776864" cy="196862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cs-CZ" dirty="0"/>
              <a:t>Formy pomoci rodině, preventivní opatření na podporu rodiny. Výchova k zodpovědnému rodičovství. Regionální instituce, které se věnují rodinné problematice.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058473"/>
            <a:ext cx="5715000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43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Formy pomoci rodině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309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1. Finanční:</a:t>
            </a:r>
          </a:p>
          <a:p>
            <a:pPr lvl="1"/>
            <a:r>
              <a:rPr lang="cs-CZ" dirty="0" smtClean="0"/>
              <a:t>Finanční nepřímá pomoc</a:t>
            </a:r>
          </a:p>
          <a:p>
            <a:pPr lvl="1"/>
            <a:r>
              <a:rPr lang="cs-CZ" dirty="0" smtClean="0"/>
              <a:t>Finanční přímá pomoc</a:t>
            </a:r>
          </a:p>
          <a:p>
            <a:r>
              <a:rPr lang="cs-CZ" dirty="0" smtClean="0"/>
              <a:t>2. Věcné dávky</a:t>
            </a:r>
          </a:p>
          <a:p>
            <a:r>
              <a:rPr lang="cs-CZ" dirty="0" smtClean="0"/>
              <a:t>3. Služby na podporu rodin</a:t>
            </a:r>
          </a:p>
          <a:p>
            <a:r>
              <a:rPr lang="cs-CZ" dirty="0" smtClean="0"/>
              <a:t>4. Podpora slučitelnosti profesních a rodinných rolí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2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dirty="0" smtClean="0"/>
              <a:t>1.1. Finanční nepřímá pomoc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/>
              <a:t>slevy na daních </a:t>
            </a:r>
            <a:endParaRPr lang="cs-CZ" dirty="0" smtClean="0"/>
          </a:p>
          <a:p>
            <a:pPr lvl="1"/>
            <a:r>
              <a:rPr lang="cs-CZ" dirty="0" smtClean="0"/>
              <a:t>odpočet </a:t>
            </a:r>
            <a:r>
              <a:rPr lang="cs-CZ" dirty="0"/>
              <a:t>na manželku (manžela) s příjmy do 68 000 Kč za rok </a:t>
            </a:r>
            <a:endParaRPr lang="cs-CZ" dirty="0" smtClean="0"/>
          </a:p>
          <a:p>
            <a:pPr lvl="1"/>
            <a:r>
              <a:rPr lang="cs-CZ" dirty="0" smtClean="0"/>
              <a:t> </a:t>
            </a:r>
            <a:r>
              <a:rPr lang="cs-CZ" dirty="0"/>
              <a:t>na vyživované </a:t>
            </a:r>
            <a:r>
              <a:rPr lang="cs-CZ" dirty="0" smtClean="0"/>
              <a:t>dítě</a:t>
            </a:r>
            <a:r>
              <a:rPr lang="cs-CZ" dirty="0"/>
              <a:t> </a:t>
            </a:r>
            <a:r>
              <a:rPr lang="cs-CZ" dirty="0" smtClean="0"/>
              <a:t>(jeden z rodičů)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36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1.2. Finanční přímá pomoc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1.2.1.Dávky  sociálního pojištění 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1.2.2. Dávky státní sociální podpory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1.2.3. Dávky sociální pomoci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6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1.2.1.Dávky sociálního pojištění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cs-CZ" dirty="0" smtClean="0"/>
              <a:t>1.2.1.1. Vyrovnávací příspěvek v těhotenství a mateřství</a:t>
            </a:r>
          </a:p>
          <a:p>
            <a:endParaRPr lang="cs-CZ" dirty="0" smtClean="0"/>
          </a:p>
          <a:p>
            <a:r>
              <a:rPr lang="cs-CZ" dirty="0" smtClean="0"/>
              <a:t>1.2.1.2. Peněžitá podpora v mateřství</a:t>
            </a:r>
          </a:p>
          <a:p>
            <a:endParaRPr lang="cs-CZ" dirty="0" smtClean="0"/>
          </a:p>
          <a:p>
            <a:r>
              <a:rPr lang="cs-CZ" dirty="0" smtClean="0"/>
              <a:t>1.2.1.3. Ošetřovné</a:t>
            </a:r>
          </a:p>
          <a:p>
            <a:endParaRPr lang="cs-CZ" dirty="0"/>
          </a:p>
          <a:p>
            <a:r>
              <a:rPr lang="cs-CZ" dirty="0" smtClean="0"/>
              <a:t>1.2.1.4. Pozůstalostní důchody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0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dirty="0" smtClean="0"/>
              <a:t>1.2.1.1. Vyrovnávací příspěvek v těhotenství a mateřství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dirty="0" smtClean="0"/>
              <a:t>Pro ženy, které jsou z důvodu </a:t>
            </a:r>
            <a:r>
              <a:rPr lang="cs-CZ" dirty="0"/>
              <a:t>těhotenství a mateřství dočasně </a:t>
            </a:r>
            <a:r>
              <a:rPr lang="cs-CZ" dirty="0" smtClean="0"/>
              <a:t>převedeny </a:t>
            </a:r>
            <a:r>
              <a:rPr lang="cs-CZ" dirty="0"/>
              <a:t>na jinou </a:t>
            </a:r>
            <a:r>
              <a:rPr lang="cs-CZ" dirty="0" smtClean="0"/>
              <a:t>práci </a:t>
            </a:r>
            <a:r>
              <a:rPr lang="cs-CZ" dirty="0"/>
              <a:t> a z ní </a:t>
            </a:r>
            <a:r>
              <a:rPr lang="cs-CZ" dirty="0" smtClean="0"/>
              <a:t>mají </a:t>
            </a:r>
            <a:r>
              <a:rPr lang="cs-CZ" dirty="0"/>
              <a:t>bez svého zavinění nižší výdělek</a:t>
            </a:r>
            <a:r>
              <a:rPr lang="cs-CZ" dirty="0" smtClean="0"/>
              <a:t>.</a:t>
            </a:r>
          </a:p>
          <a:p>
            <a:r>
              <a:rPr lang="cs-CZ" dirty="0" smtClean="0"/>
              <a:t>Dávka dorovnává plat do předchozí úrovně.</a:t>
            </a:r>
          </a:p>
          <a:p>
            <a:endParaRPr lang="cs-CZ" dirty="0" smtClean="0"/>
          </a:p>
          <a:p>
            <a:r>
              <a:rPr lang="cs-CZ" sz="2400" i="1" dirty="0" smtClean="0"/>
              <a:t>Příklad: žena pracovala jako zdravotní sestra na ARO, po otěhotnění přešla na méně rizikovou práci na ambulanci, ale přišla o část platu (rizikový příspěvek). Plat se jí dorovná, pokud zažádá o VPTM. Platí i pokud žena kojí.</a:t>
            </a:r>
            <a:endParaRPr lang="cs-CZ" sz="2400" i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17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dirty="0" smtClean="0"/>
              <a:t>1.2.1.2. Peněžitá podpora v mateřství (PPM)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dirty="0" smtClean="0"/>
              <a:t>28 týdnů (37 týdnů při narození více dětí současně; 6-8 týdnů před porodem, zbytek po porodu)</a:t>
            </a:r>
          </a:p>
          <a:p>
            <a:r>
              <a:rPr lang="cs-CZ" dirty="0" smtClean="0"/>
              <a:t>Nahrazuje příjem (70% z platu) </a:t>
            </a:r>
            <a:endParaRPr lang="cs-CZ" dirty="0"/>
          </a:p>
          <a:p>
            <a:r>
              <a:rPr lang="cs-CZ" dirty="0" smtClean="0"/>
              <a:t>Musí být v posledních dvou letech účast na </a:t>
            </a:r>
            <a:r>
              <a:rPr lang="cs-CZ" dirty="0" err="1" smtClean="0"/>
              <a:t>nem</a:t>
            </a:r>
            <a:r>
              <a:rPr lang="cs-CZ" dirty="0" smtClean="0"/>
              <a:t>. pojištění min. 270 dní (tj. pouze pro matky, které byly zaměstnané, ne pro studentky)</a:t>
            </a:r>
          </a:p>
          <a:p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22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dirty="0" smtClean="0"/>
              <a:t>1.2.1.3. Ošetřovné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cs-CZ" sz="2800" dirty="0"/>
              <a:t>Nárok na ošetřovné vzniká </a:t>
            </a:r>
            <a:r>
              <a:rPr lang="cs-CZ" sz="2800" dirty="0" smtClean="0"/>
              <a:t>při </a:t>
            </a:r>
            <a:r>
              <a:rPr lang="cs-CZ" sz="2800" dirty="0" smtClean="0"/>
              <a:t>ošetřování:</a:t>
            </a:r>
          </a:p>
          <a:p>
            <a:pPr lvl="1"/>
            <a:r>
              <a:rPr lang="cs-CZ" sz="2400" dirty="0" smtClean="0"/>
              <a:t> </a:t>
            </a:r>
            <a:r>
              <a:rPr lang="cs-CZ" sz="2400" dirty="0" smtClean="0"/>
              <a:t>nemocného </a:t>
            </a:r>
            <a:r>
              <a:rPr lang="cs-CZ" sz="2400" dirty="0" smtClean="0"/>
              <a:t>člena rodiny</a:t>
            </a:r>
            <a:r>
              <a:rPr lang="cs-CZ" sz="2400" dirty="0" smtClean="0"/>
              <a:t> (společná domácnost)</a:t>
            </a:r>
          </a:p>
          <a:p>
            <a:pPr lvl="1"/>
            <a:r>
              <a:rPr lang="cs-CZ" sz="2400" dirty="0" smtClean="0"/>
              <a:t>při</a:t>
            </a:r>
            <a:r>
              <a:rPr lang="cs-CZ" sz="2400" dirty="0" smtClean="0"/>
              <a:t> </a:t>
            </a:r>
            <a:r>
              <a:rPr lang="cs-CZ" sz="2400" dirty="0" smtClean="0"/>
              <a:t>péči </a:t>
            </a:r>
            <a:r>
              <a:rPr lang="cs-CZ" sz="2400" dirty="0"/>
              <a:t>o zdravé dítě do 10 let věku z důvodu uzavření dětského </a:t>
            </a:r>
            <a:r>
              <a:rPr lang="cs-CZ" sz="2400" dirty="0" err="1" smtClean="0"/>
              <a:t>vých</a:t>
            </a:r>
            <a:r>
              <a:rPr lang="cs-CZ" sz="2400" dirty="0" smtClean="0"/>
              <a:t>. </a:t>
            </a:r>
            <a:r>
              <a:rPr lang="cs-CZ" sz="2400" dirty="0"/>
              <a:t>zařízení, nařízení karantény. </a:t>
            </a:r>
            <a:endParaRPr lang="cs-CZ" sz="2400" dirty="0" smtClean="0"/>
          </a:p>
          <a:p>
            <a:pPr lvl="1"/>
            <a:r>
              <a:rPr lang="cs-CZ" sz="2400" dirty="0" smtClean="0"/>
              <a:t>osoba</a:t>
            </a:r>
            <a:r>
              <a:rPr lang="cs-CZ" sz="2400" dirty="0"/>
              <a:t>, která jinak o dítě pečuje, onemocněla.</a:t>
            </a:r>
          </a:p>
          <a:p>
            <a:r>
              <a:rPr lang="cs-CZ" sz="2800" dirty="0" smtClean="0"/>
              <a:t>60</a:t>
            </a:r>
            <a:r>
              <a:rPr lang="cs-CZ" sz="2800" dirty="0" smtClean="0"/>
              <a:t>% z platu, </a:t>
            </a:r>
            <a:r>
              <a:rPr lang="cs-CZ" sz="2800" dirty="0" smtClean="0"/>
              <a:t>9 </a:t>
            </a:r>
            <a:r>
              <a:rPr lang="cs-CZ" sz="2800" dirty="0" smtClean="0"/>
              <a:t>dní (</a:t>
            </a:r>
            <a:r>
              <a:rPr lang="cs-CZ" sz="2800" dirty="0" smtClean="0"/>
              <a:t>16 </a:t>
            </a:r>
            <a:r>
              <a:rPr lang="cs-CZ" sz="2800" dirty="0" smtClean="0"/>
              <a:t>dní pokud je rodič osamělý)</a:t>
            </a:r>
            <a:endParaRPr lang="cs-CZ" sz="28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86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dirty="0" smtClean="0"/>
              <a:t>1.2.1.4. Pozůstalostní důchody (vdovský, vdovecký, sirotčí)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cs-CZ" dirty="0" smtClean="0"/>
              <a:t>Nárok vzniká vdově, vdovci, sirotkovi pokud zemřelá osoba pobírala </a:t>
            </a:r>
            <a:r>
              <a:rPr lang="cs-CZ" dirty="0"/>
              <a:t>starobní nebo invalidní důchod </a:t>
            </a:r>
            <a:r>
              <a:rPr lang="cs-CZ" dirty="0" smtClean="0"/>
              <a:t>nebo </a:t>
            </a:r>
            <a:r>
              <a:rPr lang="cs-CZ" dirty="0"/>
              <a:t>ke dni smrti splnila podmínku potřebné doby pojištění pro nárok na invalidní důchod, případně na starobní důchod, nebo zemřela následkem pracovního </a:t>
            </a:r>
            <a:r>
              <a:rPr lang="cs-CZ" dirty="0" smtClean="0"/>
              <a:t>úrazu.</a:t>
            </a:r>
          </a:p>
          <a:p>
            <a:r>
              <a:rPr lang="cs-CZ" dirty="0" smtClean="0"/>
              <a:t>Oboustranný sirotek =  dva důchody (po otci i matce)</a:t>
            </a:r>
          </a:p>
          <a:p>
            <a:r>
              <a:rPr lang="cs-CZ" dirty="0" smtClean="0"/>
              <a:t>Vdovský, vdovecký důchod – po dobu 1 roku, pak je za </a:t>
            </a:r>
            <a:r>
              <a:rPr lang="cs-CZ" dirty="0" err="1" smtClean="0"/>
              <a:t>urč</a:t>
            </a:r>
            <a:r>
              <a:rPr lang="cs-CZ" dirty="0" smtClean="0"/>
              <a:t>. </a:t>
            </a:r>
            <a:r>
              <a:rPr lang="cs-CZ" dirty="0"/>
              <a:t>p</a:t>
            </a:r>
            <a:r>
              <a:rPr lang="cs-CZ" dirty="0" smtClean="0"/>
              <a:t>odmínek  (hl. </a:t>
            </a:r>
            <a:r>
              <a:rPr lang="cs-CZ" dirty="0" err="1" smtClean="0"/>
              <a:t>důch</a:t>
            </a:r>
            <a:r>
              <a:rPr lang="cs-CZ" dirty="0" smtClean="0"/>
              <a:t>. věk, péče o dítě)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97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dirty="0" smtClean="0"/>
              <a:t>1.2.2. Dávky státní sociální podpory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b="1" dirty="0" smtClean="0"/>
              <a:t>1.2.2.1. Porodné </a:t>
            </a:r>
          </a:p>
          <a:p>
            <a:r>
              <a:rPr lang="cs-CZ" b="1" dirty="0" smtClean="0"/>
              <a:t>1.2.2.2.  Pohřebné </a:t>
            </a:r>
          </a:p>
          <a:p>
            <a:r>
              <a:rPr lang="cs-CZ" b="1" dirty="0" smtClean="0"/>
              <a:t>1.2.2.3. </a:t>
            </a:r>
            <a:r>
              <a:rPr lang="cs-CZ" b="1" dirty="0"/>
              <a:t>R</a:t>
            </a:r>
            <a:r>
              <a:rPr lang="cs-CZ" b="1" dirty="0" smtClean="0"/>
              <a:t>odičovský příspěvek</a:t>
            </a:r>
          </a:p>
          <a:p>
            <a:r>
              <a:rPr lang="cs-CZ" b="1" dirty="0" smtClean="0"/>
              <a:t>1.2.2.4.Přídavek na dítě</a:t>
            </a:r>
          </a:p>
          <a:p>
            <a:r>
              <a:rPr lang="cs-CZ" b="1" dirty="0" smtClean="0"/>
              <a:t>1.2.2.5. Sociální příplatek</a:t>
            </a:r>
          </a:p>
          <a:p>
            <a:r>
              <a:rPr lang="cs-CZ" b="1" dirty="0" smtClean="0"/>
              <a:t>1.2.2.6. Příspěvek na bydlení</a:t>
            </a:r>
          </a:p>
          <a:p>
            <a:r>
              <a:rPr lang="cs-CZ" b="1" dirty="0" smtClean="0"/>
              <a:t>1.2.2.7. Dávky pěstounské péče</a:t>
            </a:r>
          </a:p>
          <a:p>
            <a:endParaRPr lang="cs-CZ" b="1" dirty="0"/>
          </a:p>
          <a:p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92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1.2.2. Dávky státní sociální podpory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b="1" dirty="0" smtClean="0"/>
              <a:t>1.2.2.1. Porodné </a:t>
            </a:r>
            <a:r>
              <a:rPr lang="cs-CZ" dirty="0" smtClean="0"/>
              <a:t>– od r. 2011 jen při narození 1. dítěte, pokud má rodina příjem do 2,4 ŽM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b="1" dirty="0" smtClean="0"/>
              <a:t>1.2.2.2.  Pohřebné </a:t>
            </a:r>
            <a:r>
              <a:rPr lang="cs-CZ" dirty="0" smtClean="0"/>
              <a:t>– při vypravení pohřbu </a:t>
            </a:r>
            <a:r>
              <a:rPr lang="cs-CZ" dirty="0" err="1" smtClean="0"/>
              <a:t>nezl</a:t>
            </a:r>
            <a:r>
              <a:rPr lang="cs-CZ" dirty="0" smtClean="0"/>
              <a:t>. dítěti nebo rodiči </a:t>
            </a:r>
            <a:r>
              <a:rPr lang="cs-CZ" dirty="0" err="1" smtClean="0"/>
              <a:t>nezl</a:t>
            </a:r>
            <a:r>
              <a:rPr lang="cs-CZ" dirty="0" smtClean="0"/>
              <a:t>. </a:t>
            </a:r>
            <a:r>
              <a:rPr lang="cs-CZ" dirty="0" smtClean="0"/>
              <a:t>dítěte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97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 smtClean="0"/>
              <a:t>1.2.2.3. Rodičovský příspěvek (RP)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dirty="0" smtClean="0"/>
              <a:t>Stát jím kompenzuje ztrátu platu rodiče po dobu péče o malé dítě (tj. i pokud má rodič dvojčata = 1 RP)</a:t>
            </a:r>
          </a:p>
          <a:p>
            <a:r>
              <a:rPr lang="cs-CZ" dirty="0" smtClean="0"/>
              <a:t>Na nejmladší dítě v rodině</a:t>
            </a:r>
          </a:p>
          <a:p>
            <a:r>
              <a:rPr lang="cs-CZ" dirty="0" smtClean="0"/>
              <a:t>Pokud nemá žena nárok na PPM, bere od narození RP (4- letá varianta)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38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b="1" dirty="0" smtClean="0"/>
              <a:t>1.2.2.3. Rodičovský příspěvek (RP)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3 varianty na:</a:t>
            </a:r>
          </a:p>
          <a:p>
            <a:pPr lvl="1"/>
            <a:r>
              <a:rPr lang="cs-CZ" dirty="0" smtClean="0"/>
              <a:t>2 roky (rychlejší čerpání: zvýšená výměra 11 400 Kč měsíčně)</a:t>
            </a:r>
          </a:p>
          <a:p>
            <a:pPr lvl="1"/>
            <a:r>
              <a:rPr lang="cs-CZ" dirty="0" smtClean="0"/>
              <a:t>3 roky ( klasické čerpání: základní výměra 7 600 </a:t>
            </a:r>
            <a:r>
              <a:rPr lang="cs-CZ" dirty="0" err="1" smtClean="0"/>
              <a:t>kč</a:t>
            </a:r>
            <a:r>
              <a:rPr lang="cs-CZ" dirty="0" smtClean="0"/>
              <a:t> měsíčně)</a:t>
            </a:r>
          </a:p>
          <a:p>
            <a:pPr lvl="1"/>
            <a:r>
              <a:rPr lang="cs-CZ" dirty="0" smtClean="0"/>
              <a:t>4 roky ( pomalejší čerpání: základní výměra 7 600 </a:t>
            </a:r>
            <a:r>
              <a:rPr lang="cs-CZ" dirty="0" err="1" smtClean="0"/>
              <a:t>kč</a:t>
            </a:r>
            <a:r>
              <a:rPr lang="cs-CZ" dirty="0" smtClean="0"/>
              <a:t> měsíčně do 9 měsíců věku dítěte a pak snížená výměra 3 800 Kč měsíčně)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49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cs-CZ" dirty="0" smtClean="0"/>
              <a:t>Změny v čerpání RP od 1.1.2012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Možnost pružného čerpání RP</a:t>
            </a:r>
          </a:p>
          <a:p>
            <a:r>
              <a:rPr lang="cs-CZ" dirty="0" smtClean="0"/>
              <a:t>Na dítě se může vyčerpat 220 000Kč, max. do 4 let</a:t>
            </a:r>
          </a:p>
          <a:p>
            <a:r>
              <a:rPr lang="cs-CZ" dirty="0" smtClean="0"/>
              <a:t>1x za 3 měsíce možnost změny v čerpání</a:t>
            </a:r>
          </a:p>
          <a:p>
            <a:r>
              <a:rPr lang="cs-CZ" dirty="0" smtClean="0"/>
              <a:t>Max částka vyplacená na měsíc je 70 % předchozího výdělku</a:t>
            </a:r>
          </a:p>
          <a:p>
            <a:r>
              <a:rPr lang="cs-CZ" dirty="0" smtClean="0"/>
              <a:t>Dítě starší 2 let smí být ve školce 46 hod/ měsíc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92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 smtClean="0"/>
              <a:t>1.2.2.4.Přídavek na dítě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Poskytuje se při příjmu </a:t>
            </a:r>
            <a:r>
              <a:rPr lang="cs-CZ" dirty="0"/>
              <a:t>rodičů </a:t>
            </a:r>
            <a:r>
              <a:rPr lang="cs-CZ" dirty="0" smtClean="0"/>
              <a:t>do 2,4 násobku ŽM</a:t>
            </a:r>
          </a:p>
          <a:p>
            <a:r>
              <a:rPr lang="cs-CZ" dirty="0" smtClean="0"/>
              <a:t>Pomáhá </a:t>
            </a:r>
            <a:r>
              <a:rPr lang="cs-CZ" dirty="0"/>
              <a:t>krýt náklady, spojené s výchovou a výživou nezaopatřených dětí</a:t>
            </a:r>
            <a:endParaRPr lang="cs-CZ" dirty="0" smtClean="0"/>
          </a:p>
          <a:p>
            <a:r>
              <a:rPr lang="cs-CZ" dirty="0" smtClean="0"/>
              <a:t>3 úrovně dle věku dítěte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25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 smtClean="0"/>
              <a:t>1.2.2.5. Sociální příplatek – od 1.1. 2012 se ruší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dirty="0"/>
              <a:t>Cílem dávky je pomáhat rodinám s nízkými příjmy krýt náklady spojené </a:t>
            </a:r>
            <a:r>
              <a:rPr lang="cs-CZ" dirty="0" smtClean="0"/>
              <a:t>se zabezpečováním </a:t>
            </a:r>
            <a:r>
              <a:rPr lang="cs-CZ" dirty="0"/>
              <a:t>potřeb </a:t>
            </a:r>
            <a:r>
              <a:rPr lang="cs-CZ" dirty="0" smtClean="0"/>
              <a:t>dětí </a:t>
            </a:r>
          </a:p>
          <a:p>
            <a:r>
              <a:rPr lang="cs-CZ" dirty="0" smtClean="0"/>
              <a:t>Od r. 2011 došlo k okleštění příjemců dávky</a:t>
            </a:r>
          </a:p>
          <a:p>
            <a:r>
              <a:rPr lang="cs-CZ" dirty="0" smtClean="0"/>
              <a:t>Již ne pro všechny nízkopříjmové rodiny, ale jen pro (musí být splněny obě podmínky): </a:t>
            </a:r>
          </a:p>
          <a:p>
            <a:pPr lvl="1"/>
            <a:r>
              <a:rPr lang="cs-CZ" dirty="0" smtClean="0"/>
              <a:t>Pro rodiny, kde je dítě nebo rodič OZP</a:t>
            </a:r>
          </a:p>
          <a:p>
            <a:pPr lvl="1"/>
            <a:r>
              <a:rPr lang="cs-CZ" dirty="0" smtClean="0"/>
              <a:t>Příjem rodiny do 2,0 ŽM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68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b="1" dirty="0" smtClean="0"/>
              <a:t>1.2.2.6. Příspěvek na bydlení 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Pro rodiny s nízkými příjmy, pokud překračují normou dané náklady na bydlení </a:t>
            </a:r>
          </a:p>
          <a:p>
            <a:r>
              <a:rPr lang="cs-CZ" dirty="0"/>
              <a:t>Náklady na bydlení tvoří </a:t>
            </a:r>
            <a:r>
              <a:rPr lang="cs-CZ" dirty="0" smtClean="0"/>
              <a:t>nájemné </a:t>
            </a:r>
            <a:r>
              <a:rPr lang="cs-CZ" dirty="0"/>
              <a:t>a náklady za plnění poskytované v souvislosti s užíváním bytu, p</a:t>
            </a:r>
            <a:r>
              <a:rPr lang="cs-CZ" dirty="0" smtClean="0"/>
              <a:t>lus náklady </a:t>
            </a:r>
            <a:r>
              <a:rPr lang="cs-CZ" dirty="0"/>
              <a:t>za energie, vodné a stočné, odpady, vytápění</a:t>
            </a:r>
            <a:r>
              <a:rPr lang="cs-CZ" dirty="0" smtClean="0"/>
              <a:t>.</a:t>
            </a:r>
          </a:p>
          <a:p>
            <a:r>
              <a:rPr lang="cs-CZ" dirty="0" smtClean="0"/>
              <a:t>Od r. 2012 se vyplácení omezí na 84 měsíců za 10 let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34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 smtClean="0"/>
              <a:t>1.2.2.7. Dávky pěstounské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Viz blíže celek Náhradní rodinná péče </a:t>
            </a:r>
          </a:p>
          <a:p>
            <a:r>
              <a:rPr lang="cs-CZ" dirty="0" smtClean="0"/>
              <a:t>Jsou to dávky určené pěstounům na úhradu nákladů spojených s pěstounskou péče </a:t>
            </a:r>
          </a:p>
          <a:p>
            <a:r>
              <a:rPr lang="cs-CZ" dirty="0" smtClean="0"/>
              <a:t>4 různé dávky ( příspěvek při převzetí dítěte, odměna pěstouna, příspěvek na úhradu potřeb dítěte, příspěvek na zakoupení motorového vozidla)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498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1.2.3. Dávky sociální pomoci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cs-CZ" dirty="0" smtClean="0"/>
              <a:t>Pro rodiny s postiženým členem a rodiny v hmotné nouzi</a:t>
            </a:r>
          </a:p>
          <a:p>
            <a:r>
              <a:rPr lang="cs-CZ" b="1" dirty="0" smtClean="0"/>
              <a:t>1.2.3.1. Dávky sociální péče </a:t>
            </a:r>
          </a:p>
          <a:p>
            <a:pPr lvl="1"/>
            <a:r>
              <a:rPr lang="cs-CZ" dirty="0" smtClean="0"/>
              <a:t>1.2.3.1.1. Příspěvek na péči</a:t>
            </a:r>
          </a:p>
          <a:p>
            <a:pPr lvl="1"/>
            <a:r>
              <a:rPr lang="cs-CZ" dirty="0" smtClean="0"/>
              <a:t>1.2.3.1.2. Příspěvky pro zdravotně postižené</a:t>
            </a:r>
          </a:p>
          <a:p>
            <a:r>
              <a:rPr lang="cs-CZ" b="1" dirty="0" smtClean="0"/>
              <a:t>1.2.3.2. Dávky v hmotné nouzi</a:t>
            </a:r>
          </a:p>
          <a:p>
            <a:pPr lvl="1"/>
            <a:r>
              <a:rPr lang="cs-CZ" dirty="0" smtClean="0"/>
              <a:t> 1.2.3.2.1. Příspěvek na živobytí</a:t>
            </a:r>
          </a:p>
          <a:p>
            <a:pPr lvl="1"/>
            <a:r>
              <a:rPr lang="cs-CZ" dirty="0" smtClean="0"/>
              <a:t>1.2.3.2.2. Doplatek na bydlení</a:t>
            </a:r>
          </a:p>
          <a:p>
            <a:pPr lvl="1"/>
            <a:r>
              <a:rPr lang="cs-CZ" dirty="0" smtClean="0"/>
              <a:t>1.2.3.2.3.Mimořádná okamžitá pomoc</a:t>
            </a:r>
          </a:p>
          <a:p>
            <a:pPr lvl="1"/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427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2. Věcné dávky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/>
              <a:t>Mezi věcné dávky se řadí např. i dotace obědů v předškolních a školních zařízeních apod.  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02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 smtClean="0"/>
              <a:t>3. Služby na podporu rodin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b="1" dirty="0" smtClean="0"/>
              <a:t>3.1. </a:t>
            </a:r>
            <a:r>
              <a:rPr lang="cs-CZ" b="1" dirty="0"/>
              <a:t>sociální </a:t>
            </a:r>
            <a:r>
              <a:rPr lang="cs-CZ" b="1" dirty="0" smtClean="0"/>
              <a:t>služby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b="1" dirty="0" smtClean="0"/>
              <a:t>3.2. služby </a:t>
            </a:r>
            <a:r>
              <a:rPr lang="cs-CZ" b="1" dirty="0"/>
              <a:t>na podporu fungujících rodin</a:t>
            </a:r>
            <a:r>
              <a:rPr lang="cs-CZ" dirty="0"/>
              <a:t>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40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 smtClean="0"/>
              <a:t>3.1. Sociální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poradenství (manželské poradny)</a:t>
            </a:r>
          </a:p>
          <a:p>
            <a:r>
              <a:rPr lang="cs-CZ" dirty="0" smtClean="0"/>
              <a:t>služby sociální péče – peč. služba, osobní asistence atd. </a:t>
            </a:r>
          </a:p>
          <a:p>
            <a:r>
              <a:rPr lang="cs-CZ" dirty="0" smtClean="0"/>
              <a:t>služby sociální prevence – např. sociálně aktivizační služby pro rodiny s dětmi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449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 smtClean="0"/>
              <a:t>3.2. </a:t>
            </a:r>
            <a:r>
              <a:rPr lang="cs-CZ" b="1" dirty="0"/>
              <a:t>S</a:t>
            </a:r>
            <a:r>
              <a:rPr lang="cs-CZ" b="1" dirty="0" smtClean="0"/>
              <a:t>lužby na podporu fungujících rodin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b="1" dirty="0" smtClean="0"/>
              <a:t>nekomerční služby na podporu rodin:</a:t>
            </a:r>
            <a:r>
              <a:rPr lang="cs-CZ" dirty="0" smtClean="0"/>
              <a:t> mateřská centra, školní družiny, volnočasové aktivity pro děti 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b="1" dirty="0" smtClean="0"/>
              <a:t>komerčně poskytované služby na podporu rodiny: </a:t>
            </a:r>
            <a:r>
              <a:rPr lang="cs-CZ" dirty="0" smtClean="0"/>
              <a:t>placené hlídání dětí, placené volnočasové aktivity pro děti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0983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/>
              <a:t>4) </a:t>
            </a:r>
            <a:r>
              <a:rPr lang="cs-CZ" b="1" dirty="0" smtClean="0"/>
              <a:t>Podpora </a:t>
            </a:r>
            <a:r>
              <a:rPr lang="cs-CZ" b="1" dirty="0"/>
              <a:t>slučitelnosti profesních a rodinných rolí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/>
              <a:t>úpravy v zákoníku práce: úprava pracovní doby, ztížená možnost výpovědi atd.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362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b="1"/>
              <a:t>Výchova k rodičovství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Přítomnost dítěte obvykle spouští v jeho rodičích i dalších příbuzných instinktivní mechanismy</a:t>
            </a:r>
          </a:p>
          <a:p>
            <a:r>
              <a:rPr lang="cs-CZ" dirty="0" smtClean="0"/>
              <a:t>Ke spuštění těchto mechanismů je potřeba</a:t>
            </a:r>
            <a:r>
              <a:rPr lang="cs-CZ" dirty="0"/>
              <a:t> </a:t>
            </a:r>
            <a:r>
              <a:rPr lang="cs-CZ" dirty="0" smtClean="0"/>
              <a:t>předchozí určité učení</a:t>
            </a:r>
            <a:r>
              <a:rPr lang="cs-CZ" dirty="0"/>
              <a:t>, přijetí určitých forem chování a způsobů </a:t>
            </a:r>
            <a:r>
              <a:rPr lang="cs-CZ" dirty="0" smtClean="0"/>
              <a:t>myšlení – souhrnně </a:t>
            </a:r>
            <a:r>
              <a:rPr lang="cs-CZ" b="1" dirty="0" smtClean="0"/>
              <a:t>rodičovské postoje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3696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dirty="0" smtClean="0"/>
              <a:t>Pro rodičovské postoje je důležité: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V kojeneckém věku získání základního pocitu důvěry</a:t>
            </a:r>
          </a:p>
          <a:p>
            <a:r>
              <a:rPr lang="cs-CZ" dirty="0" smtClean="0"/>
              <a:t>V batolecím věku získání rodinné identity</a:t>
            </a:r>
          </a:p>
          <a:p>
            <a:r>
              <a:rPr lang="cs-CZ" dirty="0" smtClean="0"/>
              <a:t>V předškolním věku schopnost navázat přátelství a zapojit se do kolektivu (prosociální chování)</a:t>
            </a:r>
          </a:p>
          <a:p>
            <a:r>
              <a:rPr lang="cs-CZ" dirty="0" smtClean="0"/>
              <a:t>Ve školním věku dotvoření pohlavní identity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035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3 roviny výchovy k rodičovství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Rovina vztahu</a:t>
            </a:r>
          </a:p>
          <a:p>
            <a:endParaRPr lang="cs-CZ" dirty="0"/>
          </a:p>
          <a:p>
            <a:r>
              <a:rPr lang="cs-CZ" dirty="0" smtClean="0"/>
              <a:t>Rovina vzoru</a:t>
            </a:r>
          </a:p>
          <a:p>
            <a:endParaRPr lang="cs-CZ" dirty="0"/>
          </a:p>
          <a:p>
            <a:r>
              <a:rPr lang="cs-CZ" dirty="0" smtClean="0"/>
              <a:t>Rovina poučení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269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Rovina vztahu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Citové naladění dítěte z orientační rodiny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 smtClean="0"/>
              <a:t>Schopnost přijímat druhé, mít rád, dávat druhým něco ze sebe, empatie, altruismus</a:t>
            </a:r>
          </a:p>
          <a:p>
            <a:endParaRPr lang="cs-CZ" dirty="0"/>
          </a:p>
          <a:p>
            <a:r>
              <a:rPr lang="cs-CZ" dirty="0" smtClean="0"/>
              <a:t>Při poruše v této rovině vzniká citová plochost, nestálost, apod.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8673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Rovina vzorů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Jak se k dítěti a k sobě navzájem chovají členové rodiny.</a:t>
            </a:r>
          </a:p>
          <a:p>
            <a:r>
              <a:rPr lang="cs-CZ" dirty="0" smtClean="0"/>
              <a:t>Ovlivňuje budoucí pojetí ženské a mužské role, role otce a matky (silná matka = syn bude pravděpodobně hledat dominantní ženu)</a:t>
            </a:r>
          </a:p>
          <a:p>
            <a:endParaRPr lang="cs-CZ" dirty="0"/>
          </a:p>
          <a:p>
            <a:r>
              <a:rPr lang="cs-CZ" dirty="0" smtClean="0"/>
              <a:t>Dítě napodobuje ve svých vztazích chování svých rodičů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5850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Rovina poučení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Vzdělání dítěte v oblasti rodičovství a sexuální výchovy</a:t>
            </a:r>
          </a:p>
          <a:p>
            <a:r>
              <a:rPr lang="cs-CZ" dirty="0" smtClean="0"/>
              <a:t>Má poněkud menší význam než předchozí roviny (ale není nedůležitá)</a:t>
            </a:r>
          </a:p>
          <a:p>
            <a:r>
              <a:rPr lang="cs-CZ" dirty="0" smtClean="0"/>
              <a:t>Knihy, výuka ve škole, apod.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0934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Prevence při práci s rodinou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b="1" dirty="0" smtClean="0"/>
              <a:t>Primární </a:t>
            </a:r>
          </a:p>
          <a:p>
            <a:endParaRPr lang="cs-CZ" b="1" dirty="0"/>
          </a:p>
          <a:p>
            <a:r>
              <a:rPr lang="cs-CZ" b="1" dirty="0" smtClean="0"/>
              <a:t>Sekundární 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b="1" dirty="0" smtClean="0"/>
              <a:t>Terciální</a:t>
            </a: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0384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Primární prevence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prvotní</a:t>
            </a:r>
          </a:p>
          <a:p>
            <a:r>
              <a:rPr lang="cs-CZ" dirty="0" smtClean="0"/>
              <a:t>zaměřená </a:t>
            </a:r>
            <a:r>
              <a:rPr lang="cs-CZ" dirty="0"/>
              <a:t>na celou společnost, předchází vzniku problémů</a:t>
            </a:r>
          </a:p>
          <a:p>
            <a:r>
              <a:rPr lang="cs-CZ" dirty="0" smtClean="0"/>
              <a:t>Sexuální výchova na školách, letáky o antikoncepci, plošné dávky za strany státu (rodičovský příspěvek)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8104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Sekundární prevence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druhotná</a:t>
            </a:r>
          </a:p>
          <a:p>
            <a:r>
              <a:rPr lang="cs-CZ" dirty="0" smtClean="0"/>
              <a:t>zaměřená </a:t>
            </a:r>
            <a:r>
              <a:rPr lang="cs-CZ" dirty="0"/>
              <a:t>na rizikové jedince, minimalizuje riziko </a:t>
            </a:r>
            <a:r>
              <a:rPr lang="cs-CZ" dirty="0" smtClean="0"/>
              <a:t>selhání</a:t>
            </a:r>
          </a:p>
          <a:p>
            <a:r>
              <a:rPr lang="cs-CZ" dirty="0" smtClean="0"/>
              <a:t>Dozor nad rizikovými rodinami, některé dávky ze strany státu (dávky v hmotné nouzi)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4772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Terciální prevence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Následná, v třetím sledu</a:t>
            </a:r>
          </a:p>
          <a:p>
            <a:r>
              <a:rPr lang="cs-CZ" dirty="0" smtClean="0"/>
              <a:t>zaměřená </a:t>
            </a:r>
            <a:r>
              <a:rPr lang="cs-CZ" dirty="0"/>
              <a:t>na jedince, kteří již selhali, snaha předcházet opakování selhání a </a:t>
            </a:r>
            <a:r>
              <a:rPr lang="cs-CZ" dirty="0" smtClean="0"/>
              <a:t>komplikacím</a:t>
            </a:r>
          </a:p>
          <a:p>
            <a:r>
              <a:rPr lang="cs-CZ" dirty="0" smtClean="0"/>
              <a:t>Programy pro pachatele domácího násilí, práce s rodinami, kterým bylo odebráno dítě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2230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dirty="0" smtClean="0"/>
              <a:t>Instituce v regionu, které se věnují probrané problematice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cs-CZ" b="1" dirty="0"/>
              <a:t>Oddělení péče o rodinu a dítě (OSPOD*) </a:t>
            </a:r>
            <a:r>
              <a:rPr lang="cs-CZ" b="1" dirty="0" err="1"/>
              <a:t>MěÚ</a:t>
            </a:r>
            <a:r>
              <a:rPr lang="cs-CZ" b="1" dirty="0"/>
              <a:t> Chrudim </a:t>
            </a:r>
            <a:endParaRPr lang="cs-CZ" dirty="0"/>
          </a:p>
          <a:p>
            <a:r>
              <a:rPr lang="cs-CZ" b="1" dirty="0"/>
              <a:t>Oddělení prevence</a:t>
            </a:r>
            <a:r>
              <a:rPr lang="cs-CZ" dirty="0"/>
              <a:t> </a:t>
            </a:r>
            <a:r>
              <a:rPr lang="cs-CZ" b="1" dirty="0" err="1"/>
              <a:t>MěÚ</a:t>
            </a:r>
            <a:r>
              <a:rPr lang="cs-CZ" b="1" dirty="0"/>
              <a:t> </a:t>
            </a:r>
            <a:r>
              <a:rPr lang="cs-CZ" b="1" dirty="0" smtClean="0"/>
              <a:t>Chrudim</a:t>
            </a:r>
          </a:p>
          <a:p>
            <a:r>
              <a:rPr lang="cs-CZ" b="1" dirty="0"/>
              <a:t>Občanské sdružení </a:t>
            </a:r>
            <a:r>
              <a:rPr lang="cs-CZ" b="1" dirty="0" err="1"/>
              <a:t>Amalthea</a:t>
            </a:r>
            <a:r>
              <a:rPr lang="cs-CZ" b="1" dirty="0"/>
              <a:t>  </a:t>
            </a:r>
            <a:endParaRPr lang="cs-CZ" dirty="0"/>
          </a:p>
          <a:p>
            <a:r>
              <a:rPr lang="cs-CZ" b="1" dirty="0"/>
              <a:t>Středisko výchovné péče Archa </a:t>
            </a:r>
          </a:p>
          <a:p>
            <a:r>
              <a:rPr lang="cs-CZ" b="1" dirty="0" smtClean="0"/>
              <a:t>Centrum </a:t>
            </a:r>
            <a:r>
              <a:rPr lang="cs-CZ" b="1" dirty="0"/>
              <a:t>J. J. </a:t>
            </a:r>
            <a:r>
              <a:rPr lang="cs-CZ" b="1" dirty="0" err="1"/>
              <a:t>Pestalozziho</a:t>
            </a:r>
            <a:r>
              <a:rPr lang="cs-CZ" b="1" dirty="0"/>
              <a:t>  </a:t>
            </a:r>
            <a:endParaRPr lang="cs-CZ" dirty="0"/>
          </a:p>
          <a:p>
            <a:r>
              <a:rPr lang="cs-CZ" b="1" dirty="0"/>
              <a:t>Probační a mediační služba </a:t>
            </a:r>
            <a:endParaRPr lang="cs-CZ" b="1" dirty="0" smtClean="0"/>
          </a:p>
          <a:p>
            <a:r>
              <a:rPr lang="cs-CZ" b="1" dirty="0"/>
              <a:t>Občanské sdružení Šance pro Tebe  </a:t>
            </a:r>
            <a:endParaRPr lang="cs-CZ" dirty="0"/>
          </a:p>
          <a:p>
            <a:r>
              <a:rPr lang="cs-CZ" b="1" dirty="0"/>
              <a:t>Centrum </a:t>
            </a:r>
            <a:r>
              <a:rPr lang="cs-CZ" b="1" dirty="0" err="1"/>
              <a:t>psycho-sociální</a:t>
            </a:r>
            <a:r>
              <a:rPr lang="cs-CZ" b="1" dirty="0"/>
              <a:t> pomoci-Rodinná a manželská poradna Pardubického </a:t>
            </a:r>
            <a:r>
              <a:rPr lang="cs-CZ" b="1" dirty="0" smtClean="0"/>
              <a:t>kraje</a:t>
            </a:r>
            <a:endParaRPr lang="cs-CZ" dirty="0"/>
          </a:p>
          <a:p>
            <a:r>
              <a:rPr lang="cs-CZ" b="1" dirty="0"/>
              <a:t>Pedagogicko- psychologická poradna </a:t>
            </a:r>
            <a:r>
              <a:rPr lang="cs-CZ" b="1" dirty="0" smtClean="0"/>
              <a:t>Chrudim 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cs-CZ" dirty="0" smtClean="0"/>
              <a:t>Zdroje: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cs-CZ" dirty="0"/>
              <a:t>MATĚJČEK, Z. </a:t>
            </a:r>
            <a:r>
              <a:rPr lang="cs-CZ" i="1" dirty="0"/>
              <a:t>O rodině vlastní, nevlastní a </a:t>
            </a:r>
            <a:r>
              <a:rPr lang="cs-CZ" i="1" dirty="0" err="1"/>
              <a:t>náhradní.</a:t>
            </a:r>
            <a:r>
              <a:rPr lang="cs-CZ" dirty="0" err="1"/>
              <a:t>Praha</a:t>
            </a:r>
            <a:r>
              <a:rPr lang="cs-CZ" dirty="0"/>
              <a:t>: Portál, 1994. ISBN 80-85282-83-6</a:t>
            </a:r>
          </a:p>
          <a:p>
            <a:r>
              <a:rPr lang="cs-CZ" i="1" dirty="0"/>
              <a:t>Katalog vybraných organizací působících v sociální oblasti ve městě Chrudim</a:t>
            </a:r>
            <a:r>
              <a:rPr lang="cs-CZ" dirty="0"/>
              <a:t>. Chrudim: </a:t>
            </a:r>
            <a:r>
              <a:rPr lang="cs-CZ" dirty="0" err="1"/>
              <a:t>MěÚ</a:t>
            </a:r>
            <a:r>
              <a:rPr lang="cs-CZ" dirty="0"/>
              <a:t> Chrudim, 2008</a:t>
            </a:r>
          </a:p>
          <a:p>
            <a:r>
              <a:rPr lang="cs-CZ" u="sng" dirty="0">
                <a:hlinkClick r:id="rId2"/>
              </a:rPr>
              <a:t>www.mpsv.cz</a:t>
            </a:r>
            <a:endParaRPr lang="cs-CZ" dirty="0"/>
          </a:p>
          <a:p>
            <a:r>
              <a:rPr lang="cs-CZ" u="sng" dirty="0">
                <a:hlinkClick r:id="rId3"/>
              </a:rPr>
              <a:t>www.sance.chrudim.cz</a:t>
            </a:r>
            <a:endParaRPr lang="cs-CZ" dirty="0"/>
          </a:p>
          <a:p>
            <a:r>
              <a:rPr lang="cs-CZ" u="sng">
                <a:hlinkClick r:id="rId4"/>
              </a:rPr>
              <a:t>http://www.rodina.cz/clanek972.htm</a:t>
            </a:r>
            <a:endParaRPr lang="cs-CZ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66895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575</TotalTime>
  <Words>1258</Words>
  <Application>Microsoft Office PowerPoint</Application>
  <PresentationFormat>Předvádění na obrazovce (4:3)</PresentationFormat>
  <Paragraphs>182</Paragraphs>
  <Slides>36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36</vt:i4>
      </vt:variant>
    </vt:vector>
  </HeadingPairs>
  <TitlesOfParts>
    <vt:vector size="37" baseType="lpstr">
      <vt:lpstr>Motiv systému Office</vt:lpstr>
      <vt:lpstr>Formy pomoci rodině</vt:lpstr>
      <vt:lpstr>Formy pomoci rodině</vt:lpstr>
      <vt:lpstr>1.1. Finanční nepřímá pomoc</vt:lpstr>
      <vt:lpstr>1.2. Finanční přímá pomoc</vt:lpstr>
      <vt:lpstr>1.2.1.Dávky sociálního pojištění </vt:lpstr>
      <vt:lpstr>1.2.1.1. Vyrovnávací příspěvek v těhotenství a mateřství</vt:lpstr>
      <vt:lpstr>1.2.1.2. Peněžitá podpora v mateřství (PPM)</vt:lpstr>
      <vt:lpstr>1.2.1.3. Ošetřovné</vt:lpstr>
      <vt:lpstr>1.2.1.4. Pozůstalostní důchody (vdovský, vdovecký, sirotčí) </vt:lpstr>
      <vt:lpstr>1.2.2. Dávky státní sociální podpory</vt:lpstr>
      <vt:lpstr>1.2.2. Dávky státní sociální podpory</vt:lpstr>
      <vt:lpstr>1.2.2.3. Rodičovský příspěvek (RP)</vt:lpstr>
      <vt:lpstr>1.2.2.3. Rodičovský příspěvek (RP)</vt:lpstr>
      <vt:lpstr>Změny v čerpání RP od 1.1.2012</vt:lpstr>
      <vt:lpstr>1.2.2.4.Přídavek na dítě</vt:lpstr>
      <vt:lpstr>1.2.2.5. Sociální příplatek – od 1.1. 2012 se ruší</vt:lpstr>
      <vt:lpstr>1.2.2.6. Příspěvek na bydlení </vt:lpstr>
      <vt:lpstr>1.2.2.7. Dávky pěstounské péče</vt:lpstr>
      <vt:lpstr>1.2.3. Dávky sociální pomoci</vt:lpstr>
      <vt:lpstr>2. Věcné dávky</vt:lpstr>
      <vt:lpstr>3. Služby na podporu rodin</vt:lpstr>
      <vt:lpstr>3.1. Sociální služby</vt:lpstr>
      <vt:lpstr>3.2. Služby na podporu fungujících rodin </vt:lpstr>
      <vt:lpstr>4) Podpora slučitelnosti profesních a rodinných rolí </vt:lpstr>
      <vt:lpstr>Výchova k rodičovství </vt:lpstr>
      <vt:lpstr>Pro rodičovské postoje je důležité:</vt:lpstr>
      <vt:lpstr>3 roviny výchovy k rodičovství</vt:lpstr>
      <vt:lpstr>Rovina vztahu</vt:lpstr>
      <vt:lpstr>Rovina vzorů</vt:lpstr>
      <vt:lpstr>Rovina poučení</vt:lpstr>
      <vt:lpstr>Prevence při práci s rodinou</vt:lpstr>
      <vt:lpstr>Primární prevence</vt:lpstr>
      <vt:lpstr>Sekundární prevence</vt:lpstr>
      <vt:lpstr>Terciální prevence</vt:lpstr>
      <vt:lpstr>Instituce v regionu, které se věnují probrané problematice</vt:lpstr>
      <vt:lpstr>Zdroje: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Formy pomoci rodině</dc:title>
  <dc:creator>Truncova</dc:creator>
  <cp:lastModifiedBy>Truncova</cp:lastModifiedBy>
  <cp:revision>28</cp:revision>
  <dcterms:created xsi:type="dcterms:W3CDTF">2011-02-22T19:40:57Z</dcterms:created>
  <dcterms:modified xsi:type="dcterms:W3CDTF">2011-11-12T13:48:13Z</dcterms:modified>
</cp:coreProperties>
</file>