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72" r:id="rId4"/>
    <p:sldId id="258" r:id="rId5"/>
    <p:sldId id="260" r:id="rId6"/>
    <p:sldId id="263" r:id="rId7"/>
    <p:sldId id="262" r:id="rId8"/>
    <p:sldId id="264" r:id="rId9"/>
    <p:sldId id="265" r:id="rId10"/>
    <p:sldId id="266" r:id="rId11"/>
    <p:sldId id="273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82CD-106D-423E-A6CA-758CD4DDFB9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567F-F86F-4737-9133-82724ACDC34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985299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82CD-106D-423E-A6CA-758CD4DDFB9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567F-F86F-4737-9133-82724ACDC34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560768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82CD-106D-423E-A6CA-758CD4DDFB9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567F-F86F-4737-9133-82724ACDC34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439462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82CD-106D-423E-A6CA-758CD4DDFB9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567F-F86F-4737-9133-82724ACDC34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51208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82CD-106D-423E-A6CA-758CD4DDFB9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567F-F86F-4737-9133-82724ACDC34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298266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82CD-106D-423E-A6CA-758CD4DDFB9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567F-F86F-4737-9133-82724ACDC34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443317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82CD-106D-423E-A6CA-758CD4DDFB9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567F-F86F-4737-9133-82724ACDC34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590484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82CD-106D-423E-A6CA-758CD4DDFB9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567F-F86F-4737-9133-82724ACDC34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102373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82CD-106D-423E-A6CA-758CD4DDFB9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567F-F86F-4737-9133-82724ACDC34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289985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82CD-106D-423E-A6CA-758CD4DDFB9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567F-F86F-4737-9133-82724ACDC34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89857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82CD-106D-423E-A6CA-758CD4DDFB9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567F-F86F-4737-9133-82724ACDC34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618417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582CD-106D-423E-A6CA-758CD4DDFB9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B567F-F86F-4737-9133-82724ACDC34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919464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hrudim.charita.cz/" TargetMode="External"/><Relationship Id="rId2" Type="http://schemas.openxmlformats.org/officeDocument/2006/relationships/hyperlink" Target="http://www.czp-pk.cz/cs/3-osobni-asistenc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hyperlink" Target="http://chrudim.charita.cz/projekty/osobni-asistence/" TargetMode="External"/><Relationship Id="rId4" Type="http://schemas.openxmlformats.org/officeDocument/2006/relationships/hyperlink" Target="http://iregistr.mpsv.cz/socreg/vitejte.fw.do?SUBSESSION_ID=1308555090583_9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Osobní asistence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4868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638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Osobní asistence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osobní pomoc osobám se zdravotním </a:t>
            </a:r>
            <a:r>
              <a:rPr lang="cs-CZ" dirty="0" smtClean="0"/>
              <a:t>postižením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zahrnuje </a:t>
            </a:r>
            <a:r>
              <a:rPr lang="cs-CZ" dirty="0"/>
              <a:t>služby, které zmírňují důsledky postižení pro jedince při všech jeho </a:t>
            </a:r>
            <a:r>
              <a:rPr lang="cs-CZ" dirty="0" smtClean="0"/>
              <a:t>činnostech</a:t>
            </a: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terénní </a:t>
            </a:r>
            <a:r>
              <a:rPr lang="cs-CZ" dirty="0"/>
              <a:t>služba pro osoby se ↓ </a:t>
            </a:r>
            <a:r>
              <a:rPr lang="cs-CZ" dirty="0" smtClean="0"/>
              <a:t>soběstačností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543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úkony osobní asistence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cs-CZ" dirty="0" smtClean="0"/>
              <a:t>a) pomoc při zvládání běžných úkonů péče o vlastní osobu,</a:t>
            </a:r>
          </a:p>
          <a:p>
            <a:pPr>
              <a:buNone/>
            </a:pPr>
            <a:r>
              <a:rPr lang="pl-PL" dirty="0" smtClean="0"/>
              <a:t>b) pomoc při osobní hygieně,</a:t>
            </a:r>
          </a:p>
          <a:p>
            <a:pPr>
              <a:buNone/>
            </a:pPr>
            <a:r>
              <a:rPr lang="pl-PL" dirty="0" smtClean="0"/>
              <a:t>c) pomoc při zajištění stravy,</a:t>
            </a:r>
          </a:p>
          <a:p>
            <a:pPr>
              <a:buNone/>
            </a:pPr>
            <a:r>
              <a:rPr lang="pl-PL" dirty="0" smtClean="0"/>
              <a:t>d) pomoc při zajištění chodu domácnosti,</a:t>
            </a:r>
          </a:p>
          <a:p>
            <a:pPr>
              <a:buNone/>
            </a:pPr>
            <a:r>
              <a:rPr lang="cs-CZ" dirty="0" smtClean="0"/>
              <a:t>e) výchovné, vzdělávací a aktivizační činnosti,</a:t>
            </a:r>
          </a:p>
          <a:p>
            <a:pPr>
              <a:buNone/>
            </a:pPr>
            <a:r>
              <a:rPr lang="cs-CZ" dirty="0" smtClean="0"/>
              <a:t>f)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g) pomoc při uplatňování práv, oprávněných zájmů a při obstarávání osobních záležitostí.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Osobní asistence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Cíl: pomoc </a:t>
            </a:r>
            <a:r>
              <a:rPr lang="cs-CZ" dirty="0"/>
              <a:t>člověku, který potřebuje ke svému životu pomoc druhé osoby, aby zvládl úkony, které by dělal sám, kdyby byl </a:t>
            </a:r>
            <a:r>
              <a:rPr lang="cs-CZ" dirty="0" smtClean="0"/>
              <a:t>zdravý</a:t>
            </a:r>
          </a:p>
          <a:p>
            <a:r>
              <a:rPr lang="cs-CZ" dirty="0"/>
              <a:t>z</a:t>
            </a:r>
            <a:r>
              <a:rPr lang="cs-CZ" dirty="0" smtClean="0"/>
              <a:t>ůstávají ve svém přirozeném prostředí</a:t>
            </a:r>
          </a:p>
          <a:p>
            <a:endParaRPr lang="cs-CZ" dirty="0" smtClean="0"/>
          </a:p>
          <a:p>
            <a:r>
              <a:rPr lang="cs-CZ" dirty="0" smtClean="0"/>
              <a:t>Cílová skupina: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zdravotně postižení 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senioři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7978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Principy osobní asistence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cs-CZ" u="sng" dirty="0"/>
              <a:t>Delimitace</a:t>
            </a:r>
            <a:r>
              <a:rPr lang="cs-CZ" dirty="0"/>
              <a:t> – není zde přesné určení úkonů, které mají být prováděny v daném čase a </a:t>
            </a:r>
            <a:r>
              <a:rPr lang="cs-CZ" dirty="0" smtClean="0"/>
              <a:t>místě</a:t>
            </a:r>
          </a:p>
          <a:p>
            <a:pPr marL="0" lvl="0" indent="0">
              <a:buNone/>
            </a:pPr>
            <a:endParaRPr lang="cs-CZ" dirty="0"/>
          </a:p>
          <a:p>
            <a:pPr lvl="0"/>
            <a:r>
              <a:rPr lang="cs-CZ" u="sng" dirty="0" err="1"/>
              <a:t>Deprofesionalizace</a:t>
            </a:r>
            <a:r>
              <a:rPr lang="cs-CZ" dirty="0"/>
              <a:t> – uživatel sám instruuje svého osobního asistenta, který nemusí být </a:t>
            </a:r>
            <a:r>
              <a:rPr lang="cs-CZ" dirty="0" smtClean="0"/>
              <a:t>profesionál</a:t>
            </a:r>
          </a:p>
          <a:p>
            <a:pPr marL="0" lvl="0" indent="0">
              <a:buNone/>
            </a:pPr>
            <a:endParaRPr lang="cs-CZ" dirty="0"/>
          </a:p>
          <a:p>
            <a:pPr lvl="0"/>
            <a:r>
              <a:rPr lang="cs-CZ" u="sng" dirty="0" err="1"/>
              <a:t>Deinstitucionalizace</a:t>
            </a:r>
            <a:r>
              <a:rPr lang="cs-CZ" u="sng" dirty="0"/>
              <a:t> </a:t>
            </a:r>
            <a:r>
              <a:rPr lang="cs-CZ" dirty="0"/>
              <a:t>– uživatel pobývá ve svém bytě, sám řídí osobní asistenci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0639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Druhy osobní asistence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Neřízená, sebeurčující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cs-CZ" dirty="0"/>
              <a:t>není zde vyžadována odborná kvalifikace osobního asistenta, uživatel sám řídí, organizuje a vede svého osobního asistenta</a:t>
            </a:r>
          </a:p>
          <a:p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Řízená 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cs-CZ" dirty="0"/>
              <a:t>vyžadována odborná kvalifikace asistenta, určena osobám s potřebou </a:t>
            </a:r>
            <a:r>
              <a:rPr lang="cs-CZ" dirty="0" smtClean="0"/>
              <a:t>specifické </a:t>
            </a:r>
            <a:r>
              <a:rPr lang="cs-CZ" dirty="0"/>
              <a:t>pomoci např. mentální či smyslové postižení, zprostředkovávají ji organizace poskytující sociální služby</a:t>
            </a:r>
          </a:p>
          <a:p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7947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Osobní asistence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Zprostředkovávají neziskové organizace</a:t>
            </a:r>
          </a:p>
          <a:p>
            <a:r>
              <a:rPr lang="cs-CZ" dirty="0" smtClean="0"/>
              <a:t>Lze poskytovat 24 hod denně</a:t>
            </a:r>
          </a:p>
          <a:p>
            <a:r>
              <a:rPr lang="cs-CZ" dirty="0" smtClean="0"/>
              <a:t>Klient si volí asistenta</a:t>
            </a:r>
          </a:p>
          <a:p>
            <a:r>
              <a:rPr lang="cs-CZ" dirty="0" smtClean="0"/>
              <a:t>Bez omezení času, místa a výkonů</a:t>
            </a:r>
          </a:p>
          <a:p>
            <a:r>
              <a:rPr lang="cs-CZ" dirty="0" smtClean="0"/>
              <a:t>Je zpoplatněná (max. </a:t>
            </a:r>
            <a:r>
              <a:rPr lang="cs-CZ" dirty="0" smtClean="0"/>
              <a:t>120 </a:t>
            </a:r>
            <a:r>
              <a:rPr lang="cs-CZ" dirty="0" smtClean="0"/>
              <a:t>Kč/hodinu)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744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Asistence u mentálně postižených klientů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metoda práce</a:t>
            </a:r>
          </a:p>
          <a:p>
            <a:r>
              <a:rPr lang="cs-CZ" dirty="0" smtClean="0"/>
              <a:t>Asistent nahrazuje činnosti a dovednosti, které klient nezvládá</a:t>
            </a:r>
          </a:p>
          <a:p>
            <a:r>
              <a:rPr lang="cs-CZ" dirty="0" smtClean="0"/>
              <a:t>Zaměřeno na jednotlivce – individuální pomoc</a:t>
            </a:r>
          </a:p>
          <a:p>
            <a:r>
              <a:rPr lang="cs-CZ" dirty="0" smtClean="0"/>
              <a:t>Reakce na změny</a:t>
            </a:r>
          </a:p>
          <a:p>
            <a:r>
              <a:rPr lang="cs-CZ" dirty="0" smtClean="0"/>
              <a:t>Praktická pomoc, chápání souvislostí a rizik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5382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Asistent pedagoga – osobní asistent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Asistent pedagoga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Zřizuje MŠMT</a:t>
            </a:r>
          </a:p>
          <a:p>
            <a:r>
              <a:rPr lang="cs-CZ" dirty="0"/>
              <a:t>Z</a:t>
            </a:r>
            <a:r>
              <a:rPr lang="cs-CZ" dirty="0" smtClean="0"/>
              <a:t>prostředkování </a:t>
            </a:r>
            <a:r>
              <a:rPr lang="cs-CZ" dirty="0"/>
              <a:t>výchovné a vzdělávací činnost dětem se speciálními vzdělávacími </a:t>
            </a:r>
            <a:r>
              <a:rPr lang="cs-CZ" dirty="0" smtClean="0"/>
              <a:t>potřebami</a:t>
            </a:r>
          </a:p>
          <a:p>
            <a:r>
              <a:rPr lang="cs-CZ" dirty="0" smtClean="0"/>
              <a:t>Pedagogické vzdělání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Osobní asistent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Právně MPSV</a:t>
            </a:r>
          </a:p>
          <a:p>
            <a:r>
              <a:rPr lang="cs-CZ" dirty="0"/>
              <a:t>D</a:t>
            </a:r>
            <a:r>
              <a:rPr lang="cs-CZ" dirty="0" smtClean="0"/>
              <a:t>oprovod </a:t>
            </a:r>
            <a:r>
              <a:rPr lang="cs-CZ" dirty="0"/>
              <a:t>dítěte do a ze </a:t>
            </a:r>
            <a:r>
              <a:rPr lang="cs-CZ" dirty="0" smtClean="0"/>
              <a:t>školy</a:t>
            </a:r>
          </a:p>
          <a:p>
            <a:r>
              <a:rPr lang="cs-CZ" dirty="0"/>
              <a:t>V</a:t>
            </a:r>
            <a:r>
              <a:rPr lang="cs-CZ" dirty="0" smtClean="0"/>
              <a:t>e </a:t>
            </a:r>
            <a:r>
              <a:rPr lang="cs-CZ" dirty="0"/>
              <a:t>škole pak dítěti pomáhá hlavně při sebeobsluze, osobní hygieně, stravování, o přestávkách, při přesunech po budově školy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1184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Osobní asistence v Chrudimi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Farní charita Chrudim, Školní náměstí</a:t>
            </a:r>
          </a:p>
          <a:p>
            <a:endParaRPr lang="cs-CZ" dirty="0"/>
          </a:p>
          <a:p>
            <a:r>
              <a:rPr lang="cs-CZ" dirty="0" smtClean="0"/>
              <a:t>Centrum pro zdravotně postižené Pardubického kraje, Revoluční 594</a:t>
            </a:r>
          </a:p>
          <a:p>
            <a:endParaRPr lang="cs-CZ" dirty="0"/>
          </a:p>
          <a:p>
            <a:r>
              <a:rPr lang="cs-CZ" dirty="0" err="1" smtClean="0"/>
              <a:t>Hewer</a:t>
            </a:r>
            <a:r>
              <a:rPr lang="cs-CZ" dirty="0" smtClean="0"/>
              <a:t> </a:t>
            </a:r>
            <a:r>
              <a:rPr lang="cs-CZ" dirty="0" err="1" smtClean="0"/>
              <a:t>o.s</a:t>
            </a:r>
            <a:r>
              <a:rPr lang="cs-CZ" dirty="0" smtClean="0"/>
              <a:t>., Zelené Předměstí, Pardubice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8159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 smtClean="0"/>
              <a:t>Matoušek Oldřich, Slovník sociální práce, Portál, Praha, 2008</a:t>
            </a:r>
          </a:p>
          <a:p>
            <a:pPr lvl="0"/>
            <a:r>
              <a:rPr lang="cs-CZ" dirty="0" err="1" smtClean="0"/>
              <a:t>Goldmann</a:t>
            </a:r>
            <a:r>
              <a:rPr lang="cs-CZ" dirty="0" smtClean="0"/>
              <a:t> Radoslav a kolektiv, Vybrané kapitoly ze sociálních disciplín, UP Olomouc, 2002</a:t>
            </a:r>
          </a:p>
          <a:p>
            <a:pPr lvl="0"/>
            <a:r>
              <a:rPr lang="cs-CZ" dirty="0" smtClean="0"/>
              <a:t>Zákon č. 108/2006 Sb., § č.39, vyhláška č.505/2006 Sb., § č.5</a:t>
            </a:r>
          </a:p>
          <a:p>
            <a:pPr lvl="0"/>
            <a:r>
              <a:rPr lang="cs-CZ" dirty="0" smtClean="0"/>
              <a:t>Matoušek Oldřich, Sociální služby, Portál, Praha, 2007</a:t>
            </a:r>
          </a:p>
          <a:p>
            <a:pPr lvl="0"/>
            <a:r>
              <a:rPr lang="cs-CZ" dirty="0" smtClean="0"/>
              <a:t>Matoušek Oldřich, Sociální práce v praxi, Portál, Praha, 2005</a:t>
            </a:r>
          </a:p>
          <a:p>
            <a:pPr lvl="0"/>
            <a:r>
              <a:rPr lang="cs-CZ" u="sng" dirty="0" smtClean="0">
                <a:hlinkClick r:id="rId2"/>
              </a:rPr>
              <a:t>http://www.</a:t>
            </a:r>
            <a:r>
              <a:rPr lang="cs-CZ" u="sng" dirty="0" err="1" smtClean="0">
                <a:hlinkClick r:id="rId2"/>
              </a:rPr>
              <a:t>czp</a:t>
            </a:r>
            <a:r>
              <a:rPr lang="cs-CZ" u="sng" dirty="0" smtClean="0">
                <a:hlinkClick r:id="rId2"/>
              </a:rPr>
              <a:t>-</a:t>
            </a:r>
            <a:r>
              <a:rPr lang="cs-CZ" u="sng" dirty="0" err="1" smtClean="0">
                <a:hlinkClick r:id="rId2"/>
              </a:rPr>
              <a:t>pk.cz</a:t>
            </a:r>
            <a:r>
              <a:rPr lang="cs-CZ" u="sng" dirty="0" smtClean="0">
                <a:hlinkClick r:id="rId2"/>
              </a:rPr>
              <a:t>/</a:t>
            </a:r>
            <a:r>
              <a:rPr lang="cs-CZ" u="sng" dirty="0" err="1" smtClean="0">
                <a:hlinkClick r:id="rId2"/>
              </a:rPr>
              <a:t>cs</a:t>
            </a:r>
            <a:r>
              <a:rPr lang="cs-CZ" u="sng" dirty="0" smtClean="0">
                <a:hlinkClick r:id="rId2"/>
              </a:rPr>
              <a:t>/3-osobni-asistence/</a:t>
            </a:r>
            <a:endParaRPr lang="cs-CZ" dirty="0" smtClean="0"/>
          </a:p>
          <a:p>
            <a:pPr lvl="0"/>
            <a:r>
              <a:rPr lang="cs-CZ" dirty="0" smtClean="0"/>
              <a:t>http://www.</a:t>
            </a:r>
            <a:r>
              <a:rPr lang="cs-CZ" dirty="0" err="1" smtClean="0"/>
              <a:t>apoa.cz</a:t>
            </a:r>
            <a:r>
              <a:rPr lang="cs-CZ" dirty="0" smtClean="0"/>
              <a:t>/media/dokumenty/</a:t>
            </a:r>
            <a:r>
              <a:rPr lang="cs-CZ" dirty="0" err="1" smtClean="0"/>
              <a:t>zajimave</a:t>
            </a:r>
            <a:r>
              <a:rPr lang="cs-CZ" dirty="0" smtClean="0"/>
              <a:t>_</a:t>
            </a:r>
            <a:r>
              <a:rPr lang="cs-CZ" dirty="0" err="1" smtClean="0"/>
              <a:t>clanky</a:t>
            </a:r>
            <a:r>
              <a:rPr lang="cs-CZ" dirty="0" smtClean="0"/>
              <a:t>/Asistent_pedagoga_a_osobni.</a:t>
            </a:r>
            <a:r>
              <a:rPr lang="cs-CZ" dirty="0" err="1" smtClean="0"/>
              <a:t>pdf</a:t>
            </a:r>
            <a:endParaRPr lang="cs-CZ" dirty="0" smtClean="0"/>
          </a:p>
          <a:p>
            <a:pPr lvl="0"/>
            <a:r>
              <a:rPr lang="cs-CZ" u="sng" dirty="0" smtClean="0">
                <a:hlinkClick r:id="rId3"/>
              </a:rPr>
              <a:t>http://chrudim.charita.cz/</a:t>
            </a:r>
            <a:endParaRPr lang="cs-CZ" dirty="0" smtClean="0"/>
          </a:p>
          <a:p>
            <a:pPr lvl="0"/>
            <a:r>
              <a:rPr lang="cs-CZ" u="sng" dirty="0" smtClean="0">
                <a:hlinkClick r:id="rId4"/>
              </a:rPr>
              <a:t>http://iregistr.mpsv.cz/socreg/vitejte.fw.do?SUBSESSION_ID=1308555090583_98</a:t>
            </a:r>
            <a:endParaRPr lang="cs-CZ" dirty="0" smtClean="0"/>
          </a:p>
          <a:p>
            <a:pPr lvl="0"/>
            <a:r>
              <a:rPr lang="cs-CZ" u="sng" smtClean="0">
                <a:hlinkClick r:id="rId5"/>
              </a:rPr>
              <a:t>http</a:t>
            </a:r>
            <a:r>
              <a:rPr lang="cs-CZ" u="sng" dirty="0" smtClean="0">
                <a:hlinkClick r:id="rId5"/>
              </a:rPr>
              <a:t>://chrudim.charita.cz/projekty/osobni-asistence/</a:t>
            </a:r>
            <a:endParaRPr lang="cs-CZ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391</Words>
  <Application>Microsoft Office PowerPoint</Application>
  <PresentationFormat>Předvádění na obrazovce (4:3)</PresentationFormat>
  <Paragraphs>71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systému Office</vt:lpstr>
      <vt:lpstr>Osobní asistence</vt:lpstr>
      <vt:lpstr>Osobní asistence</vt:lpstr>
      <vt:lpstr>Základní úkony osobní asistence</vt:lpstr>
      <vt:lpstr>Osobní asistence II.</vt:lpstr>
      <vt:lpstr>Principy osobní asistence</vt:lpstr>
      <vt:lpstr>Druhy osobní asistence</vt:lpstr>
      <vt:lpstr>Osobní asistence</vt:lpstr>
      <vt:lpstr>Asistence u mentálně postižených klientů</vt:lpstr>
      <vt:lpstr>Asistent pedagoga – osobní asistent</vt:lpstr>
      <vt:lpstr>Osobní asistence v Chrudimi 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Osobní asistence</dc:title>
  <dc:creator>Pleskotova V</dc:creator>
  <cp:lastModifiedBy>Vilma</cp:lastModifiedBy>
  <cp:revision>16</cp:revision>
  <dcterms:created xsi:type="dcterms:W3CDTF">2011-02-10T17:56:17Z</dcterms:created>
  <dcterms:modified xsi:type="dcterms:W3CDTF">2011-12-30T13:14:36Z</dcterms:modified>
</cp:coreProperties>
</file>