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105"/>
  </p:notes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3" r:id="rId47"/>
    <p:sldId id="304" r:id="rId48"/>
    <p:sldId id="301" r:id="rId49"/>
    <p:sldId id="302"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32" r:id="rId70"/>
    <p:sldId id="326" r:id="rId71"/>
    <p:sldId id="324" r:id="rId72"/>
    <p:sldId id="327" r:id="rId73"/>
    <p:sldId id="328" r:id="rId74"/>
    <p:sldId id="329" r:id="rId75"/>
    <p:sldId id="330" r:id="rId76"/>
    <p:sldId id="331" r:id="rId77"/>
    <p:sldId id="336" r:id="rId78"/>
    <p:sldId id="334" r:id="rId79"/>
    <p:sldId id="335" r:id="rId80"/>
    <p:sldId id="337" r:id="rId81"/>
    <p:sldId id="338" r:id="rId82"/>
    <p:sldId id="339" r:id="rId83"/>
    <p:sldId id="341" r:id="rId84"/>
    <p:sldId id="342" r:id="rId85"/>
    <p:sldId id="343" r:id="rId86"/>
    <p:sldId id="345" r:id="rId87"/>
    <p:sldId id="346" r:id="rId88"/>
    <p:sldId id="344" r:id="rId89"/>
    <p:sldId id="347" r:id="rId90"/>
    <p:sldId id="340" r:id="rId91"/>
    <p:sldId id="351" r:id="rId92"/>
    <p:sldId id="352" r:id="rId93"/>
    <p:sldId id="353" r:id="rId94"/>
    <p:sldId id="354" r:id="rId95"/>
    <p:sldId id="355" r:id="rId96"/>
    <p:sldId id="357" r:id="rId97"/>
    <p:sldId id="356" r:id="rId98"/>
    <p:sldId id="358" r:id="rId99"/>
    <p:sldId id="359" r:id="rId100"/>
    <p:sldId id="360" r:id="rId101"/>
    <p:sldId id="348" r:id="rId102"/>
    <p:sldId id="349" r:id="rId103"/>
    <p:sldId id="350" r:id="rId104"/>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yl Středně sytá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Střední styl 2 – zvýraznění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řední styl 2 – zvýraznění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řední styl 2 – zvýraznění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Střední styl 3 – zvýraznění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Střední styl 3 – zvýraznění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6D9F66E-5EB9-4882-86FB-DCBF35E3C3E4}" styleName="Střední styl 4 – zvýraznění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Střední styl 4 – zvýraznění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Střední styl 4 – zvýraznění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Střední styl 4 – zvýraznění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25E5076-3810-47DD-B79F-674D7AD40C01}" styleName="Tmavý styl 1 – zvýraznění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Tmavý styl 2 – zvýraznění 1/zvýraznění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Střední styl 4 – zvýraznění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Střední styl 4 – zvýraznění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A35386-E1A3-41CA-896E-FB15F619B56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cs-CZ"/>
        </a:p>
      </dgm:t>
    </dgm:pt>
    <dgm:pt modelId="{04985FF3-DE5A-4D43-9C46-9622CFFF1F7D}">
      <dgm:prSet phldrT="[Text]"/>
      <dgm:spPr/>
      <dgm:t>
        <a:bodyPr/>
        <a:lstStyle/>
        <a:p>
          <a:r>
            <a:rPr lang="cs-CZ" dirty="0" smtClean="0"/>
            <a:t>Fyziologické změny</a:t>
          </a:r>
          <a:endParaRPr lang="cs-CZ" dirty="0"/>
        </a:p>
      </dgm:t>
    </dgm:pt>
    <dgm:pt modelId="{547E7727-B603-44E9-A715-DDBDFA5B5C93}" type="parTrans" cxnId="{B0A65A84-5E2F-4028-B30B-2AC5D99CC199}">
      <dgm:prSet/>
      <dgm:spPr/>
      <dgm:t>
        <a:bodyPr/>
        <a:lstStyle/>
        <a:p>
          <a:endParaRPr lang="cs-CZ"/>
        </a:p>
      </dgm:t>
    </dgm:pt>
    <dgm:pt modelId="{5C6AD97C-25A5-4A59-84EA-4485AA2C8EFD}" type="sibTrans" cxnId="{B0A65A84-5E2F-4028-B30B-2AC5D99CC199}">
      <dgm:prSet/>
      <dgm:spPr/>
      <dgm:t>
        <a:bodyPr/>
        <a:lstStyle/>
        <a:p>
          <a:endParaRPr lang="cs-CZ"/>
        </a:p>
      </dgm:t>
    </dgm:pt>
    <dgm:pt modelId="{19D2C810-F7B9-497B-90A7-3C1834071BE0}">
      <dgm:prSet phldrT="[Text]"/>
      <dgm:spPr/>
      <dgm:t>
        <a:bodyPr/>
        <a:lstStyle/>
        <a:p>
          <a:r>
            <a:rPr lang="cs-CZ" dirty="0" smtClean="0"/>
            <a:t>Šedivé vlasy</a:t>
          </a:r>
          <a:endParaRPr lang="cs-CZ" dirty="0"/>
        </a:p>
      </dgm:t>
    </dgm:pt>
    <dgm:pt modelId="{271C1C65-1AFD-4A0A-A3FC-9F8922953489}" type="parTrans" cxnId="{2EB848E6-C0A0-4F9D-AA9B-C3B598E270E6}">
      <dgm:prSet/>
      <dgm:spPr/>
      <dgm:t>
        <a:bodyPr/>
        <a:lstStyle/>
        <a:p>
          <a:endParaRPr lang="cs-CZ"/>
        </a:p>
      </dgm:t>
    </dgm:pt>
    <dgm:pt modelId="{4EC00835-B917-42B2-A395-AF10B62E5D0C}" type="sibTrans" cxnId="{2EB848E6-C0A0-4F9D-AA9B-C3B598E270E6}">
      <dgm:prSet/>
      <dgm:spPr/>
      <dgm:t>
        <a:bodyPr/>
        <a:lstStyle/>
        <a:p>
          <a:endParaRPr lang="cs-CZ"/>
        </a:p>
      </dgm:t>
    </dgm:pt>
    <dgm:pt modelId="{0473BFFB-C687-48EC-A7B1-0715028AF26C}">
      <dgm:prSet phldrT="[Text]"/>
      <dgm:spPr/>
      <dgm:t>
        <a:bodyPr/>
        <a:lstStyle/>
        <a:p>
          <a:r>
            <a:rPr lang="cs-CZ" dirty="0" smtClean="0"/>
            <a:t>Psychické a sociální změny</a:t>
          </a:r>
          <a:endParaRPr lang="cs-CZ" dirty="0"/>
        </a:p>
      </dgm:t>
    </dgm:pt>
    <dgm:pt modelId="{A2111165-96C8-4133-AC80-F9CC326871D1}" type="parTrans" cxnId="{FDFC9D9C-B497-47A4-88DF-9AF85B4C20B8}">
      <dgm:prSet/>
      <dgm:spPr/>
      <dgm:t>
        <a:bodyPr/>
        <a:lstStyle/>
        <a:p>
          <a:endParaRPr lang="cs-CZ"/>
        </a:p>
      </dgm:t>
    </dgm:pt>
    <dgm:pt modelId="{331087C7-69F2-4258-B472-FBF67E9B6BAA}" type="sibTrans" cxnId="{FDFC9D9C-B497-47A4-88DF-9AF85B4C20B8}">
      <dgm:prSet/>
      <dgm:spPr/>
      <dgm:t>
        <a:bodyPr/>
        <a:lstStyle/>
        <a:p>
          <a:endParaRPr lang="cs-CZ"/>
        </a:p>
      </dgm:t>
    </dgm:pt>
    <dgm:pt modelId="{61B727E1-E228-4017-A5E8-A5D6592A5ADC}">
      <dgm:prSet phldrT="[Text]"/>
      <dgm:spPr/>
      <dgm:t>
        <a:bodyPr/>
        <a:lstStyle/>
        <a:p>
          <a:r>
            <a:rPr lang="cs-CZ" dirty="0" smtClean="0"/>
            <a:t>Děti odcházejí z domu</a:t>
          </a:r>
          <a:endParaRPr lang="cs-CZ" dirty="0"/>
        </a:p>
      </dgm:t>
    </dgm:pt>
    <dgm:pt modelId="{A373C746-48B0-4495-8FDA-925027A37167}" type="parTrans" cxnId="{D00A484C-8D09-4FBD-881A-1881B69B5B7F}">
      <dgm:prSet/>
      <dgm:spPr/>
      <dgm:t>
        <a:bodyPr/>
        <a:lstStyle/>
        <a:p>
          <a:endParaRPr lang="cs-CZ"/>
        </a:p>
      </dgm:t>
    </dgm:pt>
    <dgm:pt modelId="{25ABF9CB-E162-48AB-9FC0-21DE2C5A5336}" type="sibTrans" cxnId="{D00A484C-8D09-4FBD-881A-1881B69B5B7F}">
      <dgm:prSet/>
      <dgm:spPr/>
      <dgm:t>
        <a:bodyPr/>
        <a:lstStyle/>
        <a:p>
          <a:endParaRPr lang="cs-CZ"/>
        </a:p>
      </dgm:t>
    </dgm:pt>
    <dgm:pt modelId="{371A5989-C3BA-4538-BEE9-CDDDBFFD1159}">
      <dgm:prSet phldrT="[Text]"/>
      <dgm:spPr/>
      <dgm:t>
        <a:bodyPr/>
        <a:lstStyle/>
        <a:p>
          <a:r>
            <a:rPr lang="cs-CZ" dirty="0" smtClean="0"/>
            <a:t>Zrak a sluch slábne</a:t>
          </a:r>
          <a:endParaRPr lang="cs-CZ" dirty="0"/>
        </a:p>
      </dgm:t>
    </dgm:pt>
    <dgm:pt modelId="{EC2D081D-35F1-49CE-8FC0-45E4D61DB670}" type="parTrans" cxnId="{185A79E7-15A3-46A2-9CC1-67A3B02DA394}">
      <dgm:prSet/>
      <dgm:spPr/>
      <dgm:t>
        <a:bodyPr/>
        <a:lstStyle/>
        <a:p>
          <a:endParaRPr lang="cs-CZ"/>
        </a:p>
      </dgm:t>
    </dgm:pt>
    <dgm:pt modelId="{2370B976-742D-431D-9C47-D4A15BC8191F}" type="sibTrans" cxnId="{185A79E7-15A3-46A2-9CC1-67A3B02DA394}">
      <dgm:prSet/>
      <dgm:spPr/>
      <dgm:t>
        <a:bodyPr/>
        <a:lstStyle/>
        <a:p>
          <a:endParaRPr lang="cs-CZ"/>
        </a:p>
      </dgm:t>
    </dgm:pt>
    <dgm:pt modelId="{6B8016FA-0024-45B5-8EF0-E3F500F87DBC}">
      <dgm:prSet phldrT="[Text]"/>
      <dgm:spPr/>
      <dgm:t>
        <a:bodyPr/>
        <a:lstStyle/>
        <a:p>
          <a:r>
            <a:rPr lang="cs-CZ" dirty="0" smtClean="0"/>
            <a:t>Svrašťuje se kůže</a:t>
          </a:r>
          <a:endParaRPr lang="cs-CZ" dirty="0"/>
        </a:p>
      </dgm:t>
    </dgm:pt>
    <dgm:pt modelId="{2A1050EC-8E80-47B8-85A8-6722B6AC6E5D}" type="parTrans" cxnId="{D879D3ED-BDB2-4239-9BC8-7B74FA01CFCB}">
      <dgm:prSet/>
      <dgm:spPr/>
      <dgm:t>
        <a:bodyPr/>
        <a:lstStyle/>
        <a:p>
          <a:endParaRPr lang="cs-CZ"/>
        </a:p>
      </dgm:t>
    </dgm:pt>
    <dgm:pt modelId="{07A1B8F9-D01D-4CF8-828F-32D00308D52C}" type="sibTrans" cxnId="{D879D3ED-BDB2-4239-9BC8-7B74FA01CFCB}">
      <dgm:prSet/>
      <dgm:spPr/>
      <dgm:t>
        <a:bodyPr/>
        <a:lstStyle/>
        <a:p>
          <a:endParaRPr lang="cs-CZ"/>
        </a:p>
      </dgm:t>
    </dgm:pt>
    <dgm:pt modelId="{8A1FE368-6481-4F00-98E7-BFFCAE87C8B5}">
      <dgm:prSet phldrT="[Text]"/>
      <dgm:spPr/>
      <dgm:t>
        <a:bodyPr/>
        <a:lstStyle/>
        <a:p>
          <a:r>
            <a:rPr lang="cs-CZ" dirty="0" smtClean="0"/>
            <a:t>Rychlejší únava</a:t>
          </a:r>
          <a:endParaRPr lang="cs-CZ" dirty="0"/>
        </a:p>
      </dgm:t>
    </dgm:pt>
    <dgm:pt modelId="{A3FD5F8B-A8C9-47F3-91AD-2A9408ED208B}" type="parTrans" cxnId="{8E68CF3D-E59B-4C66-AE63-746DE489A21A}">
      <dgm:prSet/>
      <dgm:spPr/>
      <dgm:t>
        <a:bodyPr/>
        <a:lstStyle/>
        <a:p>
          <a:endParaRPr lang="cs-CZ"/>
        </a:p>
      </dgm:t>
    </dgm:pt>
    <dgm:pt modelId="{A417795B-9076-48ED-A818-613006F8BDB1}" type="sibTrans" cxnId="{8E68CF3D-E59B-4C66-AE63-746DE489A21A}">
      <dgm:prSet/>
      <dgm:spPr/>
      <dgm:t>
        <a:bodyPr/>
        <a:lstStyle/>
        <a:p>
          <a:endParaRPr lang="cs-CZ"/>
        </a:p>
      </dgm:t>
    </dgm:pt>
    <dgm:pt modelId="{33BC8C6A-B6E2-49C9-A32A-9F59364FA34C}">
      <dgm:prSet phldrT="[Text]"/>
      <dgm:spPr/>
      <dgm:t>
        <a:bodyPr/>
        <a:lstStyle/>
        <a:p>
          <a:r>
            <a:rPr lang="cs-CZ" dirty="0" smtClean="0"/>
            <a:t>Problémy s dýcháním</a:t>
          </a:r>
          <a:endParaRPr lang="cs-CZ" dirty="0"/>
        </a:p>
      </dgm:t>
    </dgm:pt>
    <dgm:pt modelId="{9B50DC01-561C-49C4-8668-EB8462FBE68C}" type="parTrans" cxnId="{6E85B6B7-B8D0-465D-AF90-92A6B96DE400}">
      <dgm:prSet/>
      <dgm:spPr/>
      <dgm:t>
        <a:bodyPr/>
        <a:lstStyle/>
        <a:p>
          <a:endParaRPr lang="cs-CZ"/>
        </a:p>
      </dgm:t>
    </dgm:pt>
    <dgm:pt modelId="{D874D1D8-849A-4ACF-A673-56DEDE532BE1}" type="sibTrans" cxnId="{6E85B6B7-B8D0-465D-AF90-92A6B96DE400}">
      <dgm:prSet/>
      <dgm:spPr/>
      <dgm:t>
        <a:bodyPr/>
        <a:lstStyle/>
        <a:p>
          <a:endParaRPr lang="cs-CZ"/>
        </a:p>
      </dgm:t>
    </dgm:pt>
    <dgm:pt modelId="{2FBB60E9-A1D7-49A0-ABE9-CDDC80A66BD0}">
      <dgm:prSet phldrT="[Text]"/>
      <dgm:spPr/>
      <dgm:t>
        <a:bodyPr/>
        <a:lstStyle/>
        <a:p>
          <a:r>
            <a:rPr lang="cs-CZ" dirty="0" smtClean="0"/>
            <a:t>Horší pohyblivost</a:t>
          </a:r>
          <a:endParaRPr lang="cs-CZ" dirty="0"/>
        </a:p>
      </dgm:t>
    </dgm:pt>
    <dgm:pt modelId="{EB4758FA-7606-40B2-905C-D03495CD675E}" type="parTrans" cxnId="{DB481F4B-60DF-476B-827E-9D68D5819337}">
      <dgm:prSet/>
      <dgm:spPr/>
      <dgm:t>
        <a:bodyPr/>
        <a:lstStyle/>
        <a:p>
          <a:endParaRPr lang="cs-CZ"/>
        </a:p>
      </dgm:t>
    </dgm:pt>
    <dgm:pt modelId="{37A59DDA-B251-4A4E-9A34-9C2409BDD452}" type="sibTrans" cxnId="{DB481F4B-60DF-476B-827E-9D68D5819337}">
      <dgm:prSet/>
      <dgm:spPr/>
      <dgm:t>
        <a:bodyPr/>
        <a:lstStyle/>
        <a:p>
          <a:endParaRPr lang="cs-CZ"/>
        </a:p>
      </dgm:t>
    </dgm:pt>
    <dgm:pt modelId="{79C6727A-DF6D-4CF2-A1C7-5F300C6E2650}">
      <dgm:prSet phldrT="[Text]"/>
      <dgm:spPr/>
      <dgm:t>
        <a:bodyPr/>
        <a:lstStyle/>
        <a:p>
          <a:r>
            <a:rPr lang="cs-CZ" dirty="0" smtClean="0"/>
            <a:t>Úmrtí blízkých, úmrtí partnera</a:t>
          </a:r>
          <a:endParaRPr lang="cs-CZ" dirty="0"/>
        </a:p>
      </dgm:t>
    </dgm:pt>
    <dgm:pt modelId="{4D457806-AC1A-4D34-AE56-10E65B4A4274}" type="parTrans" cxnId="{7DDA5B4C-B6E3-4C58-B394-624375D93942}">
      <dgm:prSet/>
      <dgm:spPr/>
      <dgm:t>
        <a:bodyPr/>
        <a:lstStyle/>
        <a:p>
          <a:endParaRPr lang="cs-CZ"/>
        </a:p>
      </dgm:t>
    </dgm:pt>
    <dgm:pt modelId="{33BE8FFE-E860-4251-BB2B-33A5B5D66646}" type="sibTrans" cxnId="{7DDA5B4C-B6E3-4C58-B394-624375D93942}">
      <dgm:prSet/>
      <dgm:spPr/>
      <dgm:t>
        <a:bodyPr/>
        <a:lstStyle/>
        <a:p>
          <a:endParaRPr lang="cs-CZ"/>
        </a:p>
      </dgm:t>
    </dgm:pt>
    <dgm:pt modelId="{2F638DED-5C72-4891-A508-8FE960352219}">
      <dgm:prSet phldrT="[Text]"/>
      <dgm:spPr/>
      <dgm:t>
        <a:bodyPr/>
        <a:lstStyle/>
        <a:p>
          <a:r>
            <a:rPr lang="cs-CZ" dirty="0" smtClean="0"/>
            <a:t>Potřeba lásky a jistoty</a:t>
          </a:r>
          <a:endParaRPr lang="cs-CZ" dirty="0"/>
        </a:p>
      </dgm:t>
    </dgm:pt>
    <dgm:pt modelId="{A63F434E-CDB4-4D9D-AE5D-7FDA170343E4}" type="parTrans" cxnId="{5FAF73ED-52C6-45BA-A58F-52B829061DAA}">
      <dgm:prSet/>
      <dgm:spPr/>
      <dgm:t>
        <a:bodyPr/>
        <a:lstStyle/>
        <a:p>
          <a:endParaRPr lang="cs-CZ"/>
        </a:p>
      </dgm:t>
    </dgm:pt>
    <dgm:pt modelId="{D17C4982-9B2A-4B7E-B933-ED7CF17C589E}" type="sibTrans" cxnId="{5FAF73ED-52C6-45BA-A58F-52B829061DAA}">
      <dgm:prSet/>
      <dgm:spPr/>
      <dgm:t>
        <a:bodyPr/>
        <a:lstStyle/>
        <a:p>
          <a:endParaRPr lang="cs-CZ"/>
        </a:p>
      </dgm:t>
    </dgm:pt>
    <dgm:pt modelId="{86145243-D7DE-420B-9754-BCE7A64EEB1E}">
      <dgm:prSet phldrT="[Text]"/>
      <dgm:spPr/>
      <dgm:t>
        <a:bodyPr/>
        <a:lstStyle/>
        <a:p>
          <a:r>
            <a:rPr lang="cs-CZ" dirty="0" smtClean="0"/>
            <a:t>Potřeba rozhodovat za sebe</a:t>
          </a:r>
          <a:endParaRPr lang="cs-CZ" dirty="0"/>
        </a:p>
      </dgm:t>
    </dgm:pt>
    <dgm:pt modelId="{C2821213-78E5-4C2A-A596-27BA31AA0D2F}" type="parTrans" cxnId="{3E160B7C-8F18-48EF-BDF0-AE4C8530296B}">
      <dgm:prSet/>
      <dgm:spPr/>
      <dgm:t>
        <a:bodyPr/>
        <a:lstStyle/>
        <a:p>
          <a:endParaRPr lang="cs-CZ"/>
        </a:p>
      </dgm:t>
    </dgm:pt>
    <dgm:pt modelId="{2D55A418-59BE-43EE-88B0-CACEBF98F50A}" type="sibTrans" cxnId="{3E160B7C-8F18-48EF-BDF0-AE4C8530296B}">
      <dgm:prSet/>
      <dgm:spPr/>
      <dgm:t>
        <a:bodyPr/>
        <a:lstStyle/>
        <a:p>
          <a:endParaRPr lang="cs-CZ"/>
        </a:p>
      </dgm:t>
    </dgm:pt>
    <dgm:pt modelId="{D9B946D4-8656-4870-9F8B-7D877854E59D}">
      <dgm:prSet phldrT="[Text]"/>
      <dgm:spPr/>
      <dgm:t>
        <a:bodyPr/>
        <a:lstStyle/>
        <a:p>
          <a:r>
            <a:rPr lang="cs-CZ" dirty="0" smtClean="0"/>
            <a:t>Mít na žití = menší byt, menší příjmy, odchod do domova pro seniory apod.</a:t>
          </a:r>
          <a:endParaRPr lang="cs-CZ" dirty="0"/>
        </a:p>
      </dgm:t>
    </dgm:pt>
    <dgm:pt modelId="{F6D61653-17D9-4E3B-90A2-1AD1BEBB52EB}" type="parTrans" cxnId="{AD713266-CF46-4391-B5F8-9631EB813A97}">
      <dgm:prSet/>
      <dgm:spPr/>
      <dgm:t>
        <a:bodyPr/>
        <a:lstStyle/>
        <a:p>
          <a:endParaRPr lang="cs-CZ"/>
        </a:p>
      </dgm:t>
    </dgm:pt>
    <dgm:pt modelId="{579F3032-6A7E-4AE1-936E-31BE31834FC7}" type="sibTrans" cxnId="{AD713266-CF46-4391-B5F8-9631EB813A97}">
      <dgm:prSet/>
      <dgm:spPr/>
      <dgm:t>
        <a:bodyPr/>
        <a:lstStyle/>
        <a:p>
          <a:endParaRPr lang="cs-CZ"/>
        </a:p>
      </dgm:t>
    </dgm:pt>
    <dgm:pt modelId="{9328A727-130B-49E4-AF46-0699392DA585}" type="pres">
      <dgm:prSet presAssocID="{3AA35386-E1A3-41CA-896E-FB15F619B56E}" presName="linear" presStyleCnt="0">
        <dgm:presLayoutVars>
          <dgm:animLvl val="lvl"/>
          <dgm:resizeHandles val="exact"/>
        </dgm:presLayoutVars>
      </dgm:prSet>
      <dgm:spPr/>
      <dgm:t>
        <a:bodyPr/>
        <a:lstStyle/>
        <a:p>
          <a:endParaRPr lang="cs-CZ"/>
        </a:p>
      </dgm:t>
    </dgm:pt>
    <dgm:pt modelId="{8595AE57-352E-48FB-B87C-45822714AADD}" type="pres">
      <dgm:prSet presAssocID="{04985FF3-DE5A-4D43-9C46-9622CFFF1F7D}" presName="parentText" presStyleLbl="node1" presStyleIdx="0" presStyleCnt="2">
        <dgm:presLayoutVars>
          <dgm:chMax val="0"/>
          <dgm:bulletEnabled val="1"/>
        </dgm:presLayoutVars>
      </dgm:prSet>
      <dgm:spPr/>
      <dgm:t>
        <a:bodyPr/>
        <a:lstStyle/>
        <a:p>
          <a:endParaRPr lang="cs-CZ"/>
        </a:p>
      </dgm:t>
    </dgm:pt>
    <dgm:pt modelId="{0DE359C0-E341-4696-A7AC-A154041BEAAA}" type="pres">
      <dgm:prSet presAssocID="{04985FF3-DE5A-4D43-9C46-9622CFFF1F7D}" presName="childText" presStyleLbl="revTx" presStyleIdx="0" presStyleCnt="2">
        <dgm:presLayoutVars>
          <dgm:bulletEnabled val="1"/>
        </dgm:presLayoutVars>
      </dgm:prSet>
      <dgm:spPr/>
      <dgm:t>
        <a:bodyPr/>
        <a:lstStyle/>
        <a:p>
          <a:endParaRPr lang="cs-CZ"/>
        </a:p>
      </dgm:t>
    </dgm:pt>
    <dgm:pt modelId="{3941119C-B4DD-4E0A-B6E7-07745606184A}" type="pres">
      <dgm:prSet presAssocID="{0473BFFB-C687-48EC-A7B1-0715028AF26C}" presName="parentText" presStyleLbl="node1" presStyleIdx="1" presStyleCnt="2">
        <dgm:presLayoutVars>
          <dgm:chMax val="0"/>
          <dgm:bulletEnabled val="1"/>
        </dgm:presLayoutVars>
      </dgm:prSet>
      <dgm:spPr/>
      <dgm:t>
        <a:bodyPr/>
        <a:lstStyle/>
        <a:p>
          <a:endParaRPr lang="cs-CZ"/>
        </a:p>
      </dgm:t>
    </dgm:pt>
    <dgm:pt modelId="{E2D36DD0-E71F-420C-80DA-7FF560B5CF14}" type="pres">
      <dgm:prSet presAssocID="{0473BFFB-C687-48EC-A7B1-0715028AF26C}" presName="childText" presStyleLbl="revTx" presStyleIdx="1" presStyleCnt="2">
        <dgm:presLayoutVars>
          <dgm:bulletEnabled val="1"/>
        </dgm:presLayoutVars>
      </dgm:prSet>
      <dgm:spPr/>
      <dgm:t>
        <a:bodyPr/>
        <a:lstStyle/>
        <a:p>
          <a:endParaRPr lang="cs-CZ"/>
        </a:p>
      </dgm:t>
    </dgm:pt>
  </dgm:ptLst>
  <dgm:cxnLst>
    <dgm:cxn modelId="{08212CC0-1F64-440C-96D8-43A5C4F444AD}" type="presOf" srcId="{371A5989-C3BA-4538-BEE9-CDDDBFFD1159}" destId="{0DE359C0-E341-4696-A7AC-A154041BEAAA}" srcOrd="0" destOrd="1" presId="urn:microsoft.com/office/officeart/2005/8/layout/vList2"/>
    <dgm:cxn modelId="{7F86020C-E352-4D45-BBA1-EAD2612C6EFE}" type="presOf" srcId="{0473BFFB-C687-48EC-A7B1-0715028AF26C}" destId="{3941119C-B4DD-4E0A-B6E7-07745606184A}" srcOrd="0" destOrd="0" presId="urn:microsoft.com/office/officeart/2005/8/layout/vList2"/>
    <dgm:cxn modelId="{8E68CF3D-E59B-4C66-AE63-746DE489A21A}" srcId="{04985FF3-DE5A-4D43-9C46-9622CFFF1F7D}" destId="{8A1FE368-6481-4F00-98E7-BFFCAE87C8B5}" srcOrd="3" destOrd="0" parTransId="{A3FD5F8B-A8C9-47F3-91AD-2A9408ED208B}" sibTransId="{A417795B-9076-48ED-A818-613006F8BDB1}"/>
    <dgm:cxn modelId="{620416AE-BFD8-4B69-A0E2-9A16B899B6FC}" type="presOf" srcId="{79C6727A-DF6D-4CF2-A1C7-5F300C6E2650}" destId="{E2D36DD0-E71F-420C-80DA-7FF560B5CF14}" srcOrd="0" destOrd="1" presId="urn:microsoft.com/office/officeart/2005/8/layout/vList2"/>
    <dgm:cxn modelId="{DD35D002-516B-41A7-A3FA-BC883FBCEE24}" type="presOf" srcId="{2F638DED-5C72-4891-A508-8FE960352219}" destId="{E2D36DD0-E71F-420C-80DA-7FF560B5CF14}" srcOrd="0" destOrd="2" presId="urn:microsoft.com/office/officeart/2005/8/layout/vList2"/>
    <dgm:cxn modelId="{AD179738-6577-4614-977D-50D865B7D12C}" type="presOf" srcId="{04985FF3-DE5A-4D43-9C46-9622CFFF1F7D}" destId="{8595AE57-352E-48FB-B87C-45822714AADD}" srcOrd="0" destOrd="0" presId="urn:microsoft.com/office/officeart/2005/8/layout/vList2"/>
    <dgm:cxn modelId="{DB481F4B-60DF-476B-827E-9D68D5819337}" srcId="{04985FF3-DE5A-4D43-9C46-9622CFFF1F7D}" destId="{2FBB60E9-A1D7-49A0-ABE9-CDDC80A66BD0}" srcOrd="5" destOrd="0" parTransId="{EB4758FA-7606-40B2-905C-D03495CD675E}" sibTransId="{37A59DDA-B251-4A4E-9A34-9C2409BDD452}"/>
    <dgm:cxn modelId="{39969A31-9E6F-4B0E-BA72-B65443BF75A6}" type="presOf" srcId="{3AA35386-E1A3-41CA-896E-FB15F619B56E}" destId="{9328A727-130B-49E4-AF46-0699392DA585}" srcOrd="0" destOrd="0" presId="urn:microsoft.com/office/officeart/2005/8/layout/vList2"/>
    <dgm:cxn modelId="{AD713266-CF46-4391-B5F8-9631EB813A97}" srcId="{0473BFFB-C687-48EC-A7B1-0715028AF26C}" destId="{D9B946D4-8656-4870-9F8B-7D877854E59D}" srcOrd="4" destOrd="0" parTransId="{F6D61653-17D9-4E3B-90A2-1AD1BEBB52EB}" sibTransId="{579F3032-6A7E-4AE1-936E-31BE31834FC7}"/>
    <dgm:cxn modelId="{8134FBB5-4A92-4A81-A9C3-93F0C37062AA}" type="presOf" srcId="{19D2C810-F7B9-497B-90A7-3C1834071BE0}" destId="{0DE359C0-E341-4696-A7AC-A154041BEAAA}" srcOrd="0" destOrd="0" presId="urn:microsoft.com/office/officeart/2005/8/layout/vList2"/>
    <dgm:cxn modelId="{BD6B26C0-7AA5-44A6-8BC2-C4B1EC5D0A22}" type="presOf" srcId="{33BC8C6A-B6E2-49C9-A32A-9F59364FA34C}" destId="{0DE359C0-E341-4696-A7AC-A154041BEAAA}" srcOrd="0" destOrd="4" presId="urn:microsoft.com/office/officeart/2005/8/layout/vList2"/>
    <dgm:cxn modelId="{0A03D327-CE4D-409E-80D8-4C42B70CE8F6}" type="presOf" srcId="{6B8016FA-0024-45B5-8EF0-E3F500F87DBC}" destId="{0DE359C0-E341-4696-A7AC-A154041BEAAA}" srcOrd="0" destOrd="2" presId="urn:microsoft.com/office/officeart/2005/8/layout/vList2"/>
    <dgm:cxn modelId="{7DDA5B4C-B6E3-4C58-B394-624375D93942}" srcId="{0473BFFB-C687-48EC-A7B1-0715028AF26C}" destId="{79C6727A-DF6D-4CF2-A1C7-5F300C6E2650}" srcOrd="1" destOrd="0" parTransId="{4D457806-AC1A-4D34-AE56-10E65B4A4274}" sibTransId="{33BE8FFE-E860-4251-BB2B-33A5B5D66646}"/>
    <dgm:cxn modelId="{2EB848E6-C0A0-4F9D-AA9B-C3B598E270E6}" srcId="{04985FF3-DE5A-4D43-9C46-9622CFFF1F7D}" destId="{19D2C810-F7B9-497B-90A7-3C1834071BE0}" srcOrd="0" destOrd="0" parTransId="{271C1C65-1AFD-4A0A-A3FC-9F8922953489}" sibTransId="{4EC00835-B917-42B2-A395-AF10B62E5D0C}"/>
    <dgm:cxn modelId="{B0A65A84-5E2F-4028-B30B-2AC5D99CC199}" srcId="{3AA35386-E1A3-41CA-896E-FB15F619B56E}" destId="{04985FF3-DE5A-4D43-9C46-9622CFFF1F7D}" srcOrd="0" destOrd="0" parTransId="{547E7727-B603-44E9-A715-DDBDFA5B5C93}" sibTransId="{5C6AD97C-25A5-4A59-84EA-4485AA2C8EFD}"/>
    <dgm:cxn modelId="{B01056A8-8B92-4942-A635-9EFA9E0DD700}" type="presOf" srcId="{2FBB60E9-A1D7-49A0-ABE9-CDDC80A66BD0}" destId="{0DE359C0-E341-4696-A7AC-A154041BEAAA}" srcOrd="0" destOrd="5" presId="urn:microsoft.com/office/officeart/2005/8/layout/vList2"/>
    <dgm:cxn modelId="{D00A484C-8D09-4FBD-881A-1881B69B5B7F}" srcId="{0473BFFB-C687-48EC-A7B1-0715028AF26C}" destId="{61B727E1-E228-4017-A5E8-A5D6592A5ADC}" srcOrd="0" destOrd="0" parTransId="{A373C746-48B0-4495-8FDA-925027A37167}" sibTransId="{25ABF9CB-E162-48AB-9FC0-21DE2C5A5336}"/>
    <dgm:cxn modelId="{185A79E7-15A3-46A2-9CC1-67A3B02DA394}" srcId="{04985FF3-DE5A-4D43-9C46-9622CFFF1F7D}" destId="{371A5989-C3BA-4538-BEE9-CDDDBFFD1159}" srcOrd="1" destOrd="0" parTransId="{EC2D081D-35F1-49CE-8FC0-45E4D61DB670}" sibTransId="{2370B976-742D-431D-9C47-D4A15BC8191F}"/>
    <dgm:cxn modelId="{FDFC9D9C-B497-47A4-88DF-9AF85B4C20B8}" srcId="{3AA35386-E1A3-41CA-896E-FB15F619B56E}" destId="{0473BFFB-C687-48EC-A7B1-0715028AF26C}" srcOrd="1" destOrd="0" parTransId="{A2111165-96C8-4133-AC80-F9CC326871D1}" sibTransId="{331087C7-69F2-4258-B472-FBF67E9B6BAA}"/>
    <dgm:cxn modelId="{6E85B6B7-B8D0-465D-AF90-92A6B96DE400}" srcId="{04985FF3-DE5A-4D43-9C46-9622CFFF1F7D}" destId="{33BC8C6A-B6E2-49C9-A32A-9F59364FA34C}" srcOrd="4" destOrd="0" parTransId="{9B50DC01-561C-49C4-8668-EB8462FBE68C}" sibTransId="{D874D1D8-849A-4ACF-A673-56DEDE532BE1}"/>
    <dgm:cxn modelId="{39A931D2-3644-4961-8B81-A447414FA05C}" type="presOf" srcId="{61B727E1-E228-4017-A5E8-A5D6592A5ADC}" destId="{E2D36DD0-E71F-420C-80DA-7FF560B5CF14}" srcOrd="0" destOrd="0" presId="urn:microsoft.com/office/officeart/2005/8/layout/vList2"/>
    <dgm:cxn modelId="{D879D3ED-BDB2-4239-9BC8-7B74FA01CFCB}" srcId="{04985FF3-DE5A-4D43-9C46-9622CFFF1F7D}" destId="{6B8016FA-0024-45B5-8EF0-E3F500F87DBC}" srcOrd="2" destOrd="0" parTransId="{2A1050EC-8E80-47B8-85A8-6722B6AC6E5D}" sibTransId="{07A1B8F9-D01D-4CF8-828F-32D00308D52C}"/>
    <dgm:cxn modelId="{5FAF73ED-52C6-45BA-A58F-52B829061DAA}" srcId="{0473BFFB-C687-48EC-A7B1-0715028AF26C}" destId="{2F638DED-5C72-4891-A508-8FE960352219}" srcOrd="2" destOrd="0" parTransId="{A63F434E-CDB4-4D9D-AE5D-7FDA170343E4}" sibTransId="{D17C4982-9B2A-4B7E-B933-ED7CF17C589E}"/>
    <dgm:cxn modelId="{05C651D9-62B1-4F37-8299-23C9EA4C256F}" type="presOf" srcId="{8A1FE368-6481-4F00-98E7-BFFCAE87C8B5}" destId="{0DE359C0-E341-4696-A7AC-A154041BEAAA}" srcOrd="0" destOrd="3" presId="urn:microsoft.com/office/officeart/2005/8/layout/vList2"/>
    <dgm:cxn modelId="{0E18AD8A-C2CF-4455-8068-2A3DA8D1EFE1}" type="presOf" srcId="{86145243-D7DE-420B-9754-BCE7A64EEB1E}" destId="{E2D36DD0-E71F-420C-80DA-7FF560B5CF14}" srcOrd="0" destOrd="3" presId="urn:microsoft.com/office/officeart/2005/8/layout/vList2"/>
    <dgm:cxn modelId="{3E160B7C-8F18-48EF-BDF0-AE4C8530296B}" srcId="{0473BFFB-C687-48EC-A7B1-0715028AF26C}" destId="{86145243-D7DE-420B-9754-BCE7A64EEB1E}" srcOrd="3" destOrd="0" parTransId="{C2821213-78E5-4C2A-A596-27BA31AA0D2F}" sibTransId="{2D55A418-59BE-43EE-88B0-CACEBF98F50A}"/>
    <dgm:cxn modelId="{D64ECC82-4545-4C17-9478-642A3020A563}" type="presOf" srcId="{D9B946D4-8656-4870-9F8B-7D877854E59D}" destId="{E2D36DD0-E71F-420C-80DA-7FF560B5CF14}" srcOrd="0" destOrd="4" presId="urn:microsoft.com/office/officeart/2005/8/layout/vList2"/>
    <dgm:cxn modelId="{8122E396-8780-4D0A-BC15-65A527B862B2}" type="presParOf" srcId="{9328A727-130B-49E4-AF46-0699392DA585}" destId="{8595AE57-352E-48FB-B87C-45822714AADD}" srcOrd="0" destOrd="0" presId="urn:microsoft.com/office/officeart/2005/8/layout/vList2"/>
    <dgm:cxn modelId="{AD3AE7E9-AAA4-44D2-843C-98A4D8605920}" type="presParOf" srcId="{9328A727-130B-49E4-AF46-0699392DA585}" destId="{0DE359C0-E341-4696-A7AC-A154041BEAAA}" srcOrd="1" destOrd="0" presId="urn:microsoft.com/office/officeart/2005/8/layout/vList2"/>
    <dgm:cxn modelId="{B22DA3B3-E58B-47FC-B393-01B224331042}" type="presParOf" srcId="{9328A727-130B-49E4-AF46-0699392DA585}" destId="{3941119C-B4DD-4E0A-B6E7-07745606184A}" srcOrd="2" destOrd="0" presId="urn:microsoft.com/office/officeart/2005/8/layout/vList2"/>
    <dgm:cxn modelId="{7E750D64-1734-4631-AFF6-89C309C21E3F}" type="presParOf" srcId="{9328A727-130B-49E4-AF46-0699392DA585}" destId="{E2D36DD0-E71F-420C-80DA-7FF560B5CF14}"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ED1779-2457-42F5-8AFA-0A960F3BCC8F}" type="doc">
      <dgm:prSet loTypeId="urn:microsoft.com/office/officeart/2008/layout/HorizontalMultiLevelHierarchy" loCatId="hierarchy" qsTypeId="urn:microsoft.com/office/officeart/2005/8/quickstyle/simple1" qsCatId="simple" csTypeId="urn:microsoft.com/office/officeart/2005/8/colors/accent2_2" csCatId="accent2" phldr="1"/>
      <dgm:spPr/>
      <dgm:t>
        <a:bodyPr/>
        <a:lstStyle/>
        <a:p>
          <a:endParaRPr lang="cs-CZ"/>
        </a:p>
      </dgm:t>
    </dgm:pt>
    <dgm:pt modelId="{47F7450A-782F-42B2-BAC7-46C0586366D9}">
      <dgm:prSet phldrT="[Text]"/>
      <dgm:spPr/>
      <dgm:t>
        <a:bodyPr/>
        <a:lstStyle/>
        <a:p>
          <a:r>
            <a:rPr lang="cs-CZ" dirty="0" smtClean="0"/>
            <a:t>Ze základního důchodového pojištění se poskytují tyto důchody</a:t>
          </a:r>
          <a:endParaRPr lang="cs-CZ" dirty="0"/>
        </a:p>
      </dgm:t>
    </dgm:pt>
    <dgm:pt modelId="{7D17DDB9-FA43-4AFB-8667-69C0A5E287CD}" type="parTrans" cxnId="{4E2DA50A-6E9C-4DF3-9217-4B4863876364}">
      <dgm:prSet/>
      <dgm:spPr/>
      <dgm:t>
        <a:bodyPr/>
        <a:lstStyle/>
        <a:p>
          <a:endParaRPr lang="cs-CZ"/>
        </a:p>
      </dgm:t>
    </dgm:pt>
    <dgm:pt modelId="{841C466D-40DE-4A56-AC57-1BCEF589EB9E}" type="sibTrans" cxnId="{4E2DA50A-6E9C-4DF3-9217-4B4863876364}">
      <dgm:prSet/>
      <dgm:spPr/>
      <dgm:t>
        <a:bodyPr/>
        <a:lstStyle/>
        <a:p>
          <a:endParaRPr lang="cs-CZ"/>
        </a:p>
      </dgm:t>
    </dgm:pt>
    <dgm:pt modelId="{D87FC4CA-941C-4131-B1B2-8D99689CA8E7}">
      <dgm:prSet phldrT="[Text]"/>
      <dgm:spPr/>
      <dgm:t>
        <a:bodyPr/>
        <a:lstStyle/>
        <a:p>
          <a:r>
            <a:rPr lang="cs-CZ" dirty="0" smtClean="0"/>
            <a:t>Starobní (včetně předčasného starobního důchodu)</a:t>
          </a:r>
          <a:endParaRPr lang="cs-CZ" dirty="0"/>
        </a:p>
      </dgm:t>
    </dgm:pt>
    <dgm:pt modelId="{D72FDE34-78EE-44F7-B682-EBC09D17A56B}" type="parTrans" cxnId="{5F7E62DE-233B-4B40-9128-74C7C6E917EE}">
      <dgm:prSet/>
      <dgm:spPr/>
      <dgm:t>
        <a:bodyPr/>
        <a:lstStyle/>
        <a:p>
          <a:endParaRPr lang="cs-CZ"/>
        </a:p>
      </dgm:t>
    </dgm:pt>
    <dgm:pt modelId="{F3E7505F-DA8F-4567-8AD2-1FF7B9BD8701}" type="sibTrans" cxnId="{5F7E62DE-233B-4B40-9128-74C7C6E917EE}">
      <dgm:prSet/>
      <dgm:spPr/>
      <dgm:t>
        <a:bodyPr/>
        <a:lstStyle/>
        <a:p>
          <a:endParaRPr lang="cs-CZ"/>
        </a:p>
      </dgm:t>
    </dgm:pt>
    <dgm:pt modelId="{76A4F205-A5D2-456F-A5C2-46826231817D}">
      <dgm:prSet phldrT="[Text]"/>
      <dgm:spPr/>
      <dgm:t>
        <a:bodyPr/>
        <a:lstStyle/>
        <a:p>
          <a:r>
            <a:rPr lang="cs-CZ" dirty="0" smtClean="0"/>
            <a:t>Invalidní</a:t>
          </a:r>
          <a:endParaRPr lang="cs-CZ" dirty="0"/>
        </a:p>
      </dgm:t>
    </dgm:pt>
    <dgm:pt modelId="{82A51821-5602-4CA3-A79C-DDDC222C3F10}" type="parTrans" cxnId="{1BA016D4-A4FC-4C6F-ABCB-F6856E422C0C}">
      <dgm:prSet/>
      <dgm:spPr/>
      <dgm:t>
        <a:bodyPr/>
        <a:lstStyle/>
        <a:p>
          <a:endParaRPr lang="cs-CZ"/>
        </a:p>
      </dgm:t>
    </dgm:pt>
    <dgm:pt modelId="{9061A4F3-35E3-4503-8681-FA5916014BCA}" type="sibTrans" cxnId="{1BA016D4-A4FC-4C6F-ABCB-F6856E422C0C}">
      <dgm:prSet/>
      <dgm:spPr/>
      <dgm:t>
        <a:bodyPr/>
        <a:lstStyle/>
        <a:p>
          <a:endParaRPr lang="cs-CZ"/>
        </a:p>
      </dgm:t>
    </dgm:pt>
    <dgm:pt modelId="{DE433925-4E3D-41A1-8544-2B8632811FC0}">
      <dgm:prSet phldrT="[Text]"/>
      <dgm:spPr/>
      <dgm:t>
        <a:bodyPr/>
        <a:lstStyle/>
        <a:p>
          <a:r>
            <a:rPr lang="cs-CZ" dirty="0" smtClean="0"/>
            <a:t>Pozůstalostní – vdovský a vdovecký, a sirotčí</a:t>
          </a:r>
          <a:endParaRPr lang="cs-CZ" dirty="0"/>
        </a:p>
      </dgm:t>
    </dgm:pt>
    <dgm:pt modelId="{E3E5034D-46FD-45F3-AF34-474B36FCF7F7}" type="parTrans" cxnId="{7A695740-9AA6-4EFD-A0D7-4F464097C2C3}">
      <dgm:prSet/>
      <dgm:spPr/>
      <dgm:t>
        <a:bodyPr/>
        <a:lstStyle/>
        <a:p>
          <a:endParaRPr lang="cs-CZ"/>
        </a:p>
      </dgm:t>
    </dgm:pt>
    <dgm:pt modelId="{653751FA-621E-4EF4-B8B7-E1BFADC5845D}" type="sibTrans" cxnId="{7A695740-9AA6-4EFD-A0D7-4F464097C2C3}">
      <dgm:prSet/>
      <dgm:spPr/>
      <dgm:t>
        <a:bodyPr/>
        <a:lstStyle/>
        <a:p>
          <a:endParaRPr lang="cs-CZ"/>
        </a:p>
      </dgm:t>
    </dgm:pt>
    <dgm:pt modelId="{4F52822D-9473-4050-A277-298EEF044846}" type="pres">
      <dgm:prSet presAssocID="{32ED1779-2457-42F5-8AFA-0A960F3BCC8F}" presName="Name0" presStyleCnt="0">
        <dgm:presLayoutVars>
          <dgm:chPref val="1"/>
          <dgm:dir/>
          <dgm:animOne val="branch"/>
          <dgm:animLvl val="lvl"/>
          <dgm:resizeHandles val="exact"/>
        </dgm:presLayoutVars>
      </dgm:prSet>
      <dgm:spPr/>
      <dgm:t>
        <a:bodyPr/>
        <a:lstStyle/>
        <a:p>
          <a:endParaRPr lang="cs-CZ"/>
        </a:p>
      </dgm:t>
    </dgm:pt>
    <dgm:pt modelId="{FF959C94-BA64-4D05-8253-4947F52613A1}" type="pres">
      <dgm:prSet presAssocID="{47F7450A-782F-42B2-BAC7-46C0586366D9}" presName="root1" presStyleCnt="0"/>
      <dgm:spPr/>
    </dgm:pt>
    <dgm:pt modelId="{6CA0F65D-0A6E-4840-A3CC-F8D46FB4B4E0}" type="pres">
      <dgm:prSet presAssocID="{47F7450A-782F-42B2-BAC7-46C0586366D9}" presName="LevelOneTextNode" presStyleLbl="node0" presStyleIdx="0" presStyleCnt="1">
        <dgm:presLayoutVars>
          <dgm:chPref val="3"/>
        </dgm:presLayoutVars>
      </dgm:prSet>
      <dgm:spPr/>
      <dgm:t>
        <a:bodyPr/>
        <a:lstStyle/>
        <a:p>
          <a:endParaRPr lang="cs-CZ"/>
        </a:p>
      </dgm:t>
    </dgm:pt>
    <dgm:pt modelId="{AA339F20-9879-4B8A-8637-D665A7D7DFF3}" type="pres">
      <dgm:prSet presAssocID="{47F7450A-782F-42B2-BAC7-46C0586366D9}" presName="level2hierChild" presStyleCnt="0"/>
      <dgm:spPr/>
    </dgm:pt>
    <dgm:pt modelId="{8E559ACA-8128-4B93-A432-6C460C83C7C4}" type="pres">
      <dgm:prSet presAssocID="{D72FDE34-78EE-44F7-B682-EBC09D17A56B}" presName="conn2-1" presStyleLbl="parChTrans1D2" presStyleIdx="0" presStyleCnt="3"/>
      <dgm:spPr/>
      <dgm:t>
        <a:bodyPr/>
        <a:lstStyle/>
        <a:p>
          <a:endParaRPr lang="cs-CZ"/>
        </a:p>
      </dgm:t>
    </dgm:pt>
    <dgm:pt modelId="{ED4CFC67-6713-47D4-8288-BE5AC7E05D19}" type="pres">
      <dgm:prSet presAssocID="{D72FDE34-78EE-44F7-B682-EBC09D17A56B}" presName="connTx" presStyleLbl="parChTrans1D2" presStyleIdx="0" presStyleCnt="3"/>
      <dgm:spPr/>
      <dgm:t>
        <a:bodyPr/>
        <a:lstStyle/>
        <a:p>
          <a:endParaRPr lang="cs-CZ"/>
        </a:p>
      </dgm:t>
    </dgm:pt>
    <dgm:pt modelId="{C38159A6-573D-4ABB-A3F7-5F31245F155F}" type="pres">
      <dgm:prSet presAssocID="{D87FC4CA-941C-4131-B1B2-8D99689CA8E7}" presName="root2" presStyleCnt="0"/>
      <dgm:spPr/>
    </dgm:pt>
    <dgm:pt modelId="{DC42346C-C745-49D0-AEF6-51075DB77B63}" type="pres">
      <dgm:prSet presAssocID="{D87FC4CA-941C-4131-B1B2-8D99689CA8E7}" presName="LevelTwoTextNode" presStyleLbl="node2" presStyleIdx="0" presStyleCnt="3">
        <dgm:presLayoutVars>
          <dgm:chPref val="3"/>
        </dgm:presLayoutVars>
      </dgm:prSet>
      <dgm:spPr/>
      <dgm:t>
        <a:bodyPr/>
        <a:lstStyle/>
        <a:p>
          <a:endParaRPr lang="cs-CZ"/>
        </a:p>
      </dgm:t>
    </dgm:pt>
    <dgm:pt modelId="{A47974F4-10A0-47E8-A4E4-36A315F45115}" type="pres">
      <dgm:prSet presAssocID="{D87FC4CA-941C-4131-B1B2-8D99689CA8E7}" presName="level3hierChild" presStyleCnt="0"/>
      <dgm:spPr/>
    </dgm:pt>
    <dgm:pt modelId="{0B4136E0-22B3-4C9F-B52F-563DC6B5588F}" type="pres">
      <dgm:prSet presAssocID="{82A51821-5602-4CA3-A79C-DDDC222C3F10}" presName="conn2-1" presStyleLbl="parChTrans1D2" presStyleIdx="1" presStyleCnt="3"/>
      <dgm:spPr/>
      <dgm:t>
        <a:bodyPr/>
        <a:lstStyle/>
        <a:p>
          <a:endParaRPr lang="cs-CZ"/>
        </a:p>
      </dgm:t>
    </dgm:pt>
    <dgm:pt modelId="{682E5B69-DAEF-4D48-BE08-53EE2EE9E813}" type="pres">
      <dgm:prSet presAssocID="{82A51821-5602-4CA3-A79C-DDDC222C3F10}" presName="connTx" presStyleLbl="parChTrans1D2" presStyleIdx="1" presStyleCnt="3"/>
      <dgm:spPr/>
      <dgm:t>
        <a:bodyPr/>
        <a:lstStyle/>
        <a:p>
          <a:endParaRPr lang="cs-CZ"/>
        </a:p>
      </dgm:t>
    </dgm:pt>
    <dgm:pt modelId="{B9928CB0-F207-4AAB-8871-1C8F0F0471D5}" type="pres">
      <dgm:prSet presAssocID="{76A4F205-A5D2-456F-A5C2-46826231817D}" presName="root2" presStyleCnt="0"/>
      <dgm:spPr/>
    </dgm:pt>
    <dgm:pt modelId="{80EA41EF-F048-4CEE-9E12-1CAB1661016F}" type="pres">
      <dgm:prSet presAssocID="{76A4F205-A5D2-456F-A5C2-46826231817D}" presName="LevelTwoTextNode" presStyleLbl="node2" presStyleIdx="1" presStyleCnt="3">
        <dgm:presLayoutVars>
          <dgm:chPref val="3"/>
        </dgm:presLayoutVars>
      </dgm:prSet>
      <dgm:spPr/>
      <dgm:t>
        <a:bodyPr/>
        <a:lstStyle/>
        <a:p>
          <a:endParaRPr lang="cs-CZ"/>
        </a:p>
      </dgm:t>
    </dgm:pt>
    <dgm:pt modelId="{2C82DD8C-0256-4B0F-8B3E-22E9227A506E}" type="pres">
      <dgm:prSet presAssocID="{76A4F205-A5D2-456F-A5C2-46826231817D}" presName="level3hierChild" presStyleCnt="0"/>
      <dgm:spPr/>
    </dgm:pt>
    <dgm:pt modelId="{5976C6BF-A3E2-4778-B9AD-BAB0222B8A64}" type="pres">
      <dgm:prSet presAssocID="{E3E5034D-46FD-45F3-AF34-474B36FCF7F7}" presName="conn2-1" presStyleLbl="parChTrans1D2" presStyleIdx="2" presStyleCnt="3"/>
      <dgm:spPr/>
      <dgm:t>
        <a:bodyPr/>
        <a:lstStyle/>
        <a:p>
          <a:endParaRPr lang="cs-CZ"/>
        </a:p>
      </dgm:t>
    </dgm:pt>
    <dgm:pt modelId="{97D52BF7-7DF1-44E9-9643-01EE04BE5427}" type="pres">
      <dgm:prSet presAssocID="{E3E5034D-46FD-45F3-AF34-474B36FCF7F7}" presName="connTx" presStyleLbl="parChTrans1D2" presStyleIdx="2" presStyleCnt="3"/>
      <dgm:spPr/>
      <dgm:t>
        <a:bodyPr/>
        <a:lstStyle/>
        <a:p>
          <a:endParaRPr lang="cs-CZ"/>
        </a:p>
      </dgm:t>
    </dgm:pt>
    <dgm:pt modelId="{1A281140-D9E3-4B57-9F77-D8B5C9322142}" type="pres">
      <dgm:prSet presAssocID="{DE433925-4E3D-41A1-8544-2B8632811FC0}" presName="root2" presStyleCnt="0"/>
      <dgm:spPr/>
    </dgm:pt>
    <dgm:pt modelId="{3B9705AB-C78B-4AE3-B648-F5B731825762}" type="pres">
      <dgm:prSet presAssocID="{DE433925-4E3D-41A1-8544-2B8632811FC0}" presName="LevelTwoTextNode" presStyleLbl="node2" presStyleIdx="2" presStyleCnt="3">
        <dgm:presLayoutVars>
          <dgm:chPref val="3"/>
        </dgm:presLayoutVars>
      </dgm:prSet>
      <dgm:spPr/>
      <dgm:t>
        <a:bodyPr/>
        <a:lstStyle/>
        <a:p>
          <a:endParaRPr lang="cs-CZ"/>
        </a:p>
      </dgm:t>
    </dgm:pt>
    <dgm:pt modelId="{E8DB7760-9995-4C87-8D2E-DAAB0029EFB7}" type="pres">
      <dgm:prSet presAssocID="{DE433925-4E3D-41A1-8544-2B8632811FC0}" presName="level3hierChild" presStyleCnt="0"/>
      <dgm:spPr/>
    </dgm:pt>
  </dgm:ptLst>
  <dgm:cxnLst>
    <dgm:cxn modelId="{6E0E2F95-F21D-4F39-B72A-318FF2B68C5D}" type="presOf" srcId="{DE433925-4E3D-41A1-8544-2B8632811FC0}" destId="{3B9705AB-C78B-4AE3-B648-F5B731825762}" srcOrd="0" destOrd="0" presId="urn:microsoft.com/office/officeart/2008/layout/HorizontalMultiLevelHierarchy"/>
    <dgm:cxn modelId="{4E2DA50A-6E9C-4DF3-9217-4B4863876364}" srcId="{32ED1779-2457-42F5-8AFA-0A960F3BCC8F}" destId="{47F7450A-782F-42B2-BAC7-46C0586366D9}" srcOrd="0" destOrd="0" parTransId="{7D17DDB9-FA43-4AFB-8667-69C0A5E287CD}" sibTransId="{841C466D-40DE-4A56-AC57-1BCEF589EB9E}"/>
    <dgm:cxn modelId="{E8C577C7-9409-4B41-BBC9-0D3A5DE7EFCE}" type="presOf" srcId="{D72FDE34-78EE-44F7-B682-EBC09D17A56B}" destId="{8E559ACA-8128-4B93-A432-6C460C83C7C4}" srcOrd="0" destOrd="0" presId="urn:microsoft.com/office/officeart/2008/layout/HorizontalMultiLevelHierarchy"/>
    <dgm:cxn modelId="{57E913C9-8D20-4A10-8E53-F917C7BB3BE3}" type="presOf" srcId="{82A51821-5602-4CA3-A79C-DDDC222C3F10}" destId="{682E5B69-DAEF-4D48-BE08-53EE2EE9E813}" srcOrd="1" destOrd="0" presId="urn:microsoft.com/office/officeart/2008/layout/HorizontalMultiLevelHierarchy"/>
    <dgm:cxn modelId="{03A24E11-8D33-40D2-B9EB-C43B718A3F4D}" type="presOf" srcId="{82A51821-5602-4CA3-A79C-DDDC222C3F10}" destId="{0B4136E0-22B3-4C9F-B52F-563DC6B5588F}" srcOrd="0" destOrd="0" presId="urn:microsoft.com/office/officeart/2008/layout/HorizontalMultiLevelHierarchy"/>
    <dgm:cxn modelId="{D80B11E7-11B5-4579-978D-225DF4E6A0E1}" type="presOf" srcId="{E3E5034D-46FD-45F3-AF34-474B36FCF7F7}" destId="{5976C6BF-A3E2-4778-B9AD-BAB0222B8A64}" srcOrd="0" destOrd="0" presId="urn:microsoft.com/office/officeart/2008/layout/HorizontalMultiLevelHierarchy"/>
    <dgm:cxn modelId="{62FA94E6-62C9-415E-8AA6-B1DC56F6A171}" type="presOf" srcId="{D87FC4CA-941C-4131-B1B2-8D99689CA8E7}" destId="{DC42346C-C745-49D0-AEF6-51075DB77B63}" srcOrd="0" destOrd="0" presId="urn:microsoft.com/office/officeart/2008/layout/HorizontalMultiLevelHierarchy"/>
    <dgm:cxn modelId="{7A695740-9AA6-4EFD-A0D7-4F464097C2C3}" srcId="{47F7450A-782F-42B2-BAC7-46C0586366D9}" destId="{DE433925-4E3D-41A1-8544-2B8632811FC0}" srcOrd="2" destOrd="0" parTransId="{E3E5034D-46FD-45F3-AF34-474B36FCF7F7}" sibTransId="{653751FA-621E-4EF4-B8B7-E1BFADC5845D}"/>
    <dgm:cxn modelId="{B3B6C9E7-EA9D-46BE-B1BD-4954569A4ED1}" type="presOf" srcId="{E3E5034D-46FD-45F3-AF34-474B36FCF7F7}" destId="{97D52BF7-7DF1-44E9-9643-01EE04BE5427}" srcOrd="1" destOrd="0" presId="urn:microsoft.com/office/officeart/2008/layout/HorizontalMultiLevelHierarchy"/>
    <dgm:cxn modelId="{5F7E62DE-233B-4B40-9128-74C7C6E917EE}" srcId="{47F7450A-782F-42B2-BAC7-46C0586366D9}" destId="{D87FC4CA-941C-4131-B1B2-8D99689CA8E7}" srcOrd="0" destOrd="0" parTransId="{D72FDE34-78EE-44F7-B682-EBC09D17A56B}" sibTransId="{F3E7505F-DA8F-4567-8AD2-1FF7B9BD8701}"/>
    <dgm:cxn modelId="{1BA016D4-A4FC-4C6F-ABCB-F6856E422C0C}" srcId="{47F7450A-782F-42B2-BAC7-46C0586366D9}" destId="{76A4F205-A5D2-456F-A5C2-46826231817D}" srcOrd="1" destOrd="0" parTransId="{82A51821-5602-4CA3-A79C-DDDC222C3F10}" sibTransId="{9061A4F3-35E3-4503-8681-FA5916014BCA}"/>
    <dgm:cxn modelId="{4A0648BF-B6B3-4891-AD21-BC03020A9133}" type="presOf" srcId="{32ED1779-2457-42F5-8AFA-0A960F3BCC8F}" destId="{4F52822D-9473-4050-A277-298EEF044846}" srcOrd="0" destOrd="0" presId="urn:microsoft.com/office/officeart/2008/layout/HorizontalMultiLevelHierarchy"/>
    <dgm:cxn modelId="{6F4C207F-06DB-4B17-B248-296B106C826A}" type="presOf" srcId="{47F7450A-782F-42B2-BAC7-46C0586366D9}" destId="{6CA0F65D-0A6E-4840-A3CC-F8D46FB4B4E0}" srcOrd="0" destOrd="0" presId="urn:microsoft.com/office/officeart/2008/layout/HorizontalMultiLevelHierarchy"/>
    <dgm:cxn modelId="{16FF1308-39A4-405A-A768-20C61FC55D2B}" type="presOf" srcId="{76A4F205-A5D2-456F-A5C2-46826231817D}" destId="{80EA41EF-F048-4CEE-9E12-1CAB1661016F}" srcOrd="0" destOrd="0" presId="urn:microsoft.com/office/officeart/2008/layout/HorizontalMultiLevelHierarchy"/>
    <dgm:cxn modelId="{4C05B328-B247-4157-85B0-0287434ABF11}" type="presOf" srcId="{D72FDE34-78EE-44F7-B682-EBC09D17A56B}" destId="{ED4CFC67-6713-47D4-8288-BE5AC7E05D19}" srcOrd="1" destOrd="0" presId="urn:microsoft.com/office/officeart/2008/layout/HorizontalMultiLevelHierarchy"/>
    <dgm:cxn modelId="{CE6002EF-5AA1-4A3B-BFF2-1D0A11E1B7E1}" type="presParOf" srcId="{4F52822D-9473-4050-A277-298EEF044846}" destId="{FF959C94-BA64-4D05-8253-4947F52613A1}" srcOrd="0" destOrd="0" presId="urn:microsoft.com/office/officeart/2008/layout/HorizontalMultiLevelHierarchy"/>
    <dgm:cxn modelId="{55B7C1DF-9A46-465F-820C-2B9263C69E78}" type="presParOf" srcId="{FF959C94-BA64-4D05-8253-4947F52613A1}" destId="{6CA0F65D-0A6E-4840-A3CC-F8D46FB4B4E0}" srcOrd="0" destOrd="0" presId="urn:microsoft.com/office/officeart/2008/layout/HorizontalMultiLevelHierarchy"/>
    <dgm:cxn modelId="{84D2E0BD-3B32-4C8C-B892-D6727E05D14F}" type="presParOf" srcId="{FF959C94-BA64-4D05-8253-4947F52613A1}" destId="{AA339F20-9879-4B8A-8637-D665A7D7DFF3}" srcOrd="1" destOrd="0" presId="urn:microsoft.com/office/officeart/2008/layout/HorizontalMultiLevelHierarchy"/>
    <dgm:cxn modelId="{CC048D33-99F4-4DB8-B3E6-A6027DE698D4}" type="presParOf" srcId="{AA339F20-9879-4B8A-8637-D665A7D7DFF3}" destId="{8E559ACA-8128-4B93-A432-6C460C83C7C4}" srcOrd="0" destOrd="0" presId="urn:microsoft.com/office/officeart/2008/layout/HorizontalMultiLevelHierarchy"/>
    <dgm:cxn modelId="{59DD0D19-ACF4-40BE-9D17-DD98ACCA45C9}" type="presParOf" srcId="{8E559ACA-8128-4B93-A432-6C460C83C7C4}" destId="{ED4CFC67-6713-47D4-8288-BE5AC7E05D19}" srcOrd="0" destOrd="0" presId="urn:microsoft.com/office/officeart/2008/layout/HorizontalMultiLevelHierarchy"/>
    <dgm:cxn modelId="{E6E334B4-884B-446D-8575-B64D43938510}" type="presParOf" srcId="{AA339F20-9879-4B8A-8637-D665A7D7DFF3}" destId="{C38159A6-573D-4ABB-A3F7-5F31245F155F}" srcOrd="1" destOrd="0" presId="urn:microsoft.com/office/officeart/2008/layout/HorizontalMultiLevelHierarchy"/>
    <dgm:cxn modelId="{573707F3-9185-4205-83C4-9F342AF647D6}" type="presParOf" srcId="{C38159A6-573D-4ABB-A3F7-5F31245F155F}" destId="{DC42346C-C745-49D0-AEF6-51075DB77B63}" srcOrd="0" destOrd="0" presId="urn:microsoft.com/office/officeart/2008/layout/HorizontalMultiLevelHierarchy"/>
    <dgm:cxn modelId="{79ADB324-F19E-439A-9524-E514C3D1C8B5}" type="presParOf" srcId="{C38159A6-573D-4ABB-A3F7-5F31245F155F}" destId="{A47974F4-10A0-47E8-A4E4-36A315F45115}" srcOrd="1" destOrd="0" presId="urn:microsoft.com/office/officeart/2008/layout/HorizontalMultiLevelHierarchy"/>
    <dgm:cxn modelId="{6ED48B12-8DF8-45C5-BBF0-EB56D5CD9014}" type="presParOf" srcId="{AA339F20-9879-4B8A-8637-D665A7D7DFF3}" destId="{0B4136E0-22B3-4C9F-B52F-563DC6B5588F}" srcOrd="2" destOrd="0" presId="urn:microsoft.com/office/officeart/2008/layout/HorizontalMultiLevelHierarchy"/>
    <dgm:cxn modelId="{A58006BE-9D6C-4220-B6FA-08E43CA9D7D3}" type="presParOf" srcId="{0B4136E0-22B3-4C9F-B52F-563DC6B5588F}" destId="{682E5B69-DAEF-4D48-BE08-53EE2EE9E813}" srcOrd="0" destOrd="0" presId="urn:microsoft.com/office/officeart/2008/layout/HorizontalMultiLevelHierarchy"/>
    <dgm:cxn modelId="{3DDC6D13-F2C4-4B82-9FC8-5F21D2E6BB6D}" type="presParOf" srcId="{AA339F20-9879-4B8A-8637-D665A7D7DFF3}" destId="{B9928CB0-F207-4AAB-8871-1C8F0F0471D5}" srcOrd="3" destOrd="0" presId="urn:microsoft.com/office/officeart/2008/layout/HorizontalMultiLevelHierarchy"/>
    <dgm:cxn modelId="{33BA1D9B-F2C5-4931-8DB8-CCAC138BBE33}" type="presParOf" srcId="{B9928CB0-F207-4AAB-8871-1C8F0F0471D5}" destId="{80EA41EF-F048-4CEE-9E12-1CAB1661016F}" srcOrd="0" destOrd="0" presId="urn:microsoft.com/office/officeart/2008/layout/HorizontalMultiLevelHierarchy"/>
    <dgm:cxn modelId="{A805E3CC-D962-494D-A277-F882BDFA7FAD}" type="presParOf" srcId="{B9928CB0-F207-4AAB-8871-1C8F0F0471D5}" destId="{2C82DD8C-0256-4B0F-8B3E-22E9227A506E}" srcOrd="1" destOrd="0" presId="urn:microsoft.com/office/officeart/2008/layout/HorizontalMultiLevelHierarchy"/>
    <dgm:cxn modelId="{49202746-E27F-45BA-8B40-32552E3BAAB1}" type="presParOf" srcId="{AA339F20-9879-4B8A-8637-D665A7D7DFF3}" destId="{5976C6BF-A3E2-4778-B9AD-BAB0222B8A64}" srcOrd="4" destOrd="0" presId="urn:microsoft.com/office/officeart/2008/layout/HorizontalMultiLevelHierarchy"/>
    <dgm:cxn modelId="{19740143-5CBC-45E5-B996-0C42685995E8}" type="presParOf" srcId="{5976C6BF-A3E2-4778-B9AD-BAB0222B8A64}" destId="{97D52BF7-7DF1-44E9-9643-01EE04BE5427}" srcOrd="0" destOrd="0" presId="urn:microsoft.com/office/officeart/2008/layout/HorizontalMultiLevelHierarchy"/>
    <dgm:cxn modelId="{27243387-ECFE-4BF8-B3F9-7B72A3021893}" type="presParOf" srcId="{AA339F20-9879-4B8A-8637-D665A7D7DFF3}" destId="{1A281140-D9E3-4B57-9F77-D8B5C9322142}" srcOrd="5" destOrd="0" presId="urn:microsoft.com/office/officeart/2008/layout/HorizontalMultiLevelHierarchy"/>
    <dgm:cxn modelId="{AD7E1699-FEDB-40C3-813C-D3A55868723A}" type="presParOf" srcId="{1A281140-D9E3-4B57-9F77-D8B5C9322142}" destId="{3B9705AB-C78B-4AE3-B648-F5B731825762}" srcOrd="0" destOrd="0" presId="urn:microsoft.com/office/officeart/2008/layout/HorizontalMultiLevelHierarchy"/>
    <dgm:cxn modelId="{7E2E0976-C1FC-497C-9786-1E24E87647EB}" type="presParOf" srcId="{1A281140-D9E3-4B57-9F77-D8B5C9322142}" destId="{E8DB7760-9995-4C87-8D2E-DAAB0029EFB7}"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95AE57-352E-48FB-B87C-45822714AADD}">
      <dsp:nvSpPr>
        <dsp:cNvPr id="0" name=""/>
        <dsp:cNvSpPr/>
      </dsp:nvSpPr>
      <dsp:spPr>
        <a:xfrm>
          <a:off x="0" y="96396"/>
          <a:ext cx="6196013" cy="52474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cs-CZ" sz="2300" kern="1200" dirty="0" smtClean="0"/>
            <a:t>Fyziologické změny</a:t>
          </a:r>
          <a:endParaRPr lang="cs-CZ" sz="2300" kern="1200" dirty="0"/>
        </a:p>
      </dsp:txBody>
      <dsp:txXfrm>
        <a:off x="25616" y="122012"/>
        <a:ext cx="6144781" cy="473513"/>
      </dsp:txXfrm>
    </dsp:sp>
    <dsp:sp modelId="{0DE359C0-E341-4696-A7AC-A154041BEAAA}">
      <dsp:nvSpPr>
        <dsp:cNvPr id="0" name=""/>
        <dsp:cNvSpPr/>
      </dsp:nvSpPr>
      <dsp:spPr>
        <a:xfrm>
          <a:off x="0" y="621141"/>
          <a:ext cx="6196013" cy="1761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723"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cs-CZ" sz="1800" kern="1200" dirty="0" smtClean="0"/>
            <a:t>Šedivé vlasy</a:t>
          </a:r>
          <a:endParaRPr lang="cs-CZ" sz="1800" kern="1200" dirty="0"/>
        </a:p>
        <a:p>
          <a:pPr marL="171450" lvl="1" indent="-171450" algn="l" defTabSz="800100">
            <a:lnSpc>
              <a:spcPct val="90000"/>
            </a:lnSpc>
            <a:spcBef>
              <a:spcPct val="0"/>
            </a:spcBef>
            <a:spcAft>
              <a:spcPct val="20000"/>
            </a:spcAft>
            <a:buChar char="••"/>
          </a:pPr>
          <a:r>
            <a:rPr lang="cs-CZ" sz="1800" kern="1200" dirty="0" smtClean="0"/>
            <a:t>Zrak a sluch slábne</a:t>
          </a:r>
          <a:endParaRPr lang="cs-CZ" sz="1800" kern="1200" dirty="0"/>
        </a:p>
        <a:p>
          <a:pPr marL="171450" lvl="1" indent="-171450" algn="l" defTabSz="800100">
            <a:lnSpc>
              <a:spcPct val="90000"/>
            </a:lnSpc>
            <a:spcBef>
              <a:spcPct val="0"/>
            </a:spcBef>
            <a:spcAft>
              <a:spcPct val="20000"/>
            </a:spcAft>
            <a:buChar char="••"/>
          </a:pPr>
          <a:r>
            <a:rPr lang="cs-CZ" sz="1800" kern="1200" dirty="0" smtClean="0"/>
            <a:t>Svrašťuje se kůže</a:t>
          </a:r>
          <a:endParaRPr lang="cs-CZ" sz="1800" kern="1200" dirty="0"/>
        </a:p>
        <a:p>
          <a:pPr marL="171450" lvl="1" indent="-171450" algn="l" defTabSz="800100">
            <a:lnSpc>
              <a:spcPct val="90000"/>
            </a:lnSpc>
            <a:spcBef>
              <a:spcPct val="0"/>
            </a:spcBef>
            <a:spcAft>
              <a:spcPct val="20000"/>
            </a:spcAft>
            <a:buChar char="••"/>
          </a:pPr>
          <a:r>
            <a:rPr lang="cs-CZ" sz="1800" kern="1200" dirty="0" smtClean="0"/>
            <a:t>Rychlejší únava</a:t>
          </a:r>
          <a:endParaRPr lang="cs-CZ" sz="1800" kern="1200" dirty="0"/>
        </a:p>
        <a:p>
          <a:pPr marL="171450" lvl="1" indent="-171450" algn="l" defTabSz="800100">
            <a:lnSpc>
              <a:spcPct val="90000"/>
            </a:lnSpc>
            <a:spcBef>
              <a:spcPct val="0"/>
            </a:spcBef>
            <a:spcAft>
              <a:spcPct val="20000"/>
            </a:spcAft>
            <a:buChar char="••"/>
          </a:pPr>
          <a:r>
            <a:rPr lang="cs-CZ" sz="1800" kern="1200" dirty="0" smtClean="0"/>
            <a:t>Problémy s dýcháním</a:t>
          </a:r>
          <a:endParaRPr lang="cs-CZ" sz="1800" kern="1200" dirty="0"/>
        </a:p>
        <a:p>
          <a:pPr marL="171450" lvl="1" indent="-171450" algn="l" defTabSz="800100">
            <a:lnSpc>
              <a:spcPct val="90000"/>
            </a:lnSpc>
            <a:spcBef>
              <a:spcPct val="0"/>
            </a:spcBef>
            <a:spcAft>
              <a:spcPct val="20000"/>
            </a:spcAft>
            <a:buChar char="••"/>
          </a:pPr>
          <a:r>
            <a:rPr lang="cs-CZ" sz="1800" kern="1200" dirty="0" smtClean="0"/>
            <a:t>Horší pohyblivost</a:t>
          </a:r>
          <a:endParaRPr lang="cs-CZ" sz="1800" kern="1200" dirty="0"/>
        </a:p>
      </dsp:txBody>
      <dsp:txXfrm>
        <a:off x="0" y="621141"/>
        <a:ext cx="6196013" cy="1761570"/>
      </dsp:txXfrm>
    </dsp:sp>
    <dsp:sp modelId="{3941119C-B4DD-4E0A-B6E7-07745606184A}">
      <dsp:nvSpPr>
        <dsp:cNvPr id="0" name=""/>
        <dsp:cNvSpPr/>
      </dsp:nvSpPr>
      <dsp:spPr>
        <a:xfrm>
          <a:off x="0" y="2382711"/>
          <a:ext cx="6196013" cy="52474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cs-CZ" sz="2300" kern="1200" dirty="0" smtClean="0"/>
            <a:t>Psychické a sociální změny</a:t>
          </a:r>
          <a:endParaRPr lang="cs-CZ" sz="2300" kern="1200" dirty="0"/>
        </a:p>
      </dsp:txBody>
      <dsp:txXfrm>
        <a:off x="25616" y="2408327"/>
        <a:ext cx="6144781" cy="473513"/>
      </dsp:txXfrm>
    </dsp:sp>
    <dsp:sp modelId="{E2D36DD0-E71F-420C-80DA-7FF560B5CF14}">
      <dsp:nvSpPr>
        <dsp:cNvPr id="0" name=""/>
        <dsp:cNvSpPr/>
      </dsp:nvSpPr>
      <dsp:spPr>
        <a:xfrm>
          <a:off x="0" y="2907456"/>
          <a:ext cx="6196013" cy="166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723"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cs-CZ" sz="1800" kern="1200" dirty="0" smtClean="0"/>
            <a:t>Děti odcházejí z domu</a:t>
          </a:r>
          <a:endParaRPr lang="cs-CZ" sz="1800" kern="1200" dirty="0"/>
        </a:p>
        <a:p>
          <a:pPr marL="171450" lvl="1" indent="-171450" algn="l" defTabSz="800100">
            <a:lnSpc>
              <a:spcPct val="90000"/>
            </a:lnSpc>
            <a:spcBef>
              <a:spcPct val="0"/>
            </a:spcBef>
            <a:spcAft>
              <a:spcPct val="20000"/>
            </a:spcAft>
            <a:buChar char="••"/>
          </a:pPr>
          <a:r>
            <a:rPr lang="cs-CZ" sz="1800" kern="1200" dirty="0" smtClean="0"/>
            <a:t>Úmrtí blízkých, úmrtí partnera</a:t>
          </a:r>
          <a:endParaRPr lang="cs-CZ" sz="1800" kern="1200" dirty="0"/>
        </a:p>
        <a:p>
          <a:pPr marL="171450" lvl="1" indent="-171450" algn="l" defTabSz="800100">
            <a:lnSpc>
              <a:spcPct val="90000"/>
            </a:lnSpc>
            <a:spcBef>
              <a:spcPct val="0"/>
            </a:spcBef>
            <a:spcAft>
              <a:spcPct val="20000"/>
            </a:spcAft>
            <a:buChar char="••"/>
          </a:pPr>
          <a:r>
            <a:rPr lang="cs-CZ" sz="1800" kern="1200" dirty="0" smtClean="0"/>
            <a:t>Potřeba lásky a jistoty</a:t>
          </a:r>
          <a:endParaRPr lang="cs-CZ" sz="1800" kern="1200" dirty="0"/>
        </a:p>
        <a:p>
          <a:pPr marL="171450" lvl="1" indent="-171450" algn="l" defTabSz="800100">
            <a:lnSpc>
              <a:spcPct val="90000"/>
            </a:lnSpc>
            <a:spcBef>
              <a:spcPct val="0"/>
            </a:spcBef>
            <a:spcAft>
              <a:spcPct val="20000"/>
            </a:spcAft>
            <a:buChar char="••"/>
          </a:pPr>
          <a:r>
            <a:rPr lang="cs-CZ" sz="1800" kern="1200" dirty="0" smtClean="0"/>
            <a:t>Potřeba rozhodovat za sebe</a:t>
          </a:r>
          <a:endParaRPr lang="cs-CZ" sz="1800" kern="1200" dirty="0"/>
        </a:p>
        <a:p>
          <a:pPr marL="171450" lvl="1" indent="-171450" algn="l" defTabSz="800100">
            <a:lnSpc>
              <a:spcPct val="90000"/>
            </a:lnSpc>
            <a:spcBef>
              <a:spcPct val="0"/>
            </a:spcBef>
            <a:spcAft>
              <a:spcPct val="20000"/>
            </a:spcAft>
            <a:buChar char="••"/>
          </a:pPr>
          <a:r>
            <a:rPr lang="cs-CZ" sz="1800" kern="1200" dirty="0" smtClean="0"/>
            <a:t>Mít na žití = menší byt, menší příjmy, odchod do domova pro seniory apod.</a:t>
          </a:r>
          <a:endParaRPr lang="cs-CZ" sz="1800" kern="1200" dirty="0"/>
        </a:p>
      </dsp:txBody>
      <dsp:txXfrm>
        <a:off x="0" y="2907456"/>
        <a:ext cx="6196013" cy="16663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76C6BF-A3E2-4778-B9AD-BAB0222B8A64}">
      <dsp:nvSpPr>
        <dsp:cNvPr id="0" name=""/>
        <dsp:cNvSpPr/>
      </dsp:nvSpPr>
      <dsp:spPr>
        <a:xfrm>
          <a:off x="2092883" y="1801812"/>
          <a:ext cx="449155" cy="855860"/>
        </a:xfrm>
        <a:custGeom>
          <a:avLst/>
          <a:gdLst/>
          <a:ahLst/>
          <a:cxnLst/>
          <a:rect l="0" t="0" r="0" b="0"/>
          <a:pathLst>
            <a:path>
              <a:moveTo>
                <a:pt x="0" y="0"/>
              </a:moveTo>
              <a:lnTo>
                <a:pt x="224577" y="0"/>
              </a:lnTo>
              <a:lnTo>
                <a:pt x="224577" y="855860"/>
              </a:lnTo>
              <a:lnTo>
                <a:pt x="449155" y="855860"/>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cs-CZ" sz="500" kern="1200"/>
        </a:p>
      </dsp:txBody>
      <dsp:txXfrm>
        <a:off x="2293297" y="2205578"/>
        <a:ext cx="48328" cy="48328"/>
      </dsp:txXfrm>
    </dsp:sp>
    <dsp:sp modelId="{0B4136E0-22B3-4C9F-B52F-563DC6B5588F}">
      <dsp:nvSpPr>
        <dsp:cNvPr id="0" name=""/>
        <dsp:cNvSpPr/>
      </dsp:nvSpPr>
      <dsp:spPr>
        <a:xfrm>
          <a:off x="2092883" y="1756092"/>
          <a:ext cx="449155" cy="91440"/>
        </a:xfrm>
        <a:custGeom>
          <a:avLst/>
          <a:gdLst/>
          <a:ahLst/>
          <a:cxnLst/>
          <a:rect l="0" t="0" r="0" b="0"/>
          <a:pathLst>
            <a:path>
              <a:moveTo>
                <a:pt x="0" y="45720"/>
              </a:moveTo>
              <a:lnTo>
                <a:pt x="449155" y="45720"/>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cs-CZ" sz="500" kern="1200"/>
        </a:p>
      </dsp:txBody>
      <dsp:txXfrm>
        <a:off x="2306232" y="1790583"/>
        <a:ext cx="22457" cy="22457"/>
      </dsp:txXfrm>
    </dsp:sp>
    <dsp:sp modelId="{8E559ACA-8128-4B93-A432-6C460C83C7C4}">
      <dsp:nvSpPr>
        <dsp:cNvPr id="0" name=""/>
        <dsp:cNvSpPr/>
      </dsp:nvSpPr>
      <dsp:spPr>
        <a:xfrm>
          <a:off x="2092883" y="945951"/>
          <a:ext cx="449155" cy="855860"/>
        </a:xfrm>
        <a:custGeom>
          <a:avLst/>
          <a:gdLst/>
          <a:ahLst/>
          <a:cxnLst/>
          <a:rect l="0" t="0" r="0" b="0"/>
          <a:pathLst>
            <a:path>
              <a:moveTo>
                <a:pt x="0" y="855860"/>
              </a:moveTo>
              <a:lnTo>
                <a:pt x="224577" y="855860"/>
              </a:lnTo>
              <a:lnTo>
                <a:pt x="224577" y="0"/>
              </a:lnTo>
              <a:lnTo>
                <a:pt x="449155" y="0"/>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cs-CZ" sz="500" kern="1200"/>
        </a:p>
      </dsp:txBody>
      <dsp:txXfrm>
        <a:off x="2293297" y="1349718"/>
        <a:ext cx="48328" cy="48328"/>
      </dsp:txXfrm>
    </dsp:sp>
    <dsp:sp modelId="{6CA0F65D-0A6E-4840-A3CC-F8D46FB4B4E0}">
      <dsp:nvSpPr>
        <dsp:cNvPr id="0" name=""/>
        <dsp:cNvSpPr/>
      </dsp:nvSpPr>
      <dsp:spPr>
        <a:xfrm rot="16200000">
          <a:off x="-51273" y="1459468"/>
          <a:ext cx="3603625" cy="68468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cs-CZ" sz="1900" kern="1200" dirty="0" smtClean="0"/>
            <a:t>Ze základního důchodového pojištění se poskytují tyto důchody</a:t>
          </a:r>
          <a:endParaRPr lang="cs-CZ" sz="1900" kern="1200" dirty="0"/>
        </a:p>
      </dsp:txBody>
      <dsp:txXfrm>
        <a:off x="-51273" y="1459468"/>
        <a:ext cx="3603625" cy="684688"/>
      </dsp:txXfrm>
    </dsp:sp>
    <dsp:sp modelId="{DC42346C-C745-49D0-AEF6-51075DB77B63}">
      <dsp:nvSpPr>
        <dsp:cNvPr id="0" name=""/>
        <dsp:cNvSpPr/>
      </dsp:nvSpPr>
      <dsp:spPr>
        <a:xfrm>
          <a:off x="2542039" y="603607"/>
          <a:ext cx="2245779" cy="68468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cs-CZ" sz="1700" kern="1200" dirty="0" smtClean="0"/>
            <a:t>Starobní (včetně předčasného starobního důchodu)</a:t>
          </a:r>
          <a:endParaRPr lang="cs-CZ" sz="1700" kern="1200" dirty="0"/>
        </a:p>
      </dsp:txBody>
      <dsp:txXfrm>
        <a:off x="2542039" y="603607"/>
        <a:ext cx="2245779" cy="684688"/>
      </dsp:txXfrm>
    </dsp:sp>
    <dsp:sp modelId="{80EA41EF-F048-4CEE-9E12-1CAB1661016F}">
      <dsp:nvSpPr>
        <dsp:cNvPr id="0" name=""/>
        <dsp:cNvSpPr/>
      </dsp:nvSpPr>
      <dsp:spPr>
        <a:xfrm>
          <a:off x="2542039" y="1459468"/>
          <a:ext cx="2245779" cy="68468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cs-CZ" sz="1700" kern="1200" dirty="0" smtClean="0"/>
            <a:t>Invalidní</a:t>
          </a:r>
          <a:endParaRPr lang="cs-CZ" sz="1700" kern="1200" dirty="0"/>
        </a:p>
      </dsp:txBody>
      <dsp:txXfrm>
        <a:off x="2542039" y="1459468"/>
        <a:ext cx="2245779" cy="684688"/>
      </dsp:txXfrm>
    </dsp:sp>
    <dsp:sp modelId="{3B9705AB-C78B-4AE3-B648-F5B731825762}">
      <dsp:nvSpPr>
        <dsp:cNvPr id="0" name=""/>
        <dsp:cNvSpPr/>
      </dsp:nvSpPr>
      <dsp:spPr>
        <a:xfrm>
          <a:off x="2542039" y="2315329"/>
          <a:ext cx="2245779" cy="68468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cs-CZ" sz="1700" kern="1200" dirty="0" smtClean="0"/>
            <a:t>Pozůstalostní – vdovský a vdovecký, a sirotčí</a:t>
          </a:r>
          <a:endParaRPr lang="cs-CZ" sz="1700" kern="1200" dirty="0"/>
        </a:p>
      </dsp:txBody>
      <dsp:txXfrm>
        <a:off x="2542039" y="2315329"/>
        <a:ext cx="2245779" cy="68468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3238CE-DD7C-4F7E-83E1-E14EE9B7A10B}" type="datetimeFigureOut">
              <a:rPr lang="cs-CZ" smtClean="0"/>
              <a:t>9.1.2012</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A8043D-DFCB-483A-B06D-7C21875DA621}" type="slidenum">
              <a:rPr lang="cs-CZ" smtClean="0"/>
              <a:t>‹#›</a:t>
            </a:fld>
            <a:endParaRPr lang="cs-CZ"/>
          </a:p>
        </p:txBody>
      </p:sp>
    </p:spTree>
    <p:extLst>
      <p:ext uri="{BB962C8B-B14F-4D97-AF65-F5344CB8AC3E}">
        <p14:creationId xmlns:p14="http://schemas.microsoft.com/office/powerpoint/2010/main" val="794010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smtClean="0"/>
              <a:t>Obrázek – zdroj: http://www.mpsv.cz/cs/10597</a:t>
            </a:r>
            <a:endParaRPr lang="cs-CZ" dirty="0"/>
          </a:p>
        </p:txBody>
      </p:sp>
      <p:sp>
        <p:nvSpPr>
          <p:cNvPr id="4" name="Zástupný symbol pro číslo snímku 3"/>
          <p:cNvSpPr>
            <a:spLocks noGrp="1"/>
          </p:cNvSpPr>
          <p:nvPr>
            <p:ph type="sldNum" sz="quarter" idx="10"/>
          </p:nvPr>
        </p:nvSpPr>
        <p:spPr/>
        <p:txBody>
          <a:bodyPr/>
          <a:lstStyle/>
          <a:p>
            <a:fld id="{13A8043D-DFCB-483A-B06D-7C21875DA621}" type="slidenum">
              <a:rPr lang="cs-CZ" smtClean="0"/>
              <a:t>88</a:t>
            </a:fld>
            <a:endParaRPr lang="cs-CZ"/>
          </a:p>
        </p:txBody>
      </p:sp>
    </p:spTree>
    <p:extLst>
      <p:ext uri="{BB962C8B-B14F-4D97-AF65-F5344CB8AC3E}">
        <p14:creationId xmlns:p14="http://schemas.microsoft.com/office/powerpoint/2010/main" val="29135176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cs-CZ" smtClean="0"/>
              <a:t>Kliknutím lze upravit styl.</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AF2B49CD-5F9F-4872-8C89-FB06231D01C5}" type="datetimeFigureOut">
              <a:rPr lang="cs-CZ" smtClean="0"/>
              <a:t>9.1.2012</a:t>
            </a:fld>
            <a:endParaRPr lang="cs-CZ" dirty="0"/>
          </a:p>
        </p:txBody>
      </p:sp>
      <p:sp>
        <p:nvSpPr>
          <p:cNvPr id="5" name="Footer Placeholder 4"/>
          <p:cNvSpPr>
            <a:spLocks noGrp="1"/>
          </p:cNvSpPr>
          <p:nvPr>
            <p:ph type="ftr" sz="quarter" idx="11"/>
          </p:nvPr>
        </p:nvSpPr>
        <p:spPr>
          <a:xfrm>
            <a:off x="1174044" y="5357592"/>
            <a:ext cx="5034845" cy="365125"/>
          </a:xfrm>
        </p:spPr>
        <p:txBody>
          <a:bodyPr/>
          <a:lstStyle/>
          <a:p>
            <a:endParaRPr lang="cs-CZ" dirty="0"/>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F12F3A6E-DA65-4E94-BAC4-5DC5D812D5E4}" type="slidenum">
              <a:rPr lang="cs-CZ" smtClean="0"/>
              <a:t>‹#›</a:t>
            </a:fld>
            <a:endParaRPr lang="cs-CZ"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Content Placeholder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AF2B49CD-5F9F-4872-8C89-FB06231D01C5}" type="datetimeFigureOut">
              <a:rPr lang="cs-CZ" smtClean="0"/>
              <a:t>9.1.2012</a:t>
            </a:fld>
            <a:endParaRPr lang="cs-CZ" dirty="0"/>
          </a:p>
        </p:txBody>
      </p:sp>
      <p:sp>
        <p:nvSpPr>
          <p:cNvPr id="5" name="Footer Placeholder 4"/>
          <p:cNvSpPr>
            <a:spLocks noGrp="1"/>
          </p:cNvSpPr>
          <p:nvPr>
            <p:ph type="ftr" sz="quarter" idx="11"/>
          </p:nvPr>
        </p:nvSpPr>
        <p:spPr/>
        <p:txBody>
          <a:bodyPr/>
          <a:lstStyle/>
          <a:p>
            <a:endParaRPr lang="cs-CZ" dirty="0"/>
          </a:p>
        </p:txBody>
      </p:sp>
      <p:sp>
        <p:nvSpPr>
          <p:cNvPr id="6" name="Slide Number Placeholder 5"/>
          <p:cNvSpPr>
            <a:spLocks noGrp="1"/>
          </p:cNvSpPr>
          <p:nvPr>
            <p:ph type="sldNum" sz="quarter" idx="12"/>
          </p:nvPr>
        </p:nvSpPr>
        <p:spPr/>
        <p:txBody>
          <a:bodyPr/>
          <a:lstStyle/>
          <a:p>
            <a:fld id="{F12F3A6E-DA65-4E94-BAC4-5DC5D812D5E4}" type="slidenum">
              <a:rPr lang="cs-CZ" smtClean="0"/>
              <a:t>‹#›</a:t>
            </a:fld>
            <a:endParaRPr lang="cs-CZ"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cs-CZ" smtClean="0"/>
              <a:t>Kliknutím lze upravit styl.</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AF2B49CD-5F9F-4872-8C89-FB06231D01C5}" type="datetimeFigureOut">
              <a:rPr lang="cs-CZ" smtClean="0"/>
              <a:t>9.1.2012</a:t>
            </a:fld>
            <a:endParaRPr lang="cs-CZ" dirty="0"/>
          </a:p>
        </p:txBody>
      </p:sp>
      <p:sp>
        <p:nvSpPr>
          <p:cNvPr id="5" name="Footer Placeholder 4"/>
          <p:cNvSpPr>
            <a:spLocks noGrp="1"/>
          </p:cNvSpPr>
          <p:nvPr>
            <p:ph type="ftr" sz="quarter" idx="11"/>
          </p:nvPr>
        </p:nvSpPr>
        <p:spPr/>
        <p:txBody>
          <a:bodyPr/>
          <a:lstStyle/>
          <a:p>
            <a:endParaRPr lang="cs-CZ" dirty="0"/>
          </a:p>
        </p:txBody>
      </p:sp>
      <p:sp>
        <p:nvSpPr>
          <p:cNvPr id="6" name="Slide Number Placeholder 5"/>
          <p:cNvSpPr>
            <a:spLocks noGrp="1"/>
          </p:cNvSpPr>
          <p:nvPr>
            <p:ph type="sldNum" sz="quarter" idx="12"/>
          </p:nvPr>
        </p:nvSpPr>
        <p:spPr/>
        <p:txBody>
          <a:bodyPr/>
          <a:lstStyle/>
          <a:p>
            <a:fld id="{F12F3A6E-DA65-4E94-BAC4-5DC5D812D5E4}" type="slidenum">
              <a:rPr lang="cs-CZ" smtClean="0"/>
              <a:t>‹#›</a:t>
            </a:fld>
            <a:endParaRPr lang="cs-CZ"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5" name="Date Placeholder 4"/>
          <p:cNvSpPr>
            <a:spLocks noGrp="1"/>
          </p:cNvSpPr>
          <p:nvPr>
            <p:ph type="dt" sz="half" idx="10"/>
          </p:nvPr>
        </p:nvSpPr>
        <p:spPr/>
        <p:txBody>
          <a:bodyPr/>
          <a:lstStyle/>
          <a:p>
            <a:fld id="{AF2B49CD-5F9F-4872-8C89-FB06231D01C5}" type="datetimeFigureOut">
              <a:rPr lang="cs-CZ" smtClean="0"/>
              <a:t>9.1.2012</a:t>
            </a:fld>
            <a:endParaRPr lang="cs-CZ" dirty="0"/>
          </a:p>
        </p:txBody>
      </p:sp>
      <p:sp>
        <p:nvSpPr>
          <p:cNvPr id="6" name="Footer Placeholder 5"/>
          <p:cNvSpPr>
            <a:spLocks noGrp="1"/>
          </p:cNvSpPr>
          <p:nvPr>
            <p:ph type="ftr" sz="quarter" idx="11"/>
          </p:nvPr>
        </p:nvSpPr>
        <p:spPr/>
        <p:txBody>
          <a:bodyPr/>
          <a:lstStyle/>
          <a:p>
            <a:endParaRPr lang="cs-CZ" dirty="0"/>
          </a:p>
        </p:txBody>
      </p:sp>
      <p:sp>
        <p:nvSpPr>
          <p:cNvPr id="7" name="Slide Number Placeholder 6"/>
          <p:cNvSpPr>
            <a:spLocks noGrp="1"/>
          </p:cNvSpPr>
          <p:nvPr>
            <p:ph type="sldNum" sz="quarter" idx="12"/>
          </p:nvPr>
        </p:nvSpPr>
        <p:spPr/>
        <p:txBody>
          <a:bodyPr/>
          <a:lstStyle/>
          <a:p>
            <a:fld id="{F12F3A6E-DA65-4E94-BAC4-5DC5D812D5E4}" type="slidenum">
              <a:rPr lang="cs-CZ" smtClean="0"/>
              <a:t>‹#›</a:t>
            </a:fld>
            <a:endParaRPr lang="cs-CZ" dirty="0"/>
          </a:p>
        </p:txBody>
      </p:sp>
      <p:sp>
        <p:nvSpPr>
          <p:cNvPr id="9" name="Content Placeholder 8"/>
          <p:cNvSpPr>
            <a:spLocks noGrp="1"/>
          </p:cNvSpPr>
          <p:nvPr>
            <p:ph sz="quarter" idx="13"/>
          </p:nvPr>
        </p:nvSpPr>
        <p:spPr>
          <a:xfrm>
            <a:off x="1298448" y="2121407"/>
            <a:ext cx="3200400" cy="3602736"/>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smtClean="0"/>
              <a:t>Kliknutím lze upravit styl.</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7" name="Date Placeholder 6"/>
          <p:cNvSpPr>
            <a:spLocks noGrp="1"/>
          </p:cNvSpPr>
          <p:nvPr>
            <p:ph type="dt" sz="half" idx="10"/>
          </p:nvPr>
        </p:nvSpPr>
        <p:spPr/>
        <p:txBody>
          <a:bodyPr/>
          <a:lstStyle/>
          <a:p>
            <a:fld id="{AF2B49CD-5F9F-4872-8C89-FB06231D01C5}" type="datetimeFigureOut">
              <a:rPr lang="cs-CZ" smtClean="0"/>
              <a:t>9.1.2012</a:t>
            </a:fld>
            <a:endParaRPr lang="cs-CZ" dirty="0"/>
          </a:p>
        </p:txBody>
      </p:sp>
      <p:sp>
        <p:nvSpPr>
          <p:cNvPr id="8" name="Footer Placeholder 7"/>
          <p:cNvSpPr>
            <a:spLocks noGrp="1"/>
          </p:cNvSpPr>
          <p:nvPr>
            <p:ph type="ftr" sz="quarter" idx="11"/>
          </p:nvPr>
        </p:nvSpPr>
        <p:spPr/>
        <p:txBody>
          <a:bodyPr/>
          <a:lstStyle/>
          <a:p>
            <a:endParaRPr lang="cs-CZ" dirty="0"/>
          </a:p>
        </p:txBody>
      </p:sp>
      <p:sp>
        <p:nvSpPr>
          <p:cNvPr id="9" name="Slide Number Placeholder 8"/>
          <p:cNvSpPr>
            <a:spLocks noGrp="1"/>
          </p:cNvSpPr>
          <p:nvPr>
            <p:ph type="sldNum" sz="quarter" idx="12"/>
          </p:nvPr>
        </p:nvSpPr>
        <p:spPr/>
        <p:txBody>
          <a:bodyPr/>
          <a:lstStyle/>
          <a:p>
            <a:fld id="{F12F3A6E-DA65-4E94-BAC4-5DC5D812D5E4}" type="slidenum">
              <a:rPr lang="cs-CZ" smtClean="0"/>
              <a:t>‹#›</a:t>
            </a:fld>
            <a:endParaRPr lang="cs-CZ" dirty="0"/>
          </a:p>
        </p:txBody>
      </p:sp>
      <p:sp>
        <p:nvSpPr>
          <p:cNvPr id="11" name="Content Placeholder 10"/>
          <p:cNvSpPr>
            <a:spLocks noGrp="1"/>
          </p:cNvSpPr>
          <p:nvPr>
            <p:ph sz="quarter" idx="13"/>
          </p:nvPr>
        </p:nvSpPr>
        <p:spPr>
          <a:xfrm>
            <a:off x="1298448" y="2944368"/>
            <a:ext cx="3227832" cy="2779776"/>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Date Placeholder 2"/>
          <p:cNvSpPr>
            <a:spLocks noGrp="1"/>
          </p:cNvSpPr>
          <p:nvPr>
            <p:ph type="dt" sz="half" idx="10"/>
          </p:nvPr>
        </p:nvSpPr>
        <p:spPr/>
        <p:txBody>
          <a:bodyPr/>
          <a:lstStyle/>
          <a:p>
            <a:fld id="{AF2B49CD-5F9F-4872-8C89-FB06231D01C5}" type="datetimeFigureOut">
              <a:rPr lang="cs-CZ" smtClean="0"/>
              <a:t>9.1.2012</a:t>
            </a:fld>
            <a:endParaRPr lang="cs-CZ" dirty="0"/>
          </a:p>
        </p:txBody>
      </p:sp>
      <p:sp>
        <p:nvSpPr>
          <p:cNvPr id="4" name="Footer Placeholder 3"/>
          <p:cNvSpPr>
            <a:spLocks noGrp="1"/>
          </p:cNvSpPr>
          <p:nvPr>
            <p:ph type="ftr" sz="quarter" idx="11"/>
          </p:nvPr>
        </p:nvSpPr>
        <p:spPr/>
        <p:txBody>
          <a:bodyPr/>
          <a:lstStyle/>
          <a:p>
            <a:endParaRPr lang="cs-CZ" dirty="0"/>
          </a:p>
        </p:txBody>
      </p:sp>
      <p:sp>
        <p:nvSpPr>
          <p:cNvPr id="5" name="Slide Number Placeholder 4"/>
          <p:cNvSpPr>
            <a:spLocks noGrp="1"/>
          </p:cNvSpPr>
          <p:nvPr>
            <p:ph type="sldNum" sz="quarter" idx="12"/>
          </p:nvPr>
        </p:nvSpPr>
        <p:spPr/>
        <p:txBody>
          <a:bodyPr/>
          <a:lstStyle/>
          <a:p>
            <a:fld id="{F12F3A6E-DA65-4E94-BAC4-5DC5D812D5E4}" type="slidenum">
              <a:rPr lang="cs-CZ" smtClean="0"/>
              <a:t>‹#›</a:t>
            </a:fld>
            <a:endParaRPr lang="cs-CZ"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B49CD-5F9F-4872-8C89-FB06231D01C5}" type="datetimeFigureOut">
              <a:rPr lang="cs-CZ" smtClean="0"/>
              <a:t>9.1.2012</a:t>
            </a:fld>
            <a:endParaRPr lang="cs-CZ" dirty="0"/>
          </a:p>
        </p:txBody>
      </p:sp>
      <p:sp>
        <p:nvSpPr>
          <p:cNvPr id="3" name="Footer Placeholder 2"/>
          <p:cNvSpPr>
            <a:spLocks noGrp="1"/>
          </p:cNvSpPr>
          <p:nvPr>
            <p:ph type="ftr" sz="quarter" idx="11"/>
          </p:nvPr>
        </p:nvSpPr>
        <p:spPr/>
        <p:txBody>
          <a:bodyPr/>
          <a:lstStyle/>
          <a:p>
            <a:endParaRPr lang="cs-CZ" dirty="0"/>
          </a:p>
        </p:txBody>
      </p:sp>
      <p:sp>
        <p:nvSpPr>
          <p:cNvPr id="4" name="Slide Number Placeholder 3"/>
          <p:cNvSpPr>
            <a:spLocks noGrp="1"/>
          </p:cNvSpPr>
          <p:nvPr>
            <p:ph type="sldNum" sz="quarter" idx="12"/>
          </p:nvPr>
        </p:nvSpPr>
        <p:spPr/>
        <p:txBody>
          <a:bodyPr/>
          <a:lstStyle/>
          <a:p>
            <a:fld id="{F12F3A6E-DA65-4E94-BAC4-5DC5D812D5E4}" type="slidenum">
              <a:rPr lang="cs-CZ" smtClean="0"/>
              <a:t>‹#›</a:t>
            </a:fld>
            <a:endParaRPr lang="cs-CZ"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cs-CZ" smtClean="0"/>
              <a:t>Kliknutím lze upravit styl.</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a:xfrm rot="60000">
            <a:off x="6341698" y="5885672"/>
            <a:ext cx="1213821" cy="365125"/>
          </a:xfrm>
        </p:spPr>
        <p:txBody>
          <a:bodyPr/>
          <a:lstStyle/>
          <a:p>
            <a:fld id="{AF2B49CD-5F9F-4872-8C89-FB06231D01C5}" type="datetimeFigureOut">
              <a:rPr lang="cs-CZ" smtClean="0"/>
              <a:t>9.1.2012</a:t>
            </a:fld>
            <a:endParaRPr lang="cs-CZ" dirty="0"/>
          </a:p>
        </p:txBody>
      </p:sp>
      <p:sp>
        <p:nvSpPr>
          <p:cNvPr id="6" name="Footer Placeholder 5"/>
          <p:cNvSpPr>
            <a:spLocks noGrp="1"/>
          </p:cNvSpPr>
          <p:nvPr>
            <p:ph type="ftr" sz="quarter" idx="11"/>
          </p:nvPr>
        </p:nvSpPr>
        <p:spPr>
          <a:xfrm rot="-60000">
            <a:off x="914554" y="5829261"/>
            <a:ext cx="3522607" cy="365125"/>
          </a:xfrm>
        </p:spPr>
        <p:txBody>
          <a:bodyPr/>
          <a:lstStyle/>
          <a:p>
            <a:endParaRPr lang="cs-CZ" dirty="0"/>
          </a:p>
        </p:txBody>
      </p:sp>
      <p:sp>
        <p:nvSpPr>
          <p:cNvPr id="7" name="Slide Number Placeholder 6"/>
          <p:cNvSpPr>
            <a:spLocks noGrp="1"/>
          </p:cNvSpPr>
          <p:nvPr>
            <p:ph type="sldNum" sz="quarter" idx="12"/>
          </p:nvPr>
        </p:nvSpPr>
        <p:spPr>
          <a:xfrm rot="60000">
            <a:off x="7557313" y="5896961"/>
            <a:ext cx="554023" cy="365125"/>
          </a:xfrm>
        </p:spPr>
        <p:txBody>
          <a:bodyPr/>
          <a:lstStyle/>
          <a:p>
            <a:fld id="{F12F3A6E-DA65-4E94-BAC4-5DC5D812D5E4}" type="slidenum">
              <a:rPr lang="cs-CZ" smtClean="0"/>
              <a:t>‹#›</a:t>
            </a:fld>
            <a:endParaRPr lang="cs-CZ"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cs-CZ" smtClean="0"/>
              <a:t>Kliknutím lze upravit styl.</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dirty="0" smtClean="0"/>
              <a:t>Kliknutím na ikonu přidáte obrázek.</a:t>
            </a:r>
            <a:endParaRPr lang="en-US" dirty="0"/>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a:xfrm rot="60000">
            <a:off x="6345936" y="5888737"/>
            <a:ext cx="1213821" cy="365125"/>
          </a:xfrm>
        </p:spPr>
        <p:txBody>
          <a:bodyPr/>
          <a:lstStyle/>
          <a:p>
            <a:fld id="{AF2B49CD-5F9F-4872-8C89-FB06231D01C5}" type="datetimeFigureOut">
              <a:rPr lang="cs-CZ" smtClean="0"/>
              <a:t>9.1.2012</a:t>
            </a:fld>
            <a:endParaRPr lang="cs-CZ" dirty="0"/>
          </a:p>
        </p:txBody>
      </p:sp>
      <p:sp>
        <p:nvSpPr>
          <p:cNvPr id="6" name="Footer Placeholder 5"/>
          <p:cNvSpPr>
            <a:spLocks noGrp="1"/>
          </p:cNvSpPr>
          <p:nvPr>
            <p:ph type="ftr" sz="quarter" idx="11"/>
          </p:nvPr>
        </p:nvSpPr>
        <p:spPr>
          <a:xfrm rot="-60000">
            <a:off x="914569" y="5831037"/>
            <a:ext cx="3319043" cy="365125"/>
          </a:xfrm>
        </p:spPr>
        <p:txBody>
          <a:bodyPr/>
          <a:lstStyle/>
          <a:p>
            <a:endParaRPr lang="cs-CZ" dirty="0"/>
          </a:p>
        </p:txBody>
      </p:sp>
      <p:sp>
        <p:nvSpPr>
          <p:cNvPr id="7" name="Slide Number Placeholder 6"/>
          <p:cNvSpPr>
            <a:spLocks noGrp="1"/>
          </p:cNvSpPr>
          <p:nvPr>
            <p:ph type="sldNum" sz="quarter" idx="12"/>
          </p:nvPr>
        </p:nvSpPr>
        <p:spPr>
          <a:xfrm rot="60000">
            <a:off x="7562089" y="5900026"/>
            <a:ext cx="554023" cy="365125"/>
          </a:xfrm>
        </p:spPr>
        <p:txBody>
          <a:bodyPr/>
          <a:lstStyle/>
          <a:p>
            <a:fld id="{F12F3A6E-DA65-4E94-BAC4-5DC5D812D5E4}" type="slidenum">
              <a:rPr lang="cs-CZ" smtClean="0"/>
              <a:t>‹#›</a:t>
            </a:fld>
            <a:endParaRPr lang="cs-CZ"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Vertical Text Placeholder 2"/>
          <p:cNvSpPr>
            <a:spLocks noGrp="1"/>
          </p:cNvSpPr>
          <p:nvPr>
            <p:ph type="body" orient="vert" idx="1"/>
          </p:nvPr>
        </p:nvSpPr>
        <p:spPr/>
        <p:txBody>
          <a:bodyPr vert="eaVert" anchor="ct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AF2B49CD-5F9F-4872-8C89-FB06231D01C5}" type="datetimeFigureOut">
              <a:rPr lang="cs-CZ" smtClean="0"/>
              <a:t>9.1.2012</a:t>
            </a:fld>
            <a:endParaRPr lang="cs-CZ" dirty="0"/>
          </a:p>
        </p:txBody>
      </p:sp>
      <p:sp>
        <p:nvSpPr>
          <p:cNvPr id="5" name="Footer Placeholder 4"/>
          <p:cNvSpPr>
            <a:spLocks noGrp="1"/>
          </p:cNvSpPr>
          <p:nvPr>
            <p:ph type="ftr" sz="quarter" idx="11"/>
          </p:nvPr>
        </p:nvSpPr>
        <p:spPr/>
        <p:txBody>
          <a:bodyPr/>
          <a:lstStyle/>
          <a:p>
            <a:endParaRPr lang="cs-CZ" dirty="0"/>
          </a:p>
        </p:txBody>
      </p:sp>
      <p:sp>
        <p:nvSpPr>
          <p:cNvPr id="6" name="Slide Number Placeholder 5"/>
          <p:cNvSpPr>
            <a:spLocks noGrp="1"/>
          </p:cNvSpPr>
          <p:nvPr>
            <p:ph type="sldNum" sz="quarter" idx="12"/>
          </p:nvPr>
        </p:nvSpPr>
        <p:spPr/>
        <p:txBody>
          <a:bodyPr/>
          <a:lstStyle/>
          <a:p>
            <a:fld id="{F12F3A6E-DA65-4E94-BAC4-5DC5D812D5E4}" type="slidenum">
              <a:rPr lang="cs-CZ" smtClean="0"/>
              <a:t>‹#›</a:t>
            </a:fld>
            <a:endParaRPr lang="cs-CZ"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cs-CZ" smtClean="0"/>
              <a:t>Kliknutím lze upravit styl.</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AF2B49CD-5F9F-4872-8C89-FB06231D01C5}" type="datetimeFigureOut">
              <a:rPr lang="cs-CZ" smtClean="0"/>
              <a:t>9.1.2012</a:t>
            </a:fld>
            <a:endParaRPr lang="cs-CZ" dirty="0"/>
          </a:p>
        </p:txBody>
      </p:sp>
      <p:sp>
        <p:nvSpPr>
          <p:cNvPr id="5" name="Footer Placeholder 4"/>
          <p:cNvSpPr>
            <a:spLocks noGrp="1"/>
          </p:cNvSpPr>
          <p:nvPr>
            <p:ph type="ftr" sz="quarter" idx="11"/>
          </p:nvPr>
        </p:nvSpPr>
        <p:spPr/>
        <p:txBody>
          <a:bodyPr/>
          <a:lstStyle/>
          <a:p>
            <a:endParaRPr lang="cs-CZ" dirty="0"/>
          </a:p>
        </p:txBody>
      </p:sp>
      <p:sp>
        <p:nvSpPr>
          <p:cNvPr id="6" name="Slide Number Placeholder 5"/>
          <p:cNvSpPr>
            <a:spLocks noGrp="1"/>
          </p:cNvSpPr>
          <p:nvPr>
            <p:ph type="sldNum" sz="quarter" idx="12"/>
          </p:nvPr>
        </p:nvSpPr>
        <p:spPr/>
        <p:txBody>
          <a:bodyPr/>
          <a:lstStyle/>
          <a:p>
            <a:fld id="{F12F3A6E-DA65-4E94-BAC4-5DC5D812D5E4}" type="slidenum">
              <a:rPr lang="cs-CZ" smtClean="0"/>
              <a:t>‹#›</a:t>
            </a:fld>
            <a:endParaRPr lang="cs-CZ"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cs-CZ" smtClean="0"/>
              <a:t>Kliknutím lze upravit styl.</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AF2B49CD-5F9F-4872-8C89-FB06231D01C5}" type="datetimeFigureOut">
              <a:rPr lang="cs-CZ" smtClean="0"/>
              <a:t>9.1.2012</a:t>
            </a:fld>
            <a:endParaRPr lang="cs-CZ" dirty="0"/>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cs-CZ" dirty="0"/>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F12F3A6E-DA65-4E94-BAC4-5DC5D812D5E4}" type="slidenum">
              <a:rPr lang="cs-CZ" smtClean="0"/>
              <a:t>‹#›</a:t>
            </a:fld>
            <a:endParaRPr lang="cs-CZ" dirty="0"/>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www.czso.cz/csu/redakce.nsf/i/nadeje_doziti_pri_narozeni_v_letech_1950_2010"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domovsenioruchrudim.cz/" TargetMode="External"/><Relationship Id="rId2" Type="http://schemas.openxmlformats.org/officeDocument/2006/relationships/hyperlink" Target="http://www.sanatorium-topas.cz/sec-nase-zarizeni" TargetMode="Externa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hyperlink" Target="http://www.senior-park.cz/senior-park-penziony.php"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www.cssz.cz/"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www.finance.cz/duchody-a-penze/informace/penzijni-pripojisteni/vyplacene-davky/" TargetMode="Externa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ocialniporadce.mpsv.cz/cs/164"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6.jpg"/><Relationship Id="rId4" Type="http://schemas.openxmlformats.org/officeDocument/2006/relationships/image" Target="../media/image9.png"/></Relationships>
</file>

<file path=ppt/slides/_rels/slide8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www.mpsv.cz/files/clanky/10591/dr-faq.pdf" TargetMode="Externa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8" Type="http://schemas.openxmlformats.org/officeDocument/2006/relationships/hyperlink" Target="http://socialniporadce.mpsv.cz/" TargetMode="External"/><Relationship Id="rId3" Type="http://schemas.openxmlformats.org/officeDocument/2006/relationships/hyperlink" Target="http://www.czso.cz/" TargetMode="External"/><Relationship Id="rId7" Type="http://schemas.openxmlformats.org/officeDocument/2006/relationships/hyperlink" Target="http://socialniporadce.mpsv.cz/cs/164" TargetMode="External"/><Relationship Id="rId2" Type="http://schemas.openxmlformats.org/officeDocument/2006/relationships/hyperlink" Target="http://www.mpsv.cz/" TargetMode="External"/><Relationship Id="rId1" Type="http://schemas.openxmlformats.org/officeDocument/2006/relationships/slideLayout" Target="../slideLayouts/slideLayout2.xml"/><Relationship Id="rId6" Type="http://schemas.openxmlformats.org/officeDocument/2006/relationships/hyperlink" Target="http://www.cssz.cz/cz/informace/informacni-materialy/publikace.htm" TargetMode="External"/><Relationship Id="rId11" Type="http://schemas.openxmlformats.org/officeDocument/2006/relationships/image" Target="../media/image6.jpg"/><Relationship Id="rId5" Type="http://schemas.openxmlformats.org/officeDocument/2006/relationships/hyperlink" Target="http://www.cssz.cz/" TargetMode="External"/><Relationship Id="rId10" Type="http://schemas.openxmlformats.org/officeDocument/2006/relationships/hyperlink" Target="http://www.podnikatel.cz/clanky/socialni-pojisteni-osvc-2012/" TargetMode="External"/><Relationship Id="rId4" Type="http://schemas.openxmlformats.org/officeDocument/2006/relationships/hyperlink" Target="http://www.czso.cz/csu/redakce.nsf/i/nadeje_doziti_pri_narozeni_v_letech_1950_2010" TargetMode="External"/><Relationship Id="rId9" Type="http://schemas.openxmlformats.org/officeDocument/2006/relationships/hyperlink" Target="http://www.mpsv.cz/cs/1191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dirty="0" smtClean="0"/>
              <a:t>Důchodová politika</a:t>
            </a:r>
            <a:endParaRPr lang="cs-CZ" dirty="0"/>
          </a:p>
        </p:txBody>
      </p:sp>
      <p:pic>
        <p:nvPicPr>
          <p:cNvPr id="4" name="Obrázek 3" descr="http://t3.gstatic.com/images?q=tbn:ANd9GcS80qJ6IXl0QbvEqIxcLMvBlZlgoh-L2Aiw7JrBpSVr5uJBwBfJ"/>
          <p:cNvPicPr/>
          <p:nvPr/>
        </p:nvPicPr>
        <p:blipFill>
          <a:blip r:embed="rId2">
            <a:extLst>
              <a:ext uri="{28A0092B-C50C-407E-A947-70E740481C1C}">
                <a14:useLocalDpi xmlns:a14="http://schemas.microsoft.com/office/drawing/2010/main" val="0"/>
              </a:ext>
            </a:extLst>
          </a:blip>
          <a:srcRect/>
          <a:stretch>
            <a:fillRect/>
          </a:stretch>
        </p:blipFill>
        <p:spPr bwMode="auto">
          <a:xfrm>
            <a:off x="2566733" y="4725144"/>
            <a:ext cx="4038600" cy="876300"/>
          </a:xfrm>
          <a:prstGeom prst="rect">
            <a:avLst/>
          </a:prstGeom>
          <a:noFill/>
          <a:ln>
            <a:noFill/>
          </a:ln>
        </p:spPr>
      </p:pic>
    </p:spTree>
    <p:extLst>
      <p:ext uri="{BB962C8B-B14F-4D97-AF65-F5344CB8AC3E}">
        <p14:creationId xmlns:p14="http://schemas.microsoft.com/office/powerpoint/2010/main" val="3768484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Cíle kapitoly</a:t>
            </a:r>
            <a:endParaRPr lang="cs-CZ" dirty="0"/>
          </a:p>
        </p:txBody>
      </p:sp>
      <p:sp>
        <p:nvSpPr>
          <p:cNvPr id="3" name="Zástupný symbol pro obsah 2"/>
          <p:cNvSpPr>
            <a:spLocks noGrp="1"/>
          </p:cNvSpPr>
          <p:nvPr>
            <p:ph idx="1"/>
          </p:nvPr>
        </p:nvSpPr>
        <p:spPr/>
        <p:txBody>
          <a:bodyPr>
            <a:normAutofit fontScale="55000" lnSpcReduction="20000"/>
          </a:bodyPr>
          <a:lstStyle/>
          <a:p>
            <a:pPr lvl="0"/>
            <a:r>
              <a:rPr lang="cs-CZ" dirty="0"/>
              <a:t>stručně charakterizovat základní pojmy jako je stáří, stárnutí, střední délka života</a:t>
            </a:r>
          </a:p>
          <a:p>
            <a:pPr lvl="0"/>
            <a:r>
              <a:rPr lang="cs-CZ" dirty="0"/>
              <a:t>citlivě a empaticky zaujmout stanovisko k situacím, které jsou spojené se stářím, stárnutím</a:t>
            </a:r>
          </a:p>
          <a:p>
            <a:pPr lvl="0"/>
            <a:r>
              <a:rPr lang="cs-CZ" dirty="0"/>
              <a:t>rozlišit mezi pojmy gerontologie a geriatrie</a:t>
            </a:r>
          </a:p>
          <a:p>
            <a:pPr lvl="0"/>
            <a:r>
              <a:rPr lang="cs-CZ" dirty="0"/>
              <a:t>zamyslet se nad předpoklady, možnostmi a mezemi rodinné péče o staré spoluobčany</a:t>
            </a:r>
          </a:p>
          <a:p>
            <a:pPr lvl="0"/>
            <a:r>
              <a:rPr lang="cs-CZ" dirty="0"/>
              <a:t>získat přehled o tom, jaké jsou možnosti péče o staré spoluobčany</a:t>
            </a:r>
          </a:p>
          <a:p>
            <a:pPr lvl="0"/>
            <a:r>
              <a:rPr lang="cs-CZ" dirty="0"/>
              <a:t>orientovat se v systému důchodového pojištění</a:t>
            </a:r>
          </a:p>
          <a:p>
            <a:pPr lvl="0"/>
            <a:r>
              <a:rPr lang="cs-CZ" dirty="0"/>
              <a:t>dokázat vysvětlit jednotlivé principy důchodového pojištění</a:t>
            </a:r>
          </a:p>
          <a:p>
            <a:pPr lvl="0"/>
            <a:r>
              <a:rPr lang="cs-CZ" dirty="0"/>
              <a:t>definovat základní a doplňkové důchodové pojištění	</a:t>
            </a:r>
          </a:p>
          <a:p>
            <a:pPr lvl="0"/>
            <a:r>
              <a:rPr lang="cs-CZ" dirty="0"/>
              <a:t>rozlišovat jednotlivé druhy dávek důchodového pojištění</a:t>
            </a:r>
          </a:p>
          <a:p>
            <a:pPr lvl="0"/>
            <a:r>
              <a:rPr lang="cs-CZ" dirty="0"/>
              <a:t>vysvětlit náhradní doby pojištění</a:t>
            </a:r>
          </a:p>
          <a:p>
            <a:pPr lvl="0"/>
            <a:r>
              <a:rPr lang="cs-CZ" dirty="0"/>
              <a:t>ozřejmit systém podávání žádostí o důchod</a:t>
            </a:r>
          </a:p>
          <a:p>
            <a:pPr lvl="0"/>
            <a:r>
              <a:rPr lang="cs-CZ" dirty="0"/>
              <a:t>stručně charakterizovat penzijní připojištění</a:t>
            </a:r>
          </a:p>
          <a:p>
            <a:pPr lvl="0"/>
            <a:r>
              <a:rPr lang="cs-CZ" dirty="0"/>
              <a:t>orientovat se v současných problémech týkajících se důchodové politiky – prognostický vývoj, rozdíly v jednotlivých oblastech, aktuální výše základní výměry dávek důchodového pojištění apod.</a:t>
            </a:r>
          </a:p>
          <a:p>
            <a:endParaRPr lang="cs-CZ" dirty="0"/>
          </a:p>
        </p:txBody>
      </p:sp>
      <p:pic>
        <p:nvPicPr>
          <p:cNvPr id="7" name="Obráze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673154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Pojmy, které je dobré si pamatovat</a:t>
            </a:r>
            <a:endParaRPr lang="cs-CZ" dirty="0"/>
          </a:p>
        </p:txBody>
      </p:sp>
      <p:sp>
        <p:nvSpPr>
          <p:cNvPr id="3" name="Zástupný symbol pro obsah 2"/>
          <p:cNvSpPr>
            <a:spLocks noGrp="1"/>
          </p:cNvSpPr>
          <p:nvPr>
            <p:ph idx="1"/>
          </p:nvPr>
        </p:nvSpPr>
        <p:spPr/>
        <p:txBody>
          <a:bodyPr>
            <a:normAutofit fontScale="77500" lnSpcReduction="20000"/>
          </a:bodyPr>
          <a:lstStyle/>
          <a:p>
            <a:pPr lvl="0"/>
            <a:r>
              <a:rPr lang="cs-CZ" dirty="0"/>
              <a:t>stárnutí, stáří</a:t>
            </a:r>
          </a:p>
          <a:p>
            <a:pPr lvl="0"/>
            <a:r>
              <a:rPr lang="cs-CZ" dirty="0"/>
              <a:t>naděje na dožití</a:t>
            </a:r>
          </a:p>
          <a:p>
            <a:pPr lvl="0"/>
            <a:r>
              <a:rPr lang="cs-CZ" dirty="0"/>
              <a:t>gerontologie, geriatrie</a:t>
            </a:r>
          </a:p>
          <a:p>
            <a:pPr lvl="0"/>
            <a:r>
              <a:rPr lang="cs-CZ" dirty="0"/>
              <a:t>zákon o důchodovém pojištění</a:t>
            </a:r>
          </a:p>
          <a:p>
            <a:pPr lvl="0"/>
            <a:r>
              <a:rPr lang="cs-CZ" dirty="0"/>
              <a:t>Česká správa sociálního zabezpečení, okresní správa sociálního zabezpečení</a:t>
            </a:r>
          </a:p>
          <a:p>
            <a:pPr lvl="0"/>
            <a:r>
              <a:rPr lang="cs-CZ" dirty="0"/>
              <a:t>základní výměra, procentní výměra</a:t>
            </a:r>
          </a:p>
          <a:p>
            <a:pPr lvl="0"/>
            <a:r>
              <a:rPr lang="cs-CZ" dirty="0"/>
              <a:t>starobní, invalidní, vdovský a vdovecký, sirotčí důchod</a:t>
            </a:r>
          </a:p>
          <a:p>
            <a:pPr lvl="0"/>
            <a:r>
              <a:rPr lang="cs-CZ" dirty="0"/>
              <a:t>důchodový věk</a:t>
            </a:r>
          </a:p>
          <a:p>
            <a:pPr lvl="0"/>
            <a:r>
              <a:rPr lang="cs-CZ" dirty="0"/>
              <a:t>invalidita</a:t>
            </a:r>
          </a:p>
          <a:p>
            <a:pPr lvl="0"/>
            <a:r>
              <a:rPr lang="cs-CZ" dirty="0"/>
              <a:t>náhradní doba pojištění</a:t>
            </a:r>
          </a:p>
          <a:p>
            <a:pPr lvl="0"/>
            <a:r>
              <a:rPr lang="cs-CZ" dirty="0"/>
              <a:t>penzijní připojištění</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735099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Kontrolní otázky</a:t>
            </a:r>
            <a:endParaRPr lang="cs-CZ" dirty="0"/>
          </a:p>
        </p:txBody>
      </p:sp>
      <p:sp>
        <p:nvSpPr>
          <p:cNvPr id="3" name="Zástupný symbol pro obsah 2"/>
          <p:cNvSpPr>
            <a:spLocks noGrp="1"/>
          </p:cNvSpPr>
          <p:nvPr>
            <p:ph idx="1"/>
          </p:nvPr>
        </p:nvSpPr>
        <p:spPr/>
        <p:txBody>
          <a:bodyPr>
            <a:normAutofit fontScale="85000" lnSpcReduction="20000"/>
          </a:bodyPr>
          <a:lstStyle/>
          <a:p>
            <a:pPr lvl="0"/>
            <a:r>
              <a:rPr lang="cs-CZ" dirty="0"/>
              <a:t>Co je skryto pod obecným pojmem důchodová politika? Jaké jsou její cíle a prostřednictvím koho jsou realizovány?</a:t>
            </a:r>
          </a:p>
          <a:p>
            <a:pPr lvl="0"/>
            <a:r>
              <a:rPr lang="cs-CZ" dirty="0"/>
              <a:t>Charakterizujte cílovou populaci důchodové politiky.</a:t>
            </a:r>
          </a:p>
          <a:p>
            <a:pPr lvl="0"/>
            <a:r>
              <a:rPr lang="cs-CZ" dirty="0"/>
              <a:t>Jaký je rozdíl mezi pojmy stáří a stárnutí?</a:t>
            </a:r>
          </a:p>
          <a:p>
            <a:pPr lvl="0"/>
            <a:r>
              <a:rPr lang="cs-CZ" dirty="0"/>
              <a:t>Co to znamená, když se řekne naděje na dožití?</a:t>
            </a:r>
          </a:p>
          <a:p>
            <a:pPr lvl="0"/>
            <a:r>
              <a:rPr lang="cs-CZ" dirty="0"/>
              <a:t>Kterým zákonem je řešena důchodová politika?</a:t>
            </a:r>
          </a:p>
          <a:p>
            <a:pPr lvl="0"/>
            <a:r>
              <a:rPr lang="cs-CZ" dirty="0"/>
              <a:t>Jaké jsou principy důchodového pojištění?</a:t>
            </a:r>
          </a:p>
          <a:p>
            <a:pPr lvl="0"/>
            <a:r>
              <a:rPr lang="cs-CZ" dirty="0"/>
              <a:t>Vysvětlete co to znamená, když se řekne, že stát garantuje systém ekonomicky i právně.</a:t>
            </a:r>
          </a:p>
          <a:p>
            <a:pPr lvl="0"/>
            <a:r>
              <a:rPr lang="cs-CZ" dirty="0"/>
              <a:t>Z jakých dvou částí se skládá Český důchodový systém?</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94959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Kontrolní otázky</a:t>
            </a:r>
            <a:endParaRPr lang="cs-CZ" dirty="0"/>
          </a:p>
        </p:txBody>
      </p:sp>
      <p:sp>
        <p:nvSpPr>
          <p:cNvPr id="3" name="Zástupný symbol pro obsah 2"/>
          <p:cNvSpPr>
            <a:spLocks noGrp="1"/>
          </p:cNvSpPr>
          <p:nvPr>
            <p:ph idx="1"/>
          </p:nvPr>
        </p:nvSpPr>
        <p:spPr/>
        <p:txBody>
          <a:bodyPr>
            <a:normAutofit fontScale="62500" lnSpcReduction="20000"/>
          </a:bodyPr>
          <a:lstStyle/>
          <a:p>
            <a:pPr lvl="0"/>
            <a:r>
              <a:rPr lang="cs-CZ" dirty="0"/>
              <a:t>Je účast na českém důchodovém pojištění povinná?</a:t>
            </a:r>
          </a:p>
          <a:p>
            <a:pPr lvl="0"/>
            <a:r>
              <a:rPr lang="cs-CZ" dirty="0"/>
              <a:t>Která instituce rozhoduje o nároku na důchod a jeho výši? 	</a:t>
            </a:r>
          </a:p>
          <a:p>
            <a:pPr lvl="0"/>
            <a:r>
              <a:rPr lang="cs-CZ" dirty="0"/>
              <a:t>Rozdělte druhy dávek důchodového pojištění a stručně je charakterizujte</a:t>
            </a:r>
          </a:p>
          <a:p>
            <a:pPr lvl="0"/>
            <a:r>
              <a:rPr lang="cs-CZ" dirty="0"/>
              <a:t>Jaká je v současné výše základní výměry u všech dávek důchodového pojištění?</a:t>
            </a:r>
          </a:p>
          <a:p>
            <a:pPr lvl="0"/>
            <a:r>
              <a:rPr lang="cs-CZ" dirty="0"/>
              <a:t>Zjistěte v kolika letech bude moci jít vaše matka, otec do starobního důchodu? </a:t>
            </a:r>
          </a:p>
          <a:p>
            <a:pPr lvl="0"/>
            <a:r>
              <a:rPr lang="cs-CZ" dirty="0"/>
              <a:t>Definujte jednotlivé stupně invalidity</a:t>
            </a:r>
          </a:p>
          <a:p>
            <a:pPr lvl="0"/>
            <a:r>
              <a:rPr lang="cs-CZ" dirty="0"/>
              <a:t>Jaký je rozdíl mezi vdovským a vdoveckým důchodem?</a:t>
            </a:r>
          </a:p>
          <a:p>
            <a:pPr lvl="0"/>
            <a:r>
              <a:rPr lang="cs-CZ" dirty="0"/>
              <a:t>Kam byste se vydali, když byste podávali žádost o dávku důchodového pojištění?</a:t>
            </a:r>
          </a:p>
          <a:p>
            <a:pPr lvl="0"/>
            <a:r>
              <a:rPr lang="cs-CZ" dirty="0"/>
              <a:t>Jaké možnosti mají lidé v oblasti dobrovolného spoření si na „důchod“?</a:t>
            </a:r>
          </a:p>
          <a:p>
            <a:pPr lvl="0"/>
            <a:r>
              <a:rPr lang="cs-CZ" dirty="0"/>
              <a:t>Co je předmětem probíhající důchodové reformy?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155093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dirty="0" smtClean="0"/>
              <a:t>Základní pojmy</a:t>
            </a:r>
            <a:endParaRPr lang="cs-CZ" dirty="0"/>
          </a:p>
        </p:txBody>
      </p:sp>
      <p:sp>
        <p:nvSpPr>
          <p:cNvPr id="4" name="Podnadpis 3"/>
          <p:cNvSpPr>
            <a:spLocks noGrp="1"/>
          </p:cNvSpPr>
          <p:nvPr>
            <p:ph type="subTitle" idx="1"/>
          </p:nvPr>
        </p:nvSpPr>
        <p:spPr/>
        <p:txBody>
          <a:bodyPr>
            <a:normAutofit fontScale="92500" lnSpcReduction="10000"/>
          </a:bodyPr>
          <a:lstStyle/>
          <a:p>
            <a:r>
              <a:rPr lang="cs-CZ" dirty="0" smtClean="0"/>
              <a:t>Stáří</a:t>
            </a:r>
          </a:p>
          <a:p>
            <a:r>
              <a:rPr lang="cs-CZ" dirty="0" smtClean="0"/>
              <a:t>Stárnutí</a:t>
            </a:r>
          </a:p>
          <a:p>
            <a:r>
              <a:rPr lang="cs-CZ" dirty="0" smtClean="0"/>
              <a:t>Střední délka života</a:t>
            </a:r>
          </a:p>
          <a:p>
            <a:r>
              <a:rPr lang="cs-CZ" dirty="0" smtClean="0"/>
              <a:t>Gerontologie, geriatrie</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779893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Stárnutí</a:t>
            </a:r>
            <a:endParaRPr lang="cs-CZ" dirty="0"/>
          </a:p>
        </p:txBody>
      </p:sp>
      <p:sp>
        <p:nvSpPr>
          <p:cNvPr id="3" name="Zástupný symbol pro obsah 2"/>
          <p:cNvSpPr>
            <a:spLocks noGrp="1"/>
          </p:cNvSpPr>
          <p:nvPr>
            <p:ph idx="1"/>
          </p:nvPr>
        </p:nvSpPr>
        <p:spPr/>
        <p:txBody>
          <a:bodyPr/>
          <a:lstStyle/>
          <a:p>
            <a:pPr lvl="0"/>
            <a:r>
              <a:rPr lang="cs-CZ" dirty="0"/>
              <a:t>je přirozený, nepřetržitý, nezvratný biologický proces</a:t>
            </a:r>
          </a:p>
          <a:p>
            <a:pPr lvl="0"/>
            <a:r>
              <a:rPr lang="cs-CZ" dirty="0"/>
              <a:t>trvá od zárodku až do smrti</a:t>
            </a:r>
          </a:p>
          <a:p>
            <a:pPr lvl="0"/>
            <a:r>
              <a:rPr lang="cs-CZ" dirty="0"/>
              <a:t>probíhá u každého člověka jinak</a:t>
            </a:r>
          </a:p>
          <a:p>
            <a:pPr lvl="0"/>
            <a:r>
              <a:rPr lang="cs-CZ" dirty="0"/>
              <a:t>na průběh u každého člověka mají vliv především: genetické faktory, vliv životního prostředí, zdravotní stav, způsob života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611970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Stáří</a:t>
            </a:r>
            <a:endParaRPr lang="cs-CZ" dirty="0"/>
          </a:p>
        </p:txBody>
      </p:sp>
      <p:sp>
        <p:nvSpPr>
          <p:cNvPr id="3" name="Zástupný symbol pro obsah 2"/>
          <p:cNvSpPr>
            <a:spLocks noGrp="1"/>
          </p:cNvSpPr>
          <p:nvPr>
            <p:ph idx="1"/>
          </p:nvPr>
        </p:nvSpPr>
        <p:spPr/>
        <p:txBody>
          <a:bodyPr/>
          <a:lstStyle/>
          <a:p>
            <a:pPr lvl="0"/>
            <a:r>
              <a:rPr lang="cs-CZ" dirty="0"/>
              <a:t>je poslední etapou procesu stárnutí</a:t>
            </a:r>
          </a:p>
          <a:p>
            <a:pPr lvl="0"/>
            <a:r>
              <a:rPr lang="cs-CZ" b="1" dirty="0"/>
              <a:t>dle Světové zdravotní organizace dělíme stáří na:</a:t>
            </a:r>
            <a:endParaRPr lang="cs-CZ" dirty="0"/>
          </a:p>
          <a:p>
            <a:pPr lvl="1"/>
            <a:r>
              <a:rPr lang="cs-CZ" sz="2400" dirty="0"/>
              <a:t>rané stáří (60 – 74 let)</a:t>
            </a:r>
          </a:p>
          <a:p>
            <a:pPr lvl="1"/>
            <a:r>
              <a:rPr lang="cs-CZ" sz="2400" dirty="0"/>
              <a:t>vlastní stáří (75 – 89 let)</a:t>
            </a:r>
          </a:p>
          <a:p>
            <a:pPr lvl="1"/>
            <a:r>
              <a:rPr lang="cs-CZ" sz="2400" dirty="0"/>
              <a:t>dlouhověkost (90 a více let)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045088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Stáří</a:t>
            </a:r>
            <a:endParaRPr lang="cs-CZ" dirty="0"/>
          </a:p>
        </p:txBody>
      </p:sp>
      <p:sp>
        <p:nvSpPr>
          <p:cNvPr id="3" name="Zástupný symbol pro obsah 2"/>
          <p:cNvSpPr>
            <a:spLocks noGrp="1"/>
          </p:cNvSpPr>
          <p:nvPr>
            <p:ph idx="1"/>
          </p:nvPr>
        </p:nvSpPr>
        <p:spPr/>
        <p:txBody>
          <a:bodyPr>
            <a:normAutofit fontScale="92500" lnSpcReduction="20000"/>
          </a:bodyPr>
          <a:lstStyle/>
          <a:p>
            <a:r>
              <a:rPr lang="cs-CZ" b="1" dirty="0"/>
              <a:t>V posledních letech je více prosazováno jiné dělení stáří:</a:t>
            </a:r>
            <a:endParaRPr lang="cs-CZ" dirty="0"/>
          </a:p>
          <a:p>
            <a:r>
              <a:rPr lang="cs-CZ" dirty="0"/>
              <a:t>65-74 let	</a:t>
            </a:r>
            <a:r>
              <a:rPr lang="cs-CZ" dirty="0" smtClean="0"/>
              <a:t>	mladí </a:t>
            </a:r>
            <a:r>
              <a:rPr lang="cs-CZ" dirty="0"/>
              <a:t>staří (</a:t>
            </a:r>
            <a:r>
              <a:rPr lang="cs-CZ" dirty="0" err="1"/>
              <a:t>young</a:t>
            </a:r>
            <a:r>
              <a:rPr lang="cs-CZ" dirty="0"/>
              <a:t> </a:t>
            </a:r>
            <a:r>
              <a:rPr lang="cs-CZ" dirty="0" err="1"/>
              <a:t>old</a:t>
            </a:r>
            <a:r>
              <a:rPr lang="cs-CZ" dirty="0"/>
              <a:t>)</a:t>
            </a:r>
          </a:p>
          <a:p>
            <a:r>
              <a:rPr lang="cs-CZ" dirty="0"/>
              <a:t>75 – 84 let	</a:t>
            </a:r>
            <a:r>
              <a:rPr lang="cs-CZ" dirty="0" smtClean="0"/>
              <a:t>	staří </a:t>
            </a:r>
            <a:r>
              <a:rPr lang="cs-CZ" dirty="0"/>
              <a:t>(</a:t>
            </a:r>
            <a:r>
              <a:rPr lang="cs-CZ" dirty="0" err="1"/>
              <a:t>old</a:t>
            </a:r>
            <a:r>
              <a:rPr lang="cs-CZ" dirty="0"/>
              <a:t> </a:t>
            </a:r>
            <a:r>
              <a:rPr lang="cs-CZ" dirty="0" err="1"/>
              <a:t>old</a:t>
            </a:r>
            <a:r>
              <a:rPr lang="cs-CZ" dirty="0"/>
              <a:t>)</a:t>
            </a:r>
          </a:p>
          <a:p>
            <a:r>
              <a:rPr lang="cs-CZ" dirty="0"/>
              <a:t>85 – a více let	velmi staří (very </a:t>
            </a:r>
            <a:r>
              <a:rPr lang="cs-CZ" dirty="0" err="1"/>
              <a:t>old</a:t>
            </a:r>
            <a:r>
              <a:rPr lang="cs-CZ" dirty="0"/>
              <a:t>)</a:t>
            </a:r>
          </a:p>
          <a:p>
            <a:pPr marL="0" indent="0">
              <a:buNone/>
            </a:pPr>
            <a:r>
              <a:rPr lang="cs-CZ" dirty="0"/>
              <a:t> </a:t>
            </a:r>
          </a:p>
          <a:p>
            <a:r>
              <a:rPr lang="cs-CZ" dirty="0"/>
              <a:t>Toto rozdělení reaguje na změnu populační struktury společnosti.</a:t>
            </a:r>
          </a:p>
          <a:p>
            <a:pPr marL="0" indent="0">
              <a:buNone/>
            </a:pPr>
            <a:endParaRPr lang="cs-CZ" dirty="0"/>
          </a:p>
          <a:p>
            <a:r>
              <a:rPr lang="cs-CZ" dirty="0"/>
              <a:t>Změna proběhla především ve smyslu prodlužování střední délky života.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752381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Naděje dožití – střední délka života</a:t>
            </a:r>
            <a:endParaRPr lang="cs-CZ" dirty="0"/>
          </a:p>
        </p:txBody>
      </p:sp>
      <p:sp>
        <p:nvSpPr>
          <p:cNvPr id="3" name="Zástupný symbol pro obsah 2"/>
          <p:cNvSpPr>
            <a:spLocks noGrp="1"/>
          </p:cNvSpPr>
          <p:nvPr>
            <p:ph idx="1"/>
          </p:nvPr>
        </p:nvSpPr>
        <p:spPr/>
        <p:txBody>
          <a:bodyPr/>
          <a:lstStyle/>
          <a:p>
            <a:pPr lvl="0"/>
            <a:r>
              <a:rPr lang="cs-CZ" dirty="0"/>
              <a:t>je to údaj o věku, kterého se od narození pravděpodobně dožijeme</a:t>
            </a:r>
          </a:p>
          <a:p>
            <a:pPr lvl="0"/>
            <a:r>
              <a:rPr lang="cs-CZ" dirty="0"/>
              <a:t>je to ukazatel, který nejlépe vystihuje zdravotní stav populace</a:t>
            </a:r>
          </a:p>
          <a:p>
            <a:pPr lvl="0"/>
            <a:r>
              <a:rPr lang="cs-CZ" dirty="0"/>
              <a:t>naděje dožití nebo-</a:t>
            </a:r>
            <a:r>
              <a:rPr lang="cs-CZ" dirty="0" err="1"/>
              <a:t>li</a:t>
            </a:r>
            <a:r>
              <a:rPr lang="cs-CZ" dirty="0"/>
              <a:t> střední délka života je vždy uváděna zvlášť pro muže a ženy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951655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p:cNvSpPr txBox="1"/>
          <p:nvPr/>
        </p:nvSpPr>
        <p:spPr>
          <a:xfrm>
            <a:off x="2987824" y="5846934"/>
            <a:ext cx="6933975" cy="246221"/>
          </a:xfrm>
          <a:prstGeom prst="rect">
            <a:avLst/>
          </a:prstGeom>
          <a:noFill/>
        </p:spPr>
        <p:txBody>
          <a:bodyPr wrap="square" rtlCol="0">
            <a:spAutoFit/>
          </a:bodyPr>
          <a:lstStyle/>
          <a:p>
            <a:r>
              <a:rPr lang="cs-CZ" sz="1000" dirty="0" smtClean="0"/>
              <a:t>Zdroj: </a:t>
            </a:r>
            <a:r>
              <a:rPr lang="cs-CZ" sz="1000" u="sng" dirty="0">
                <a:hlinkClick r:id="rId2"/>
              </a:rPr>
              <a:t>http://</a:t>
            </a:r>
            <a:r>
              <a:rPr lang="cs-CZ" sz="1000" u="sng" dirty="0" smtClean="0">
                <a:hlinkClick r:id="rId2"/>
              </a:rPr>
              <a:t>www.czso.cz/csu/redakce.nsf/i/nadeje_doziti_pri_narozeni_v_letech_1950_2010</a:t>
            </a:r>
            <a:endParaRPr lang="cs-CZ" sz="1000" dirty="0"/>
          </a:p>
        </p:txBody>
      </p:sp>
      <p:pic>
        <p:nvPicPr>
          <p:cNvPr id="6" name="Obráze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036" y="6078035"/>
            <a:ext cx="2967939" cy="648000"/>
          </a:xfrm>
          <a:prstGeom prst="rect">
            <a:avLst/>
          </a:prstGeom>
        </p:spPr>
      </p:pic>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0275" y="1649413"/>
            <a:ext cx="4743450" cy="3562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123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Gerontologie x Geriatrie</a:t>
            </a:r>
            <a:endParaRPr lang="cs-CZ" dirty="0"/>
          </a:p>
        </p:txBody>
      </p:sp>
      <p:sp>
        <p:nvSpPr>
          <p:cNvPr id="3" name="Zástupný symbol pro obsah 2"/>
          <p:cNvSpPr>
            <a:spLocks noGrp="1"/>
          </p:cNvSpPr>
          <p:nvPr>
            <p:ph idx="1"/>
          </p:nvPr>
        </p:nvSpPr>
        <p:spPr/>
        <p:txBody>
          <a:bodyPr/>
          <a:lstStyle/>
          <a:p>
            <a:r>
              <a:rPr lang="cs-CZ" b="1" dirty="0"/>
              <a:t>Gerontologie</a:t>
            </a:r>
            <a:r>
              <a:rPr lang="cs-CZ" dirty="0"/>
              <a:t> – nauka o stárnutí, jejímž hlavním praktickým cílem je výzkum a vytváření podmínek pro prevenci předčasného stárnutí a pro aktivní stáří</a:t>
            </a:r>
          </a:p>
          <a:p>
            <a:endParaRPr lang="cs-CZ" b="1" dirty="0" smtClean="0"/>
          </a:p>
          <a:p>
            <a:r>
              <a:rPr lang="cs-CZ" b="1" dirty="0" smtClean="0"/>
              <a:t>Geriatrie </a:t>
            </a:r>
            <a:r>
              <a:rPr lang="cs-CZ" dirty="0"/>
              <a:t>– nauka o chorobách ve stáří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902117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ctrTitle"/>
          </p:nvPr>
        </p:nvSpPr>
        <p:spPr/>
        <p:txBody>
          <a:bodyPr/>
          <a:lstStyle/>
          <a:p>
            <a:r>
              <a:rPr lang="cs-CZ" dirty="0" smtClean="0"/>
              <a:t>Stárnutí a co ve stáří?</a:t>
            </a:r>
            <a:endParaRPr lang="cs-CZ" dirty="0"/>
          </a:p>
        </p:txBody>
      </p:sp>
      <p:sp>
        <p:nvSpPr>
          <p:cNvPr id="5" name="Podnadpis 4"/>
          <p:cNvSpPr>
            <a:spLocks noGrp="1"/>
          </p:cNvSpPr>
          <p:nvPr>
            <p:ph type="subTitle" idx="1"/>
          </p:nvPr>
        </p:nvSpPr>
        <p:spPr/>
        <p:txBody>
          <a:bodyPr>
            <a:normAutofit fontScale="85000" lnSpcReduction="20000"/>
          </a:bodyPr>
          <a:lstStyle/>
          <a:p>
            <a:r>
              <a:rPr lang="cs-CZ" dirty="0" smtClean="0"/>
              <a:t>Anatomické a funkční změny v organismu</a:t>
            </a:r>
          </a:p>
          <a:p>
            <a:r>
              <a:rPr lang="cs-CZ" dirty="0"/>
              <a:t>Předpoklady, možnosti a meze rodinné péče o staré </a:t>
            </a:r>
            <a:r>
              <a:rPr lang="cs-CZ" dirty="0" smtClean="0"/>
              <a:t>lidi</a:t>
            </a:r>
          </a:p>
          <a:p>
            <a:r>
              <a:rPr lang="cs-CZ" dirty="0" smtClean="0"/>
              <a:t>Resort zdravotnictví a resort sociální</a:t>
            </a:r>
          </a:p>
          <a:p>
            <a:r>
              <a:rPr lang="cs-CZ" dirty="0"/>
              <a:t>a</a:t>
            </a:r>
            <a:r>
              <a:rPr lang="cs-CZ" dirty="0" smtClean="0"/>
              <a:t> další…</a:t>
            </a:r>
            <a:endParaRPr lang="cs-CZ" dirty="0"/>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835073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Změny v průběhu stárnutí</a:t>
            </a:r>
            <a:endParaRPr lang="cs-CZ" dirty="0"/>
          </a:p>
        </p:txBody>
      </p:sp>
      <p:sp>
        <p:nvSpPr>
          <p:cNvPr id="3" name="Zástupný symbol pro obsah 2"/>
          <p:cNvSpPr>
            <a:spLocks noGrp="1"/>
          </p:cNvSpPr>
          <p:nvPr>
            <p:ph idx="1"/>
          </p:nvPr>
        </p:nvSpPr>
        <p:spPr/>
        <p:txBody>
          <a:bodyPr/>
          <a:lstStyle/>
          <a:p>
            <a:r>
              <a:rPr lang="cs-CZ" b="1" dirty="0"/>
              <a:t>Proces stárnutí je provázen anatomickými a funkčními změnami organismu</a:t>
            </a:r>
            <a:r>
              <a:rPr lang="cs-CZ" dirty="0"/>
              <a:t>, které mají za následek pozvolné snižování pracovní schopnosti.</a:t>
            </a:r>
          </a:p>
          <a:p>
            <a:r>
              <a:rPr lang="cs-CZ" dirty="0"/>
              <a:t>Proces stárnutí může být urychlen nemocemi, které ve zvýšené míře provázejí věk nad 45 let.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898281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symbol pro obsah 3"/>
          <p:cNvGraphicFramePr>
            <a:graphicFrameLocks noGrp="1"/>
          </p:cNvGraphicFramePr>
          <p:nvPr>
            <p:ph idx="1"/>
            <p:extLst>
              <p:ext uri="{D42A27DB-BD31-4B8C-83A1-F6EECF244321}">
                <p14:modId xmlns:p14="http://schemas.microsoft.com/office/powerpoint/2010/main" val="2964609683"/>
              </p:ext>
            </p:extLst>
          </p:nvPr>
        </p:nvGraphicFramePr>
        <p:xfrm>
          <a:off x="1463675" y="1052736"/>
          <a:ext cx="6196013" cy="46702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Obrázek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383785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75656" y="1340768"/>
            <a:ext cx="6196405" cy="3603812"/>
          </a:xfrm>
        </p:spPr>
        <p:txBody>
          <a:bodyPr/>
          <a:lstStyle/>
          <a:p>
            <a:r>
              <a:rPr lang="cs-CZ" dirty="0"/>
              <a:t>Zabezpečení ve stáří je jedním ze základních ústavních práv občanů. </a:t>
            </a:r>
          </a:p>
          <a:p>
            <a:r>
              <a:rPr lang="cs-CZ" dirty="0"/>
              <a:t>V péči o staré občany platí zásada neoddělitelnosti a komplexnosti zdravotních a sociálních služeb. </a:t>
            </a:r>
          </a:p>
          <a:p>
            <a:r>
              <a:rPr lang="cs-CZ" dirty="0"/>
              <a:t>V konkrétním čase však vždy jedna ze složek převažuje (dle toho, zda jde o staré lidi nemocné nebo zdravé)</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40120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Předpoklady, možnosti a meze rodinné péče o staré </a:t>
            </a:r>
            <a:r>
              <a:rPr lang="cs-CZ" dirty="0" smtClean="0"/>
              <a:t>lidi</a:t>
            </a:r>
            <a:endParaRPr lang="cs-CZ" dirty="0"/>
          </a:p>
        </p:txBody>
      </p:sp>
      <p:sp>
        <p:nvSpPr>
          <p:cNvPr id="3" name="Zástupný symbol pro obsah 2"/>
          <p:cNvSpPr>
            <a:spLocks noGrp="1"/>
          </p:cNvSpPr>
          <p:nvPr>
            <p:ph idx="1"/>
          </p:nvPr>
        </p:nvSpPr>
        <p:spPr/>
        <p:txBody>
          <a:bodyPr/>
          <a:lstStyle/>
          <a:p>
            <a:endParaRPr lang="cs-CZ" dirty="0" smtClean="0"/>
          </a:p>
          <a:p>
            <a:r>
              <a:rPr lang="cs-CZ" dirty="0" smtClean="0"/>
              <a:t>historický </a:t>
            </a:r>
            <a:r>
              <a:rPr lang="cs-CZ" dirty="0"/>
              <a:t>vývoj rodiny a jejího vztahu ke starým příbuzným</a:t>
            </a:r>
          </a:p>
          <a:p>
            <a:r>
              <a:rPr lang="cs-CZ" dirty="0" smtClean="0"/>
              <a:t>dnes </a:t>
            </a:r>
            <a:r>
              <a:rPr lang="cs-CZ" dirty="0"/>
              <a:t>většinou nežijí generace pohromadě, oddělené bydlení přináší klady i zápory</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364602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a:t>Předpoklady rodinné péče </a:t>
            </a:r>
          </a:p>
        </p:txBody>
      </p:sp>
      <p:sp>
        <p:nvSpPr>
          <p:cNvPr id="3" name="Zástupný symbol pro obsah 2"/>
          <p:cNvSpPr>
            <a:spLocks noGrp="1"/>
          </p:cNvSpPr>
          <p:nvPr>
            <p:ph idx="1"/>
          </p:nvPr>
        </p:nvSpPr>
        <p:spPr/>
        <p:txBody>
          <a:bodyPr/>
          <a:lstStyle/>
          <a:p>
            <a:pPr lvl="0"/>
            <a:r>
              <a:rPr lang="cs-CZ" dirty="0"/>
              <a:t>rodina se </a:t>
            </a:r>
            <a:r>
              <a:rPr lang="cs-CZ" b="1" dirty="0"/>
              <a:t>musí chtít starat </a:t>
            </a:r>
            <a:r>
              <a:rPr lang="cs-CZ" dirty="0"/>
              <a:t>- závisí to na vzájemném vztahu                                                                               rodičů a dětí</a:t>
            </a:r>
          </a:p>
          <a:p>
            <a:pPr lvl="0"/>
            <a:r>
              <a:rPr lang="cs-CZ" b="1" dirty="0"/>
              <a:t>moci se starat </a:t>
            </a:r>
            <a:r>
              <a:rPr lang="cs-CZ" dirty="0"/>
              <a:t>- omezujícím faktorem je např.: jiné bydliště, není možné stěhování, dlouhá pracovní doba apod.</a:t>
            </a:r>
          </a:p>
          <a:p>
            <a:pPr lvl="0"/>
            <a:r>
              <a:rPr lang="cs-CZ" b="1" dirty="0"/>
              <a:t>umět se starat </a:t>
            </a:r>
            <a:r>
              <a:rPr lang="cs-CZ" dirty="0"/>
              <a:t>- nutné znalosti ošetřovatelství, psychologie starých lidí apod.</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340709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Resort zdravotnictví</a:t>
            </a:r>
            <a:endParaRPr lang="cs-CZ" dirty="0"/>
          </a:p>
        </p:txBody>
      </p:sp>
      <p:graphicFrame>
        <p:nvGraphicFramePr>
          <p:cNvPr id="4" name="Zástupný symbol pro obsah 3"/>
          <p:cNvGraphicFramePr>
            <a:graphicFrameLocks noGrp="1"/>
          </p:cNvGraphicFramePr>
          <p:nvPr>
            <p:ph idx="1"/>
            <p:extLst>
              <p:ext uri="{D42A27DB-BD31-4B8C-83A1-F6EECF244321}">
                <p14:modId xmlns:p14="http://schemas.microsoft.com/office/powerpoint/2010/main" val="177221572"/>
              </p:ext>
            </p:extLst>
          </p:nvPr>
        </p:nvGraphicFramePr>
        <p:xfrm>
          <a:off x="1187624" y="1916830"/>
          <a:ext cx="6912767" cy="4151339"/>
        </p:xfrm>
        <a:graphic>
          <a:graphicData uri="http://schemas.openxmlformats.org/drawingml/2006/table">
            <a:tbl>
              <a:tblPr firstRow="1" firstCol="1" lastRow="1" lastCol="1" bandRow="1" bandCol="1">
                <a:tableStyleId>{69CF1AB2-1976-4502-BF36-3FF5EA218861}</a:tableStyleId>
              </a:tblPr>
              <a:tblGrid>
                <a:gridCol w="3455847"/>
                <a:gridCol w="3456920"/>
              </a:tblGrid>
              <a:tr h="268830">
                <a:tc>
                  <a:txBody>
                    <a:bodyPr/>
                    <a:lstStyle/>
                    <a:p>
                      <a:pPr algn="just">
                        <a:spcAft>
                          <a:spcPts val="0"/>
                        </a:spcAft>
                        <a:tabLst>
                          <a:tab pos="-3543300" algn="l"/>
                          <a:tab pos="1143000" algn="l"/>
                          <a:tab pos="1257300" algn="l"/>
                          <a:tab pos="1485900" algn="l"/>
                          <a:tab pos="1943100" algn="l"/>
                          <a:tab pos="2857500" algn="l"/>
                        </a:tabLst>
                      </a:pPr>
                      <a:r>
                        <a:rPr lang="cs-CZ" sz="1600" dirty="0">
                          <a:effectLst/>
                        </a:rPr>
                        <a:t>Péče</a:t>
                      </a:r>
                      <a:endParaRPr lang="cs-CZ" sz="1600" dirty="0">
                        <a:solidFill>
                          <a:schemeClr val="accent4"/>
                        </a:solidFill>
                        <a:effectLst/>
                        <a:latin typeface="Times New Roman"/>
                        <a:ea typeface="Times New Roman"/>
                      </a:endParaRPr>
                    </a:p>
                  </a:txBody>
                  <a:tcPr marL="68580" marR="68580" marT="0" marB="0"/>
                </a:tc>
                <a:tc>
                  <a:txBody>
                    <a:bodyPr/>
                    <a:lstStyle/>
                    <a:p>
                      <a:pPr algn="just">
                        <a:spcAft>
                          <a:spcPts val="0"/>
                        </a:spcAft>
                        <a:tabLst>
                          <a:tab pos="-3543300" algn="l"/>
                          <a:tab pos="1143000" algn="l"/>
                          <a:tab pos="1257300" algn="l"/>
                          <a:tab pos="1485900" algn="l"/>
                          <a:tab pos="1943100" algn="l"/>
                          <a:tab pos="2857500" algn="l"/>
                        </a:tabLst>
                      </a:pPr>
                      <a:r>
                        <a:rPr lang="cs-CZ" sz="1600">
                          <a:effectLst/>
                        </a:rPr>
                        <a:t>Resort zdravotnictví</a:t>
                      </a:r>
                      <a:endParaRPr lang="cs-CZ" sz="1600">
                        <a:solidFill>
                          <a:schemeClr val="accent4"/>
                        </a:solidFill>
                        <a:effectLst/>
                        <a:latin typeface="Times New Roman"/>
                        <a:ea typeface="Times New Roman"/>
                      </a:endParaRPr>
                    </a:p>
                  </a:txBody>
                  <a:tcPr marL="68580" marR="68580" marT="0" marB="0"/>
                </a:tc>
              </a:tr>
              <a:tr h="1344150">
                <a:tc>
                  <a:txBody>
                    <a:bodyPr/>
                    <a:lstStyle/>
                    <a:p>
                      <a:pPr algn="just">
                        <a:spcAft>
                          <a:spcPts val="0"/>
                        </a:spcAft>
                        <a:tabLst>
                          <a:tab pos="-3543300" algn="l"/>
                          <a:tab pos="1143000" algn="l"/>
                          <a:tab pos="1257300" algn="l"/>
                          <a:tab pos="1485900" algn="l"/>
                          <a:tab pos="1943100" algn="l"/>
                          <a:tab pos="2857500" algn="l"/>
                        </a:tabLst>
                      </a:pPr>
                      <a:r>
                        <a:rPr lang="cs-CZ" sz="1600" dirty="0">
                          <a:effectLst/>
                        </a:rPr>
                        <a:t>Primární, ambulantní, terénní péče</a:t>
                      </a:r>
                      <a:endParaRPr lang="cs-CZ" sz="1600" dirty="0">
                        <a:solidFill>
                          <a:schemeClr val="accent4"/>
                        </a:solidFill>
                        <a:effectLst/>
                        <a:latin typeface="Times New Roman"/>
                        <a:ea typeface="Times New Roman"/>
                      </a:endParaRPr>
                    </a:p>
                  </a:txBody>
                  <a:tcPr marL="68580" marR="68580" marT="0" marB="0"/>
                </a:tc>
                <a:tc>
                  <a:txBody>
                    <a:bodyPr/>
                    <a:lstStyle/>
                    <a:p>
                      <a:pPr algn="just">
                        <a:spcAft>
                          <a:spcPts val="0"/>
                        </a:spcAft>
                        <a:tabLst>
                          <a:tab pos="-3543300" algn="l"/>
                          <a:tab pos="1143000" algn="l"/>
                          <a:tab pos="1257300" algn="l"/>
                          <a:tab pos="1485900" algn="l"/>
                          <a:tab pos="1943100" algn="l"/>
                          <a:tab pos="2857500" algn="l"/>
                        </a:tabLst>
                      </a:pPr>
                      <a:r>
                        <a:rPr lang="cs-CZ" sz="1600" dirty="0">
                          <a:effectLst/>
                        </a:rPr>
                        <a:t>Praktický lékař, </a:t>
                      </a:r>
                      <a:r>
                        <a:rPr lang="cs-CZ" sz="1600" dirty="0" smtClean="0">
                          <a:effectLst/>
                        </a:rPr>
                        <a:t>sestra</a:t>
                      </a:r>
                      <a:endParaRPr lang="cs-CZ" sz="1600" dirty="0">
                        <a:effectLst/>
                      </a:endParaRPr>
                    </a:p>
                    <a:p>
                      <a:pPr algn="just">
                        <a:spcAft>
                          <a:spcPts val="0"/>
                        </a:spcAft>
                        <a:tabLst>
                          <a:tab pos="-3543300" algn="l"/>
                          <a:tab pos="1143000" algn="l"/>
                          <a:tab pos="1257300" algn="l"/>
                          <a:tab pos="1485900" algn="l"/>
                          <a:tab pos="1943100" algn="l"/>
                          <a:tab pos="2857500" algn="l"/>
                        </a:tabLst>
                      </a:pPr>
                      <a:r>
                        <a:rPr lang="cs-CZ" sz="1600" dirty="0">
                          <a:effectLst/>
                        </a:rPr>
                        <a:t>ambulantní služby </a:t>
                      </a:r>
                      <a:r>
                        <a:rPr lang="cs-CZ" sz="1600" dirty="0" smtClean="0">
                          <a:effectLst/>
                        </a:rPr>
                        <a:t>specialistů</a:t>
                      </a:r>
                    </a:p>
                    <a:p>
                      <a:pPr algn="just">
                        <a:spcAft>
                          <a:spcPts val="0"/>
                        </a:spcAft>
                        <a:tabLst>
                          <a:tab pos="-3543300" algn="l"/>
                          <a:tab pos="1143000" algn="l"/>
                          <a:tab pos="1257300" algn="l"/>
                          <a:tab pos="1485900" algn="l"/>
                          <a:tab pos="1943100" algn="l"/>
                          <a:tab pos="2857500" algn="l"/>
                        </a:tabLst>
                      </a:pPr>
                      <a:r>
                        <a:rPr lang="cs-CZ" sz="1600" dirty="0" smtClean="0">
                          <a:effectLst/>
                        </a:rPr>
                        <a:t>geriatrické ambulance</a:t>
                      </a:r>
                      <a:endParaRPr lang="cs-CZ" sz="1600" dirty="0">
                        <a:effectLst/>
                      </a:endParaRPr>
                    </a:p>
                    <a:p>
                      <a:pPr algn="just">
                        <a:spcAft>
                          <a:spcPts val="0"/>
                        </a:spcAft>
                        <a:tabLst>
                          <a:tab pos="-3543300" algn="l"/>
                          <a:tab pos="1143000" algn="l"/>
                          <a:tab pos="1257300" algn="l"/>
                          <a:tab pos="1485900" algn="l"/>
                          <a:tab pos="1943100" algn="l"/>
                          <a:tab pos="2857500" algn="l"/>
                        </a:tabLst>
                      </a:pPr>
                      <a:r>
                        <a:rPr lang="cs-CZ" sz="1600" dirty="0">
                          <a:effectLst/>
                        </a:rPr>
                        <a:t>geriatrická </a:t>
                      </a:r>
                      <a:r>
                        <a:rPr lang="cs-CZ" sz="1600" dirty="0" smtClean="0">
                          <a:effectLst/>
                        </a:rPr>
                        <a:t>sestra</a:t>
                      </a:r>
                      <a:endParaRPr lang="cs-CZ" sz="1600" dirty="0">
                        <a:effectLst/>
                      </a:endParaRPr>
                    </a:p>
                    <a:p>
                      <a:pPr algn="just">
                        <a:spcAft>
                          <a:spcPts val="0"/>
                        </a:spcAft>
                        <a:tabLst>
                          <a:tab pos="-3543300" algn="l"/>
                          <a:tab pos="1143000" algn="l"/>
                          <a:tab pos="1257300" algn="l"/>
                          <a:tab pos="1485900" algn="l"/>
                          <a:tab pos="1943100" algn="l"/>
                          <a:tab pos="2857500" algn="l"/>
                        </a:tabLst>
                      </a:pPr>
                      <a:r>
                        <a:rPr lang="cs-CZ" sz="1600" dirty="0">
                          <a:effectLst/>
                        </a:rPr>
                        <a:t>denní rehabilitační centra</a:t>
                      </a:r>
                      <a:endParaRPr lang="cs-CZ" sz="1600" dirty="0">
                        <a:solidFill>
                          <a:schemeClr val="accent4"/>
                        </a:solidFill>
                        <a:effectLst/>
                        <a:latin typeface="Times New Roman"/>
                        <a:ea typeface="Times New Roman"/>
                      </a:endParaRPr>
                    </a:p>
                  </a:txBody>
                  <a:tcPr marL="68580" marR="68580" marT="0" marB="0"/>
                </a:tc>
              </a:tr>
              <a:tr h="1075319">
                <a:tc>
                  <a:txBody>
                    <a:bodyPr/>
                    <a:lstStyle/>
                    <a:p>
                      <a:pPr algn="just">
                        <a:spcAft>
                          <a:spcPts val="0"/>
                        </a:spcAft>
                        <a:tabLst>
                          <a:tab pos="-3543300" algn="l"/>
                          <a:tab pos="1143000" algn="l"/>
                          <a:tab pos="1257300" algn="l"/>
                          <a:tab pos="1485900" algn="l"/>
                          <a:tab pos="1943100" algn="l"/>
                          <a:tab pos="2857500" algn="l"/>
                        </a:tabLst>
                      </a:pPr>
                      <a:r>
                        <a:rPr lang="cs-CZ" sz="1600">
                          <a:effectLst/>
                        </a:rPr>
                        <a:t>Krátkodobá „ústavní“ péče</a:t>
                      </a:r>
                      <a:endParaRPr lang="cs-CZ" sz="1600">
                        <a:solidFill>
                          <a:schemeClr val="accent4"/>
                        </a:solidFill>
                        <a:effectLst/>
                        <a:latin typeface="Times New Roman"/>
                        <a:ea typeface="Times New Roman"/>
                      </a:endParaRPr>
                    </a:p>
                  </a:txBody>
                  <a:tcPr marL="68580" marR="68580" marT="0" marB="0"/>
                </a:tc>
                <a:tc>
                  <a:txBody>
                    <a:bodyPr/>
                    <a:lstStyle/>
                    <a:p>
                      <a:pPr algn="just">
                        <a:spcAft>
                          <a:spcPts val="0"/>
                        </a:spcAft>
                        <a:tabLst>
                          <a:tab pos="-3543300" algn="l"/>
                          <a:tab pos="1143000" algn="l"/>
                          <a:tab pos="1257300" algn="l"/>
                          <a:tab pos="1485900" algn="l"/>
                          <a:tab pos="1943100" algn="l"/>
                          <a:tab pos="2857500" algn="l"/>
                        </a:tabLst>
                      </a:pPr>
                      <a:r>
                        <a:rPr lang="cs-CZ" sz="1600" dirty="0">
                          <a:effectLst/>
                        </a:rPr>
                        <a:t>Všechna oddělení  </a:t>
                      </a:r>
                      <a:r>
                        <a:rPr lang="cs-CZ" sz="1600" dirty="0" smtClean="0">
                          <a:effectLst/>
                        </a:rPr>
                        <a:t>nemocnic</a:t>
                      </a:r>
                      <a:endParaRPr lang="cs-CZ" sz="1600" dirty="0">
                        <a:effectLst/>
                      </a:endParaRPr>
                    </a:p>
                    <a:p>
                      <a:pPr algn="just">
                        <a:spcAft>
                          <a:spcPts val="0"/>
                        </a:spcAft>
                        <a:tabLst>
                          <a:tab pos="-3543300" algn="l"/>
                          <a:tab pos="1143000" algn="l"/>
                          <a:tab pos="1257300" algn="l"/>
                          <a:tab pos="1485900" algn="l"/>
                          <a:tab pos="1943100" algn="l"/>
                          <a:tab pos="2857500" algn="l"/>
                        </a:tabLst>
                      </a:pPr>
                      <a:r>
                        <a:rPr lang="cs-CZ" sz="1600" dirty="0">
                          <a:effectLst/>
                        </a:rPr>
                        <a:t>Geriatrická oddělení</a:t>
                      </a:r>
                    </a:p>
                    <a:p>
                      <a:pPr algn="just">
                        <a:spcAft>
                          <a:spcPts val="0"/>
                        </a:spcAft>
                        <a:tabLst>
                          <a:tab pos="-3543300" algn="l"/>
                          <a:tab pos="1143000" algn="l"/>
                          <a:tab pos="1257300" algn="l"/>
                          <a:tab pos="1485900" algn="l"/>
                          <a:tab pos="1943100" algn="l"/>
                          <a:tab pos="2857500" algn="l"/>
                        </a:tabLst>
                      </a:pPr>
                      <a:r>
                        <a:rPr lang="cs-CZ" sz="1600" dirty="0" err="1">
                          <a:effectLst/>
                        </a:rPr>
                        <a:t>Gerontopsychiatrie</a:t>
                      </a:r>
                      <a:r>
                        <a:rPr lang="cs-CZ" sz="1600" dirty="0">
                          <a:effectLst/>
                        </a:rPr>
                        <a:t> </a:t>
                      </a:r>
                    </a:p>
                    <a:p>
                      <a:pPr algn="just">
                        <a:spcAft>
                          <a:spcPts val="0"/>
                        </a:spcAft>
                        <a:tabLst>
                          <a:tab pos="-3543300" algn="l"/>
                          <a:tab pos="1143000" algn="l"/>
                          <a:tab pos="1257300" algn="l"/>
                          <a:tab pos="1485900" algn="l"/>
                          <a:tab pos="1943100" algn="l"/>
                          <a:tab pos="2857500" algn="l"/>
                        </a:tabLst>
                      </a:pPr>
                      <a:r>
                        <a:rPr lang="cs-CZ" sz="1600" dirty="0">
                          <a:effectLst/>
                        </a:rPr>
                        <a:t> </a:t>
                      </a:r>
                      <a:endParaRPr lang="cs-CZ" sz="1600" dirty="0">
                        <a:solidFill>
                          <a:schemeClr val="accent4"/>
                        </a:solidFill>
                        <a:effectLst/>
                        <a:latin typeface="Times New Roman"/>
                        <a:ea typeface="Times New Roman"/>
                      </a:endParaRPr>
                    </a:p>
                  </a:txBody>
                  <a:tcPr marL="68580" marR="68580" marT="0" marB="0"/>
                </a:tc>
              </a:tr>
              <a:tr h="1344150">
                <a:tc>
                  <a:txBody>
                    <a:bodyPr/>
                    <a:lstStyle/>
                    <a:p>
                      <a:pPr algn="just">
                        <a:spcAft>
                          <a:spcPts val="0"/>
                        </a:spcAft>
                        <a:tabLst>
                          <a:tab pos="-3543300" algn="l"/>
                          <a:tab pos="1143000" algn="l"/>
                          <a:tab pos="1257300" algn="l"/>
                          <a:tab pos="1485900" algn="l"/>
                          <a:tab pos="1943100" algn="l"/>
                          <a:tab pos="2857500" algn="l"/>
                        </a:tabLst>
                      </a:pPr>
                      <a:r>
                        <a:rPr lang="cs-CZ" sz="1600" dirty="0">
                          <a:effectLst/>
                        </a:rPr>
                        <a:t>Dlouhodobá „ústavní“ péče</a:t>
                      </a:r>
                      <a:endParaRPr lang="cs-CZ" sz="1600" dirty="0">
                        <a:solidFill>
                          <a:schemeClr val="accent4"/>
                        </a:solidFill>
                        <a:effectLst/>
                        <a:latin typeface="Times New Roman"/>
                        <a:ea typeface="Times New Roman"/>
                      </a:endParaRPr>
                    </a:p>
                  </a:txBody>
                  <a:tcPr marL="68580" marR="68580" marT="0" marB="0"/>
                </a:tc>
                <a:tc>
                  <a:txBody>
                    <a:bodyPr/>
                    <a:lstStyle/>
                    <a:p>
                      <a:pPr algn="just">
                        <a:spcAft>
                          <a:spcPts val="0"/>
                        </a:spcAft>
                        <a:tabLst>
                          <a:tab pos="-3543300" algn="l"/>
                          <a:tab pos="1143000" algn="l"/>
                          <a:tab pos="1257300" algn="l"/>
                          <a:tab pos="1485900" algn="l"/>
                          <a:tab pos="1943100" algn="l"/>
                          <a:tab pos="2857500" algn="l"/>
                        </a:tabLst>
                      </a:pPr>
                      <a:r>
                        <a:rPr lang="cs-CZ" sz="1600" dirty="0" smtClean="0">
                          <a:effectLst/>
                        </a:rPr>
                        <a:t>LDN </a:t>
                      </a:r>
                      <a:r>
                        <a:rPr lang="cs-CZ" sz="1600" dirty="0">
                          <a:effectLst/>
                        </a:rPr>
                        <a:t>– léčebny </a:t>
                      </a:r>
                      <a:r>
                        <a:rPr lang="cs-CZ" sz="1600" dirty="0" smtClean="0">
                          <a:effectLst/>
                        </a:rPr>
                        <a:t>dlouhodobě</a:t>
                      </a:r>
                    </a:p>
                    <a:p>
                      <a:pPr algn="just">
                        <a:spcAft>
                          <a:spcPts val="0"/>
                        </a:spcAft>
                        <a:tabLst>
                          <a:tab pos="-3543300" algn="l"/>
                          <a:tab pos="1143000" algn="l"/>
                          <a:tab pos="1257300" algn="l"/>
                          <a:tab pos="1485900" algn="l"/>
                          <a:tab pos="1943100" algn="l"/>
                          <a:tab pos="2857500" algn="l"/>
                        </a:tabLst>
                      </a:pPr>
                      <a:r>
                        <a:rPr lang="cs-CZ" sz="1600" dirty="0" smtClean="0">
                          <a:effectLst/>
                        </a:rPr>
                        <a:t>nemocných</a:t>
                      </a:r>
                    </a:p>
                    <a:p>
                      <a:pPr algn="just">
                        <a:spcAft>
                          <a:spcPts val="0"/>
                        </a:spcAft>
                        <a:tabLst>
                          <a:tab pos="-3543300" algn="l"/>
                          <a:tab pos="1143000" algn="l"/>
                          <a:tab pos="1257300" algn="l"/>
                          <a:tab pos="1485900" algn="l"/>
                          <a:tab pos="1943100" algn="l"/>
                          <a:tab pos="2857500" algn="l"/>
                        </a:tabLst>
                      </a:pPr>
                      <a:r>
                        <a:rPr lang="cs-CZ" sz="1600" dirty="0" smtClean="0">
                          <a:effectLst/>
                        </a:rPr>
                        <a:t>Psychiatrické </a:t>
                      </a:r>
                      <a:r>
                        <a:rPr lang="cs-CZ" sz="1600" dirty="0">
                          <a:effectLst/>
                        </a:rPr>
                        <a:t>léčebny</a:t>
                      </a:r>
                    </a:p>
                    <a:p>
                      <a:pPr algn="just">
                        <a:spcAft>
                          <a:spcPts val="0"/>
                        </a:spcAft>
                        <a:tabLst>
                          <a:tab pos="-3543300" algn="l"/>
                          <a:tab pos="1143000" algn="l"/>
                          <a:tab pos="1257300" algn="l"/>
                          <a:tab pos="1485900" algn="l"/>
                          <a:tab pos="1943100" algn="l"/>
                          <a:tab pos="2857500" algn="l"/>
                        </a:tabLst>
                      </a:pPr>
                      <a:r>
                        <a:rPr lang="cs-CZ" sz="1600" dirty="0">
                          <a:effectLst/>
                        </a:rPr>
                        <a:t>Odborné léčebny</a:t>
                      </a:r>
                    </a:p>
                    <a:p>
                      <a:pPr algn="just">
                        <a:spcAft>
                          <a:spcPts val="0"/>
                        </a:spcAft>
                        <a:tabLst>
                          <a:tab pos="-3543300" algn="l"/>
                          <a:tab pos="1143000" algn="l"/>
                          <a:tab pos="1257300" algn="l"/>
                          <a:tab pos="1485900" algn="l"/>
                          <a:tab pos="1943100" algn="l"/>
                          <a:tab pos="2857500" algn="l"/>
                        </a:tabLst>
                      </a:pPr>
                      <a:r>
                        <a:rPr lang="cs-CZ" sz="1600" dirty="0">
                          <a:effectLst/>
                        </a:rPr>
                        <a:t>Doléčovací</a:t>
                      </a:r>
                      <a:r>
                        <a:rPr lang="cs-CZ" sz="1600" dirty="0" smtClean="0">
                          <a:effectLst/>
                        </a:rPr>
                        <a:t>, geriatrická</a:t>
                      </a:r>
                      <a:r>
                        <a:rPr lang="cs-CZ" sz="1600" dirty="0">
                          <a:effectLst/>
                        </a:rPr>
                        <a:t>,</a:t>
                      </a:r>
                    </a:p>
                    <a:p>
                      <a:pPr algn="just">
                        <a:spcAft>
                          <a:spcPts val="0"/>
                        </a:spcAft>
                        <a:tabLst>
                          <a:tab pos="-3543300" algn="l"/>
                          <a:tab pos="1143000" algn="l"/>
                          <a:tab pos="1257300" algn="l"/>
                          <a:tab pos="1485900" algn="l"/>
                          <a:tab pos="1943100" algn="l"/>
                          <a:tab pos="2857500" algn="l"/>
                        </a:tabLst>
                      </a:pPr>
                      <a:r>
                        <a:rPr lang="cs-CZ" sz="1600" dirty="0">
                          <a:effectLst/>
                        </a:rPr>
                        <a:t>ošetřovatelská, sociální lůžka</a:t>
                      </a:r>
                      <a:endParaRPr lang="cs-CZ" sz="1600" dirty="0">
                        <a:solidFill>
                          <a:schemeClr val="accent4"/>
                        </a:solidFill>
                        <a:effectLst/>
                        <a:latin typeface="Times New Roman"/>
                        <a:ea typeface="Times New Roman"/>
                      </a:endParaRPr>
                    </a:p>
                  </a:txBody>
                  <a:tcPr marL="68580" marR="68580" marT="0" marB="0"/>
                </a:tc>
              </a:tr>
            </a:tbl>
          </a:graphicData>
        </a:graphic>
      </p:graphicFrame>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800428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Resort sociální</a:t>
            </a:r>
            <a:endParaRPr lang="cs-CZ" dirty="0"/>
          </a:p>
        </p:txBody>
      </p:sp>
      <p:graphicFrame>
        <p:nvGraphicFramePr>
          <p:cNvPr id="4" name="Zástupný symbol pro obsah 3"/>
          <p:cNvGraphicFramePr>
            <a:graphicFrameLocks/>
          </p:cNvGraphicFramePr>
          <p:nvPr>
            <p:extLst>
              <p:ext uri="{D42A27DB-BD31-4B8C-83A1-F6EECF244321}">
                <p14:modId xmlns:p14="http://schemas.microsoft.com/office/powerpoint/2010/main" val="1208817710"/>
              </p:ext>
            </p:extLst>
          </p:nvPr>
        </p:nvGraphicFramePr>
        <p:xfrm>
          <a:off x="1115616" y="2060848"/>
          <a:ext cx="6912767" cy="4032449"/>
        </p:xfrm>
        <a:graphic>
          <a:graphicData uri="http://schemas.openxmlformats.org/drawingml/2006/table">
            <a:tbl>
              <a:tblPr firstRow="1" firstCol="1" lastRow="1" lastCol="1" bandRow="1" bandCol="1">
                <a:tableStyleId>{69CF1AB2-1976-4502-BF36-3FF5EA218861}</a:tableStyleId>
              </a:tblPr>
              <a:tblGrid>
                <a:gridCol w="3455847"/>
                <a:gridCol w="3456920"/>
              </a:tblGrid>
              <a:tr h="268830">
                <a:tc>
                  <a:txBody>
                    <a:bodyPr/>
                    <a:lstStyle/>
                    <a:p>
                      <a:pPr algn="just">
                        <a:spcAft>
                          <a:spcPts val="0"/>
                        </a:spcAft>
                        <a:tabLst>
                          <a:tab pos="-3543300" algn="l"/>
                          <a:tab pos="1143000" algn="l"/>
                          <a:tab pos="1257300" algn="l"/>
                          <a:tab pos="1485900" algn="l"/>
                          <a:tab pos="1943100" algn="l"/>
                          <a:tab pos="2857500" algn="l"/>
                        </a:tabLst>
                      </a:pPr>
                      <a:r>
                        <a:rPr lang="cs-CZ" sz="1600" dirty="0">
                          <a:effectLst/>
                        </a:rPr>
                        <a:t>Péče</a:t>
                      </a:r>
                      <a:endParaRPr lang="cs-CZ" sz="1600" dirty="0">
                        <a:solidFill>
                          <a:schemeClr val="accent4"/>
                        </a:solidFill>
                        <a:effectLst/>
                        <a:latin typeface="Times New Roman"/>
                        <a:ea typeface="Times New Roman"/>
                      </a:endParaRPr>
                    </a:p>
                  </a:txBody>
                  <a:tcPr marL="68580" marR="68580" marT="0" marB="0"/>
                </a:tc>
                <a:tc>
                  <a:txBody>
                    <a:bodyPr/>
                    <a:lstStyle/>
                    <a:p>
                      <a:pPr algn="just">
                        <a:spcAft>
                          <a:spcPts val="0"/>
                        </a:spcAft>
                        <a:tabLst>
                          <a:tab pos="-3543300" algn="l"/>
                          <a:tab pos="1143000" algn="l"/>
                          <a:tab pos="1257300" algn="l"/>
                          <a:tab pos="1485900" algn="l"/>
                          <a:tab pos="1943100" algn="l"/>
                          <a:tab pos="2857500" algn="l"/>
                        </a:tabLst>
                      </a:pPr>
                      <a:r>
                        <a:rPr lang="cs-CZ" sz="1600" dirty="0">
                          <a:effectLst/>
                        </a:rPr>
                        <a:t>Resort </a:t>
                      </a:r>
                      <a:r>
                        <a:rPr lang="cs-CZ" sz="1600" dirty="0" smtClean="0">
                          <a:effectLst/>
                        </a:rPr>
                        <a:t>sociální</a:t>
                      </a:r>
                      <a:endParaRPr lang="cs-CZ" sz="1600" dirty="0">
                        <a:solidFill>
                          <a:schemeClr val="accent4"/>
                        </a:solidFill>
                        <a:effectLst/>
                        <a:latin typeface="Times New Roman"/>
                        <a:ea typeface="Times New Roman"/>
                      </a:endParaRPr>
                    </a:p>
                  </a:txBody>
                  <a:tcPr marL="68580" marR="68580" marT="0" marB="0"/>
                </a:tc>
              </a:tr>
              <a:tr h="1344150">
                <a:tc>
                  <a:txBody>
                    <a:bodyPr/>
                    <a:lstStyle/>
                    <a:p>
                      <a:pPr algn="just">
                        <a:spcAft>
                          <a:spcPts val="0"/>
                        </a:spcAft>
                        <a:tabLst>
                          <a:tab pos="-3543300" algn="l"/>
                          <a:tab pos="1143000" algn="l"/>
                          <a:tab pos="1257300" algn="l"/>
                          <a:tab pos="1485900" algn="l"/>
                          <a:tab pos="1943100" algn="l"/>
                          <a:tab pos="2857500" algn="l"/>
                        </a:tabLst>
                      </a:pPr>
                      <a:r>
                        <a:rPr lang="cs-CZ" sz="1600" dirty="0">
                          <a:effectLst/>
                        </a:rPr>
                        <a:t>Primární, ambulantní, terénní péče</a:t>
                      </a:r>
                      <a:endParaRPr lang="cs-CZ" sz="1600" dirty="0">
                        <a:solidFill>
                          <a:schemeClr val="accent4"/>
                        </a:solidFill>
                        <a:effectLst/>
                        <a:latin typeface="Times New Roman"/>
                        <a:ea typeface="Times New Roman"/>
                      </a:endParaRPr>
                    </a:p>
                  </a:txBody>
                  <a:tcPr marL="68580" marR="68580" marT="0" marB="0"/>
                </a:tc>
                <a:tc>
                  <a:txBody>
                    <a:bodyPr/>
                    <a:lstStyle/>
                    <a:p>
                      <a:r>
                        <a:rPr lang="cs-CZ" sz="1800" b="1" kern="1200" dirty="0" smtClean="0">
                          <a:solidFill>
                            <a:schemeClr val="dk1"/>
                          </a:solidFill>
                          <a:effectLst/>
                          <a:latin typeface="+mn-lt"/>
                          <a:ea typeface="+mn-ea"/>
                          <a:cs typeface="+mn-cs"/>
                        </a:rPr>
                        <a:t>Pečovatelské služby</a:t>
                      </a:r>
                    </a:p>
                    <a:p>
                      <a:r>
                        <a:rPr lang="cs-CZ" sz="1800" b="1" kern="1200" dirty="0" smtClean="0">
                          <a:solidFill>
                            <a:schemeClr val="dk1"/>
                          </a:solidFill>
                          <a:effectLst/>
                          <a:latin typeface="+mn-lt"/>
                          <a:ea typeface="+mn-ea"/>
                          <a:cs typeface="+mn-cs"/>
                        </a:rPr>
                        <a:t>stacionáře</a:t>
                      </a:r>
                    </a:p>
                    <a:p>
                      <a:r>
                        <a:rPr lang="cs-CZ" sz="1800" b="1" kern="1200" dirty="0" smtClean="0">
                          <a:solidFill>
                            <a:schemeClr val="dk1"/>
                          </a:solidFill>
                          <a:effectLst/>
                          <a:latin typeface="+mn-lt"/>
                          <a:ea typeface="+mn-ea"/>
                          <a:cs typeface="+mn-cs"/>
                        </a:rPr>
                        <a:t>kluby pro seniory</a:t>
                      </a:r>
                    </a:p>
                    <a:p>
                      <a:r>
                        <a:rPr lang="cs-CZ" sz="1800" b="1" kern="1200" dirty="0" smtClean="0">
                          <a:solidFill>
                            <a:schemeClr val="dk1"/>
                          </a:solidFill>
                          <a:effectLst/>
                          <a:latin typeface="+mn-lt"/>
                          <a:ea typeface="+mn-ea"/>
                          <a:cs typeface="+mn-cs"/>
                        </a:rPr>
                        <a:t>jídelny, prádelny</a:t>
                      </a:r>
                      <a:endParaRPr lang="cs-CZ" sz="1600" dirty="0">
                        <a:solidFill>
                          <a:schemeClr val="accent4"/>
                        </a:solidFill>
                        <a:effectLst/>
                        <a:latin typeface="Times New Roman"/>
                        <a:ea typeface="Times New Roman"/>
                      </a:endParaRPr>
                    </a:p>
                  </a:txBody>
                  <a:tcPr marL="68580" marR="68580" marT="0" marB="0"/>
                </a:tc>
              </a:tr>
              <a:tr h="1075319">
                <a:tc>
                  <a:txBody>
                    <a:bodyPr/>
                    <a:lstStyle/>
                    <a:p>
                      <a:pPr algn="just">
                        <a:spcAft>
                          <a:spcPts val="0"/>
                        </a:spcAft>
                        <a:tabLst>
                          <a:tab pos="-3543300" algn="l"/>
                          <a:tab pos="1143000" algn="l"/>
                          <a:tab pos="1257300" algn="l"/>
                          <a:tab pos="1485900" algn="l"/>
                          <a:tab pos="1943100" algn="l"/>
                          <a:tab pos="2857500" algn="l"/>
                        </a:tabLst>
                      </a:pPr>
                      <a:r>
                        <a:rPr lang="cs-CZ" sz="1600">
                          <a:effectLst/>
                        </a:rPr>
                        <a:t>Krátkodobá „ústavní“ péče</a:t>
                      </a:r>
                      <a:endParaRPr lang="cs-CZ" sz="1600">
                        <a:solidFill>
                          <a:schemeClr val="accent4"/>
                        </a:solidFill>
                        <a:effectLst/>
                        <a:latin typeface="Times New Roman"/>
                        <a:ea typeface="Times New Roman"/>
                      </a:endParaRPr>
                    </a:p>
                  </a:txBody>
                  <a:tcPr marL="68580" marR="68580" marT="0" marB="0"/>
                </a:tc>
                <a:tc>
                  <a:txBody>
                    <a:bodyPr/>
                    <a:lstStyle/>
                    <a:p>
                      <a:pPr algn="just">
                        <a:spcAft>
                          <a:spcPts val="0"/>
                        </a:spcAft>
                        <a:tabLst>
                          <a:tab pos="-3543300" algn="l"/>
                          <a:tab pos="1143000" algn="l"/>
                          <a:tab pos="1257300" algn="l"/>
                          <a:tab pos="1485900" algn="l"/>
                          <a:tab pos="1943100" algn="l"/>
                          <a:tab pos="2857500" algn="l"/>
                        </a:tabLst>
                      </a:pPr>
                      <a:r>
                        <a:rPr lang="cs-CZ" sz="1800" dirty="0">
                          <a:effectLst/>
                          <a:latin typeface="+mn-lt"/>
                          <a:ea typeface="Times New Roman"/>
                        </a:rPr>
                        <a:t>Domy s pečovatelskou službou</a:t>
                      </a:r>
                    </a:p>
                    <a:p>
                      <a:pPr algn="just">
                        <a:spcAft>
                          <a:spcPts val="0"/>
                        </a:spcAft>
                        <a:tabLst>
                          <a:tab pos="-3543300" algn="l"/>
                          <a:tab pos="1143000" algn="l"/>
                          <a:tab pos="1257300" algn="l"/>
                          <a:tab pos="1485900" algn="l"/>
                          <a:tab pos="1943100" algn="l"/>
                          <a:tab pos="2857500" algn="l"/>
                        </a:tabLst>
                      </a:pPr>
                      <a:r>
                        <a:rPr lang="cs-CZ" sz="1800" dirty="0">
                          <a:effectLst/>
                          <a:latin typeface="+mn-lt"/>
                          <a:ea typeface="Times New Roman"/>
                        </a:rPr>
                        <a:t>Penziony pro seniory</a:t>
                      </a:r>
                    </a:p>
                    <a:p>
                      <a:pPr algn="just">
                        <a:spcAft>
                          <a:spcPts val="0"/>
                        </a:spcAft>
                        <a:tabLst>
                          <a:tab pos="-3543300" algn="l"/>
                          <a:tab pos="1143000" algn="l"/>
                          <a:tab pos="1257300" algn="l"/>
                          <a:tab pos="1485900" algn="l"/>
                          <a:tab pos="1943100" algn="l"/>
                          <a:tab pos="2857500" algn="l"/>
                        </a:tabLst>
                      </a:pPr>
                      <a:r>
                        <a:rPr lang="cs-CZ" sz="1200" dirty="0">
                          <a:effectLst/>
                          <a:latin typeface="Times New Roman"/>
                          <a:ea typeface="Times New Roman"/>
                        </a:rPr>
                        <a:t> </a:t>
                      </a:r>
                    </a:p>
                  </a:txBody>
                  <a:tcPr marL="68580" marR="68580" marT="0" marB="0"/>
                </a:tc>
              </a:tr>
              <a:tr h="1344150">
                <a:tc>
                  <a:txBody>
                    <a:bodyPr/>
                    <a:lstStyle/>
                    <a:p>
                      <a:pPr algn="just">
                        <a:spcAft>
                          <a:spcPts val="0"/>
                        </a:spcAft>
                        <a:tabLst>
                          <a:tab pos="-3543300" algn="l"/>
                          <a:tab pos="1143000" algn="l"/>
                          <a:tab pos="1257300" algn="l"/>
                          <a:tab pos="1485900" algn="l"/>
                          <a:tab pos="1943100" algn="l"/>
                          <a:tab pos="2857500" algn="l"/>
                        </a:tabLst>
                      </a:pPr>
                      <a:r>
                        <a:rPr lang="cs-CZ" sz="1600" dirty="0">
                          <a:effectLst/>
                        </a:rPr>
                        <a:t>Dlouhodobá „ústavní“ péče</a:t>
                      </a:r>
                      <a:endParaRPr lang="cs-CZ" sz="1600" dirty="0">
                        <a:solidFill>
                          <a:schemeClr val="accent4"/>
                        </a:solidFill>
                        <a:effectLst/>
                        <a:latin typeface="Times New Roman"/>
                        <a:ea typeface="Times New Roman"/>
                      </a:endParaRPr>
                    </a:p>
                  </a:txBody>
                  <a:tcPr marL="68580" marR="68580" marT="0" marB="0"/>
                </a:tc>
                <a:tc>
                  <a:txBody>
                    <a:bodyPr/>
                    <a:lstStyle/>
                    <a:p>
                      <a:r>
                        <a:rPr lang="cs-CZ" sz="1800" b="1" kern="1200" dirty="0" smtClean="0">
                          <a:solidFill>
                            <a:schemeClr val="dk1"/>
                          </a:solidFill>
                          <a:effectLst/>
                          <a:latin typeface="+mn-lt"/>
                          <a:ea typeface="+mn-ea"/>
                          <a:cs typeface="+mn-cs"/>
                        </a:rPr>
                        <a:t>Domovy pro seniory</a:t>
                      </a:r>
                    </a:p>
                    <a:p>
                      <a:r>
                        <a:rPr lang="cs-CZ" sz="1800" b="1" kern="1200" dirty="0" smtClean="0">
                          <a:solidFill>
                            <a:schemeClr val="dk1"/>
                          </a:solidFill>
                          <a:effectLst/>
                          <a:latin typeface="+mn-lt"/>
                          <a:ea typeface="+mn-ea"/>
                          <a:cs typeface="+mn-cs"/>
                        </a:rPr>
                        <a:t>Domovy se zvláštním režimem</a:t>
                      </a:r>
                    </a:p>
                    <a:p>
                      <a:r>
                        <a:rPr lang="cs-CZ" sz="1800" b="1" kern="1200" dirty="0" smtClean="0">
                          <a:solidFill>
                            <a:schemeClr val="dk1"/>
                          </a:solidFill>
                          <a:effectLst/>
                          <a:latin typeface="+mn-lt"/>
                          <a:ea typeface="+mn-ea"/>
                          <a:cs typeface="+mn-cs"/>
                        </a:rPr>
                        <a:t>Hospic</a:t>
                      </a:r>
                      <a:endParaRPr lang="cs-CZ" sz="1600" dirty="0">
                        <a:solidFill>
                          <a:schemeClr val="accent4"/>
                        </a:solidFill>
                        <a:effectLst/>
                        <a:latin typeface="Times New Roman"/>
                        <a:ea typeface="Times New Roman"/>
                      </a:endParaRPr>
                    </a:p>
                  </a:txBody>
                  <a:tcPr marL="68580" marR="68580" marT="0" marB="0"/>
                </a:tc>
              </a:tr>
            </a:tbl>
          </a:graphicData>
        </a:graphic>
      </p:graphicFrame>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0430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lstStyle/>
          <a:p>
            <a:r>
              <a:rPr lang="cs-CZ" dirty="0"/>
              <a:t>V současné době je maximálně upřednostňována domácí </a:t>
            </a:r>
            <a:r>
              <a:rPr lang="cs-CZ" dirty="0" smtClean="0"/>
              <a:t>péče</a:t>
            </a:r>
          </a:p>
          <a:p>
            <a:r>
              <a:rPr lang="cs-CZ" dirty="0" smtClean="0"/>
              <a:t>V</a:t>
            </a:r>
            <a:r>
              <a:rPr lang="cs-CZ" dirty="0"/>
              <a:t> souvislosti se zabezpečením pečovatelské služby.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29447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259632" y="1052736"/>
            <a:ext cx="6615837" cy="4454309"/>
          </a:xfrm>
        </p:spPr>
        <p:txBody>
          <a:bodyPr>
            <a:normAutofit fontScale="92500" lnSpcReduction="10000"/>
          </a:bodyPr>
          <a:lstStyle/>
          <a:p>
            <a:r>
              <a:rPr lang="cs-CZ" b="1" dirty="0"/>
              <a:t>V poslední době vznikají i nová zařízení pro seniory, která jsou soukromá. V regionu Pardubického kraje a mikroregionu Chrudimska např.: </a:t>
            </a:r>
            <a:endParaRPr lang="cs-CZ" dirty="0"/>
          </a:p>
          <a:p>
            <a:pPr lvl="1"/>
            <a:r>
              <a:rPr lang="cs-CZ" sz="2400" dirty="0"/>
              <a:t>Sanatorium Topas s.r.o. Seč (</a:t>
            </a:r>
            <a:r>
              <a:rPr lang="cs-CZ" sz="2400" u="sng" dirty="0">
                <a:hlinkClick r:id="rId2"/>
              </a:rPr>
              <a:t>http://www.sanatorium-topas.cz/sec-</a:t>
            </a:r>
            <a:r>
              <a:rPr lang="cs-CZ" sz="2400" u="sng" dirty="0" err="1">
                <a:hlinkClick r:id="rId2"/>
              </a:rPr>
              <a:t>nase</a:t>
            </a:r>
            <a:r>
              <a:rPr lang="cs-CZ" sz="2400" u="sng" dirty="0">
                <a:hlinkClick r:id="rId2"/>
              </a:rPr>
              <a:t>-</a:t>
            </a:r>
            <a:r>
              <a:rPr lang="cs-CZ" sz="2400" u="sng" dirty="0" err="1">
                <a:hlinkClick r:id="rId2"/>
              </a:rPr>
              <a:t>zarizeni</a:t>
            </a:r>
            <a:r>
              <a:rPr lang="cs-CZ" sz="2400" dirty="0"/>
              <a:t>) </a:t>
            </a:r>
          </a:p>
          <a:p>
            <a:pPr lvl="1"/>
            <a:r>
              <a:rPr lang="cs-CZ" sz="2400" dirty="0"/>
              <a:t>V Chrudimi probíhá výstavba Lůžkového a sociálního centra pro seniory o.p.s. – mělo by být otevřeno v říjnu 2011 (</a:t>
            </a:r>
            <a:r>
              <a:rPr lang="cs-CZ" sz="2400" u="sng" dirty="0">
                <a:hlinkClick r:id="rId3"/>
              </a:rPr>
              <a:t>http://www.domovsenioruchrudim.cz/</a:t>
            </a:r>
            <a:r>
              <a:rPr lang="cs-CZ" sz="2400" dirty="0"/>
              <a:t>) </a:t>
            </a:r>
          </a:p>
          <a:p>
            <a:pPr lvl="1"/>
            <a:r>
              <a:rPr lang="cs-CZ" sz="2400" dirty="0"/>
              <a:t>Chystá se výstavba Senior Parku (</a:t>
            </a:r>
            <a:r>
              <a:rPr lang="cs-CZ" sz="2400" u="sng" dirty="0">
                <a:hlinkClick r:id="rId4"/>
              </a:rPr>
              <a:t>http://www.senior-park.cz/senior-park-</a:t>
            </a:r>
            <a:r>
              <a:rPr lang="cs-CZ" sz="2400" u="sng" dirty="0" err="1">
                <a:hlinkClick r:id="rId4"/>
              </a:rPr>
              <a:t>penziony.php</a:t>
            </a:r>
            <a:r>
              <a:rPr lang="cs-CZ" sz="2400" dirty="0"/>
              <a:t>) v oblasti Slatiňan</a:t>
            </a:r>
          </a:p>
          <a:p>
            <a:endParaRPr lang="cs-CZ" dirty="0"/>
          </a:p>
        </p:txBody>
      </p:sp>
      <p:pic>
        <p:nvPicPr>
          <p:cNvPr id="4" name="Obrázek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967116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ctrTitle"/>
          </p:nvPr>
        </p:nvSpPr>
        <p:spPr/>
        <p:txBody>
          <a:bodyPr/>
          <a:lstStyle/>
          <a:p>
            <a:r>
              <a:rPr lang="cs-CZ" dirty="0" smtClean="0"/>
              <a:t>Důchodové pojištění</a:t>
            </a:r>
            <a:endParaRPr lang="cs-CZ" dirty="0"/>
          </a:p>
        </p:txBody>
      </p:sp>
      <p:sp>
        <p:nvSpPr>
          <p:cNvPr id="5" name="Podnadpis 4"/>
          <p:cNvSpPr>
            <a:spLocks noGrp="1"/>
          </p:cNvSpPr>
          <p:nvPr>
            <p:ph type="subTitle" idx="1"/>
          </p:nvPr>
        </p:nvSpPr>
        <p:spPr/>
        <p:txBody>
          <a:bodyPr/>
          <a:lstStyle/>
          <a:p>
            <a:r>
              <a:rPr lang="cs-CZ" dirty="0" smtClean="0"/>
              <a:t>Obecné informace k zákonu o důchodovém pojištění</a:t>
            </a:r>
          </a:p>
          <a:p>
            <a:r>
              <a:rPr lang="cs-CZ" dirty="0" smtClean="0"/>
              <a:t>Český důchodový systém</a:t>
            </a:r>
          </a:p>
          <a:p>
            <a:endParaRPr lang="cs-CZ" dirty="0" smtClean="0"/>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012172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Obecné informace k zákonu o důchodovém pojištění</a:t>
            </a:r>
            <a:endParaRPr lang="cs-CZ" dirty="0"/>
          </a:p>
        </p:txBody>
      </p:sp>
      <p:sp>
        <p:nvSpPr>
          <p:cNvPr id="3" name="Zástupný symbol pro obsah 2"/>
          <p:cNvSpPr>
            <a:spLocks noGrp="1"/>
          </p:cNvSpPr>
          <p:nvPr>
            <p:ph idx="1"/>
          </p:nvPr>
        </p:nvSpPr>
        <p:spPr/>
        <p:txBody>
          <a:bodyPr>
            <a:normAutofit fontScale="70000" lnSpcReduction="20000"/>
          </a:bodyPr>
          <a:lstStyle/>
          <a:p>
            <a:r>
              <a:rPr lang="cs-CZ" dirty="0" smtClean="0"/>
              <a:t>osoby </a:t>
            </a:r>
            <a:r>
              <a:rPr lang="cs-CZ" dirty="0"/>
              <a:t>účastné tohoto pojištění </a:t>
            </a:r>
            <a:r>
              <a:rPr lang="cs-CZ" dirty="0" smtClean="0"/>
              <a:t>jsou zabezpečeny </a:t>
            </a:r>
            <a:r>
              <a:rPr lang="cs-CZ" dirty="0"/>
              <a:t>v životních situacích jako je stáří, invalidita a úmrtí živitele. Tehdy mají plátci pojistného nárok na vyplácení dávek důchodového zabezpečení.</a:t>
            </a:r>
          </a:p>
          <a:p>
            <a:r>
              <a:rPr lang="cs-CZ" dirty="0"/>
              <a:t>Základní důchodové pojištění tvoří spolu s nemocenským pojištěním součást sociálního zabezpečení ve smyslu zákona č. 582/1991 Sb., o organizaci a provádění sociálního zabezpečení ve znění pozdějších předpisů.</a:t>
            </a:r>
          </a:p>
          <a:p>
            <a:r>
              <a:rPr lang="cs-CZ" dirty="0"/>
              <a:t>Současné uspořádání českého důchodového systému začalo vznikat v </a:t>
            </a:r>
            <a:r>
              <a:rPr lang="cs-CZ" dirty="0" smtClean="0"/>
              <a:t>90. </a:t>
            </a:r>
            <a:r>
              <a:rPr lang="cs-CZ" dirty="0"/>
              <a:t>letech minulého století, kdy byly postupně přijímány dílčí reformní kroky, které byly završeny v roce 1995,a to především přijetím </a:t>
            </a:r>
            <a:r>
              <a:rPr lang="cs-CZ" b="1" dirty="0"/>
              <a:t>zákona č. 155/1995 Sb., o důchodovém pojištění, který nabyl účinnosti dnem 1. ledna 1996</a:t>
            </a:r>
            <a:r>
              <a:rPr lang="cs-CZ" dirty="0"/>
              <a:t>. Řada dílčích reformních kroků pak byla přijata i za účinnosti tohoto zákona.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757690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200" dirty="0" smtClean="0"/>
              <a:t>Od roku 1996 je důchodové pojištění založeno na těchto principech</a:t>
            </a:r>
            <a:endParaRPr lang="cs-CZ" sz="3200" dirty="0"/>
          </a:p>
        </p:txBody>
      </p:sp>
      <p:sp>
        <p:nvSpPr>
          <p:cNvPr id="3" name="Zástupný symbol pro obsah 2"/>
          <p:cNvSpPr>
            <a:spLocks noGrp="1"/>
          </p:cNvSpPr>
          <p:nvPr>
            <p:ph idx="1"/>
          </p:nvPr>
        </p:nvSpPr>
        <p:spPr>
          <a:xfrm>
            <a:off x="1463040" y="2119256"/>
            <a:ext cx="6196405" cy="3974039"/>
          </a:xfrm>
        </p:spPr>
        <p:txBody>
          <a:bodyPr>
            <a:normAutofit fontScale="40000" lnSpcReduction="20000"/>
          </a:bodyPr>
          <a:lstStyle/>
          <a:p>
            <a:pPr lvl="0"/>
            <a:r>
              <a:rPr lang="cs-CZ" sz="4500" b="1" dirty="0"/>
              <a:t>sociální solidarita,</a:t>
            </a:r>
            <a:endParaRPr lang="cs-CZ" sz="4500" dirty="0"/>
          </a:p>
          <a:p>
            <a:pPr lvl="0"/>
            <a:r>
              <a:rPr lang="cs-CZ" sz="4500" b="1" dirty="0"/>
              <a:t>průběžné financování,</a:t>
            </a:r>
            <a:endParaRPr lang="cs-CZ" sz="4500" dirty="0"/>
          </a:p>
          <a:p>
            <a:pPr lvl="0"/>
            <a:r>
              <a:rPr lang="cs-CZ" sz="4500" b="1" dirty="0" smtClean="0"/>
              <a:t>systém je povinný</a:t>
            </a:r>
            <a:r>
              <a:rPr lang="cs-CZ" sz="4500" dirty="0" smtClean="0"/>
              <a:t> </a:t>
            </a:r>
            <a:r>
              <a:rPr lang="cs-CZ" sz="4500" dirty="0"/>
              <a:t>pro všechny ekonomicky aktivní osoby </a:t>
            </a:r>
            <a:endParaRPr lang="cs-CZ" sz="4500" dirty="0" smtClean="0"/>
          </a:p>
          <a:p>
            <a:pPr lvl="0"/>
            <a:r>
              <a:rPr lang="cs-CZ" sz="4500" dirty="0" smtClean="0"/>
              <a:t>systém </a:t>
            </a:r>
            <a:r>
              <a:rPr lang="cs-CZ" sz="4500" dirty="0"/>
              <a:t>poskytuje náhradu příjmu v případě </a:t>
            </a:r>
            <a:r>
              <a:rPr lang="cs-CZ" sz="4500" b="1" dirty="0"/>
              <a:t>stáří</a:t>
            </a:r>
            <a:r>
              <a:rPr lang="cs-CZ" sz="4500" dirty="0"/>
              <a:t> (starobní důchod), </a:t>
            </a:r>
            <a:r>
              <a:rPr lang="cs-CZ" sz="4500" b="1" dirty="0"/>
              <a:t>invalidity</a:t>
            </a:r>
            <a:r>
              <a:rPr lang="cs-CZ" sz="4500" dirty="0"/>
              <a:t> (invalidní důchod) a </a:t>
            </a:r>
            <a:r>
              <a:rPr lang="cs-CZ" sz="4500" b="1" dirty="0"/>
              <a:t>úmrtí živitele</a:t>
            </a:r>
            <a:r>
              <a:rPr lang="cs-CZ" sz="4500" dirty="0"/>
              <a:t> (vdovský, vdovecký a sirotčí důchod),</a:t>
            </a:r>
          </a:p>
          <a:p>
            <a:pPr lvl="0"/>
            <a:r>
              <a:rPr lang="cs-CZ" sz="4500" dirty="0"/>
              <a:t>systém je </a:t>
            </a:r>
            <a:r>
              <a:rPr lang="cs-CZ" sz="4500" b="1" dirty="0"/>
              <a:t>dávkově definovaný</a:t>
            </a:r>
            <a:r>
              <a:rPr lang="cs-CZ" sz="4500" dirty="0"/>
              <a:t> - konstrukce výpočtu důchodů je </a:t>
            </a:r>
            <a:r>
              <a:rPr lang="cs-CZ" sz="4500" b="1" dirty="0"/>
              <a:t>dvousložková</a:t>
            </a:r>
            <a:r>
              <a:rPr lang="cs-CZ" sz="4500" dirty="0"/>
              <a:t>: </a:t>
            </a:r>
          </a:p>
          <a:p>
            <a:pPr lvl="0"/>
            <a:r>
              <a:rPr lang="cs-CZ" sz="4500" dirty="0" smtClean="0"/>
              <a:t>systém </a:t>
            </a:r>
            <a:r>
              <a:rPr lang="cs-CZ" sz="4500" dirty="0"/>
              <a:t>je </a:t>
            </a:r>
            <a:r>
              <a:rPr lang="cs-CZ" sz="4500" b="1" dirty="0"/>
              <a:t>jednotný</a:t>
            </a:r>
            <a:r>
              <a:rPr lang="cs-CZ" sz="4500" dirty="0"/>
              <a:t> (s určitou odchylkou pro osoby samostatně výdělečně činné, která se týká způsobu stanovení vyměřovacího základu pro pojistné na sociální </a:t>
            </a:r>
            <a:r>
              <a:rPr lang="cs-CZ" sz="4500" dirty="0" smtClean="0"/>
              <a:t>zabezpečení</a:t>
            </a:r>
          </a:p>
          <a:p>
            <a:pPr lvl="0"/>
            <a:r>
              <a:rPr lang="cs-CZ" sz="4500" dirty="0" smtClean="0"/>
              <a:t>systém </a:t>
            </a:r>
            <a:r>
              <a:rPr lang="cs-CZ" sz="4500" dirty="0"/>
              <a:t>je </a:t>
            </a:r>
            <a:r>
              <a:rPr lang="cs-CZ" sz="4500" b="1" dirty="0"/>
              <a:t>dynamický</a:t>
            </a:r>
            <a:r>
              <a:rPr lang="cs-CZ" sz="4500" dirty="0"/>
              <a:t> (řada prvků konstrukce výpočtu důchodu se každoročně upravuje s přihlédnutím k ekonomickému vývoji, a to včetně indexování vyměřovacích základů)</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410" y="6093296"/>
            <a:ext cx="2967939" cy="648000"/>
          </a:xfrm>
          <a:prstGeom prst="rect">
            <a:avLst/>
          </a:prstGeom>
        </p:spPr>
      </p:pic>
    </p:spTree>
    <p:extLst>
      <p:ext uri="{BB962C8B-B14F-4D97-AF65-F5344CB8AC3E}">
        <p14:creationId xmlns:p14="http://schemas.microsoft.com/office/powerpoint/2010/main" val="49051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200" dirty="0"/>
              <a:t>Stát garantuje systém </a:t>
            </a:r>
            <a:r>
              <a:rPr lang="cs-CZ" sz="3200" dirty="0" smtClean="0"/>
              <a:t/>
            </a:r>
            <a:br>
              <a:rPr lang="cs-CZ" sz="3200" dirty="0" smtClean="0"/>
            </a:br>
            <a:r>
              <a:rPr lang="cs-CZ" sz="3200" dirty="0" smtClean="0"/>
              <a:t>ekonomicky </a:t>
            </a:r>
            <a:r>
              <a:rPr lang="cs-CZ" sz="3200" dirty="0"/>
              <a:t>i právně</a:t>
            </a:r>
            <a:r>
              <a:rPr lang="cs-CZ" sz="3200" dirty="0" smtClean="0"/>
              <a:t>:</a:t>
            </a:r>
            <a:endParaRPr lang="cs-CZ" sz="3200" dirty="0"/>
          </a:p>
        </p:txBody>
      </p:sp>
      <p:sp>
        <p:nvSpPr>
          <p:cNvPr id="3" name="Zástupný symbol pro obsah 2"/>
          <p:cNvSpPr>
            <a:spLocks noGrp="1"/>
          </p:cNvSpPr>
          <p:nvPr>
            <p:ph idx="1"/>
          </p:nvPr>
        </p:nvSpPr>
        <p:spPr/>
        <p:txBody>
          <a:bodyPr>
            <a:normAutofit fontScale="70000" lnSpcReduction="20000"/>
          </a:bodyPr>
          <a:lstStyle/>
          <a:p>
            <a:pPr lvl="0"/>
            <a:r>
              <a:rPr lang="cs-CZ" b="1" dirty="0"/>
              <a:t>systém je spravován státní institucí</a:t>
            </a:r>
            <a:r>
              <a:rPr lang="cs-CZ" dirty="0"/>
              <a:t> (Česká správa sociálního zabezpečení); příjmy a výdaje systému jsou součástí státního rozpočtu, v němž byl zaveden zvláštní účet důchodového pojištění, který byl v roce 2008 transformován na Zvláštní účet rezervy pro důchodovou reformu</a:t>
            </a:r>
          </a:p>
          <a:p>
            <a:pPr lvl="0"/>
            <a:r>
              <a:rPr lang="cs-CZ" b="1" dirty="0"/>
              <a:t>všechny dávky jsou nárokové</a:t>
            </a:r>
            <a:r>
              <a:rPr lang="cs-CZ" dirty="0"/>
              <a:t> (při splnění zákonem stanovených podmínek je na ně nárok); </a:t>
            </a:r>
            <a:endParaRPr lang="cs-CZ" dirty="0" smtClean="0"/>
          </a:p>
          <a:p>
            <a:pPr lvl="0"/>
            <a:r>
              <a:rPr lang="cs-CZ" b="1" dirty="0" smtClean="0"/>
              <a:t>proti </a:t>
            </a:r>
            <a:r>
              <a:rPr lang="cs-CZ" b="1" dirty="0"/>
              <a:t>rozhodnutí ČSSZ o žádosti o důchod je možné podat jako řádný opravný prostředek písemné námitky</a:t>
            </a:r>
            <a:r>
              <a:rPr lang="cs-CZ" i="1" dirty="0"/>
              <a:t> - do 30 dnů ode dne jeho oznámení účastníku řízení; proti rozhodnutí námitkách lze podat v rámci přezkumného řízení soudního žalobu u příslušného krajského soudu podle bydliště navrhovatele. Lhůta pro podání žaloby činí 2 měsíce ode dne doručení rozhodnutí.</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536242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cs-CZ" sz="2800" dirty="0" smtClean="0"/>
              <a:t>Přijetí zákona sebou přineslo řadu pozitivních prvků (především z dlouhodobého hlediska)</a:t>
            </a:r>
            <a:endParaRPr lang="cs-CZ" sz="2800" dirty="0"/>
          </a:p>
        </p:txBody>
      </p:sp>
      <p:sp>
        <p:nvSpPr>
          <p:cNvPr id="3" name="Zástupný symbol pro obsah 2"/>
          <p:cNvSpPr>
            <a:spLocks noGrp="1"/>
          </p:cNvSpPr>
          <p:nvPr>
            <p:ph idx="1"/>
          </p:nvPr>
        </p:nvSpPr>
        <p:spPr/>
        <p:txBody>
          <a:bodyPr>
            <a:normAutofit fontScale="77500" lnSpcReduction="20000"/>
          </a:bodyPr>
          <a:lstStyle/>
          <a:p>
            <a:pPr lvl="0"/>
            <a:r>
              <a:rPr lang="cs-CZ" dirty="0"/>
              <a:t>zahájení procesu postupného </a:t>
            </a:r>
            <a:r>
              <a:rPr lang="cs-CZ" b="1" dirty="0"/>
              <a:t>zvyšování věkové hranice</a:t>
            </a:r>
            <a:r>
              <a:rPr lang="cs-CZ" dirty="0"/>
              <a:t> pro odchod do starobního důchodu pro muže o 2 měsíce a pro ženy o 4 měsíce za rok,</a:t>
            </a:r>
          </a:p>
          <a:p>
            <a:pPr lvl="0"/>
            <a:r>
              <a:rPr lang="cs-CZ" dirty="0"/>
              <a:t>postupné </a:t>
            </a:r>
            <a:r>
              <a:rPr lang="cs-CZ" b="1" dirty="0"/>
              <a:t>prodlužování rozhodného období, za které jsou zjišťovány výdělky</a:t>
            </a:r>
            <a:r>
              <a:rPr lang="cs-CZ" dirty="0"/>
              <a:t> pro stanovení výše procentní výměry důchodu (cílové období 30 kalendářních roků) a tím zvyšování závislosti výše důchodu na celoživotní ekonomické aktivitě,</a:t>
            </a:r>
          </a:p>
          <a:p>
            <a:pPr lvl="0"/>
            <a:r>
              <a:rPr lang="cs-CZ" b="1" dirty="0"/>
              <a:t>dynamická konstrukce výpočtu</a:t>
            </a:r>
            <a:r>
              <a:rPr lang="cs-CZ" dirty="0"/>
              <a:t> zohledňující určitým způsobem obecný mzdový vývoj,</a:t>
            </a:r>
          </a:p>
          <a:p>
            <a:pPr lvl="0"/>
            <a:r>
              <a:rPr lang="cs-CZ" b="1" dirty="0"/>
              <a:t>zrovnoprávnění</a:t>
            </a:r>
            <a:r>
              <a:rPr lang="cs-CZ" dirty="0"/>
              <a:t> mužů v nárocích na pozůstalostní důchod poskytováním vdoveckého důchodu v podstatě za obdobných podmínek jako je poskytován ženám vdovský důchod.</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2020980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Zvyšování vyplácených důchodů</a:t>
            </a:r>
            <a:endParaRPr lang="cs-CZ" dirty="0"/>
          </a:p>
        </p:txBody>
      </p:sp>
      <p:sp>
        <p:nvSpPr>
          <p:cNvPr id="3" name="Zástupný symbol pro obsah 2"/>
          <p:cNvSpPr>
            <a:spLocks noGrp="1"/>
          </p:cNvSpPr>
          <p:nvPr>
            <p:ph idx="1"/>
          </p:nvPr>
        </p:nvSpPr>
        <p:spPr/>
        <p:txBody>
          <a:bodyPr>
            <a:normAutofit fontScale="92500"/>
          </a:bodyPr>
          <a:lstStyle/>
          <a:p>
            <a:pPr lvl="0"/>
            <a:r>
              <a:rPr lang="cs-CZ" dirty="0"/>
              <a:t>vyplácené důchody se zvyšují pravidelně každý rok v lednu; odchylný postup je stanoven pouze při velmi nízké inflaci (zvýšení by činilo méně než 2 %) a při vysoké inflaci (aspoň 5 </a:t>
            </a:r>
            <a:r>
              <a:rPr lang="cs-CZ" dirty="0" smtClean="0"/>
              <a:t>%)</a:t>
            </a:r>
            <a:endParaRPr lang="cs-CZ" dirty="0"/>
          </a:p>
          <a:p>
            <a:r>
              <a:rPr lang="cs-CZ" dirty="0"/>
              <a:t>v mimořádném termínu se důchody zvýší, pokud růst cen ve sledovaném období dosáhl aspoň 5 %; o takovém zvýšení rozhodne vláda do 50 dnů od posledního dne kalendářního měsíce, v němž došlo ke splnění uvedené podmínky</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1831526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Český důchodový systém</a:t>
            </a:r>
            <a:endParaRPr lang="cs-CZ" dirty="0"/>
          </a:p>
        </p:txBody>
      </p:sp>
      <p:sp>
        <p:nvSpPr>
          <p:cNvPr id="3" name="Zástupný symbol pro obsah 2"/>
          <p:cNvSpPr>
            <a:spLocks noGrp="1"/>
          </p:cNvSpPr>
          <p:nvPr>
            <p:ph idx="1"/>
          </p:nvPr>
        </p:nvSpPr>
        <p:spPr>
          <a:xfrm>
            <a:off x="1463040" y="1916832"/>
            <a:ext cx="6196405" cy="4104456"/>
          </a:xfrm>
        </p:spPr>
        <p:txBody>
          <a:bodyPr>
            <a:normAutofit fontScale="70000" lnSpcReduction="20000"/>
          </a:bodyPr>
          <a:lstStyle/>
          <a:p>
            <a:r>
              <a:rPr lang="cs-CZ" dirty="0"/>
              <a:t>1) </a:t>
            </a:r>
            <a:r>
              <a:rPr lang="cs-CZ" b="1" dirty="0"/>
              <a:t>povinné základní důchodové pojištění</a:t>
            </a:r>
            <a:r>
              <a:rPr lang="cs-CZ" dirty="0"/>
              <a:t>, dávkově definované a průběžně financované </a:t>
            </a:r>
          </a:p>
          <a:p>
            <a:pPr lvl="1"/>
            <a:r>
              <a:rPr lang="cs-CZ" dirty="0"/>
              <a:t>Je univerzální a zabezpečuje všechny ekonomicky aktivní osoby</a:t>
            </a:r>
          </a:p>
          <a:p>
            <a:pPr lvl="1"/>
            <a:r>
              <a:rPr lang="cs-CZ" dirty="0"/>
              <a:t>právní úprava je jednotná pro všechny pojištěnce</a:t>
            </a:r>
          </a:p>
          <a:p>
            <a:pPr lvl="1"/>
            <a:r>
              <a:rPr lang="cs-CZ" dirty="0"/>
              <a:t>neexistují speciální odvětvová schémata apod. Pouze v oblasti organizačního a administrativního zabezpečení platí určité odchylky pro tzv. silové resorty (např. vojáci, policisté, celníci, hasiči). </a:t>
            </a:r>
          </a:p>
          <a:p>
            <a:pPr lvl="1"/>
            <a:r>
              <a:rPr lang="cs-CZ" dirty="0"/>
              <a:t>Důchod ze základního důchodového pojištění pobírá více než 99 % obyvatel ve věku vyšším, než je věková hranice pro nárok na starobní důchod.</a:t>
            </a:r>
          </a:p>
          <a:p>
            <a:r>
              <a:rPr lang="cs-CZ" dirty="0"/>
              <a:t>2) dobrovolné, doplňkové, příspěvkově definované, kapitálově financované </a:t>
            </a:r>
            <a:r>
              <a:rPr lang="cs-CZ" b="1" dirty="0"/>
              <a:t>penzijní připojištění se státním příspěvkem</a:t>
            </a:r>
            <a:r>
              <a:rPr lang="cs-CZ" dirty="0"/>
              <a:t>. </a:t>
            </a:r>
          </a:p>
          <a:p>
            <a:pPr lvl="1"/>
            <a:r>
              <a:rPr lang="cs-CZ" b="1" dirty="0"/>
              <a:t>Jsou to i produkty komerčních pojišťoven - zejména životního pojištění</a:t>
            </a:r>
            <a:r>
              <a:rPr lang="cs-CZ" dirty="0"/>
              <a:t>. </a:t>
            </a:r>
          </a:p>
          <a:p>
            <a:pPr lvl="1"/>
            <a:r>
              <a:rPr lang="cs-CZ" dirty="0"/>
              <a:t>Důchody přiznávané z této oblasti se zatím podílejí na příjmech důchodců zanedbatelnou měrou. </a:t>
            </a:r>
          </a:p>
          <a:p>
            <a:pPr lvl="1"/>
            <a:r>
              <a:rPr lang="cs-CZ" dirty="0"/>
              <a:t>jde o působnost Ministerstva financí.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5403678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lstStyle/>
          <a:p>
            <a:r>
              <a:rPr lang="cs-CZ" b="1" u="sng" dirty="0"/>
              <a:t>Základním právním předpisem, který upravuje nároky na důchody ze základního důchodového pojištění</a:t>
            </a:r>
            <a:r>
              <a:rPr lang="cs-CZ" dirty="0"/>
              <a:t>, způsob stanovení výše důchodů a podmínky pro jejich výplatu, je </a:t>
            </a:r>
            <a:r>
              <a:rPr lang="cs-CZ" b="1" u="sng" dirty="0"/>
              <a:t>zákon č. 155/1995 Sb., o důchodovém pojištění</a:t>
            </a:r>
            <a:r>
              <a:rPr lang="cs-CZ" dirty="0"/>
              <a:t>, ve znění pozdějších předpisů, který nabyl účinnosti dnem 1. ledna 1996.</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5112439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Aktuální změny</a:t>
            </a:r>
            <a:endParaRPr lang="cs-CZ" dirty="0"/>
          </a:p>
        </p:txBody>
      </p:sp>
      <p:sp>
        <p:nvSpPr>
          <p:cNvPr id="3" name="Zástupný symbol pro obsah 2"/>
          <p:cNvSpPr>
            <a:spLocks noGrp="1"/>
          </p:cNvSpPr>
          <p:nvPr>
            <p:ph idx="1"/>
          </p:nvPr>
        </p:nvSpPr>
        <p:spPr/>
        <p:txBody>
          <a:bodyPr>
            <a:normAutofit fontScale="85000" lnSpcReduction="20000"/>
          </a:bodyPr>
          <a:lstStyle/>
          <a:p>
            <a:r>
              <a:rPr lang="cs-CZ" dirty="0"/>
              <a:t>Od 1. ledna 2010 a 2011 </a:t>
            </a:r>
            <a:r>
              <a:rPr lang="cs-CZ" dirty="0" smtClean="0"/>
              <a:t>a 2012 dochází </a:t>
            </a:r>
            <a:r>
              <a:rPr lang="cs-CZ" dirty="0"/>
              <a:t>k významným změnám v oblasti důchodového pojištění. Jedná se především o úpravu důchodového věku, potřebné doby pojištění či koncepce invalidity. </a:t>
            </a:r>
          </a:p>
          <a:p>
            <a:r>
              <a:rPr lang="cs-CZ" dirty="0"/>
              <a:t>Mění se tedy základní podmínky nároku na dávky i parametry pro výpočet jejich výše. </a:t>
            </a:r>
          </a:p>
          <a:p>
            <a:r>
              <a:rPr lang="cs-CZ" dirty="0"/>
              <a:t>Dosud získané nároky v oblasti důchodového pojištění zůstanou kromě výjimek zachovány, dílčí omezení se dotknou až důchodových nároků vzniklých v budoucnu. Účinky parametrických změn se začnou projevovat postupně tak, aby veřejnost měla dostatek času se novým podmínkám přizpůsobit</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4828253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Osoby účastnící se důchodového pojištění</a:t>
            </a:r>
            <a:endParaRPr lang="cs-CZ" dirty="0"/>
          </a:p>
        </p:txBody>
      </p:sp>
      <p:sp>
        <p:nvSpPr>
          <p:cNvPr id="3" name="Zástupný symbol pro obsah 2"/>
          <p:cNvSpPr>
            <a:spLocks noGrp="1"/>
          </p:cNvSpPr>
          <p:nvPr>
            <p:ph idx="1"/>
          </p:nvPr>
        </p:nvSpPr>
        <p:spPr/>
        <p:txBody>
          <a:bodyPr>
            <a:normAutofit fontScale="55000" lnSpcReduction="20000"/>
          </a:bodyPr>
          <a:lstStyle/>
          <a:p>
            <a:pPr lvl="0"/>
            <a:r>
              <a:rPr lang="cs-CZ" dirty="0"/>
              <a:t>zaměstnanci v pracovním poměru, </a:t>
            </a:r>
          </a:p>
          <a:p>
            <a:pPr lvl="0"/>
            <a:r>
              <a:rPr lang="cs-CZ" dirty="0"/>
              <a:t>příslušníci Policie České republiky, Vězeňské služby České republiky, Bezpečnostní informační služby, Úřadu pro zahraniční styky a informace, Celní správy České republiky a Hasičského záchranného sboru České republiky, vojáci z povolání a státní zaměstnanci podle služebního zákona, </a:t>
            </a:r>
          </a:p>
          <a:p>
            <a:pPr lvl="0"/>
            <a:r>
              <a:rPr lang="cs-CZ" dirty="0"/>
              <a:t>zaměstnanci činní na základě dohody o pracovní činnosti, </a:t>
            </a:r>
            <a:endParaRPr lang="cs-CZ" dirty="0" smtClean="0"/>
          </a:p>
          <a:p>
            <a:r>
              <a:rPr lang="cs-CZ" dirty="0"/>
              <a:t>zaměstnanci činní na základě dohody o provedení práce, pokud jim byl v kalendářním měsíci zúčtován příjem v částce vyšší než 10 000 </a:t>
            </a:r>
            <a:r>
              <a:rPr lang="cs-CZ" dirty="0" smtClean="0"/>
              <a:t>Kč</a:t>
            </a:r>
            <a:endParaRPr lang="cs-CZ" dirty="0"/>
          </a:p>
          <a:p>
            <a:pPr lvl="0"/>
            <a:r>
              <a:rPr lang="cs-CZ" dirty="0"/>
              <a:t>soudci, </a:t>
            </a:r>
          </a:p>
          <a:p>
            <a:pPr lvl="0"/>
            <a:r>
              <a:rPr lang="cs-CZ" dirty="0"/>
              <a:t>poslanci Poslanecké sněmovny a senátoři Senátu Parlamentu </a:t>
            </a:r>
          </a:p>
          <a:p>
            <a:pPr lvl="0"/>
            <a:r>
              <a:rPr lang="cs-CZ" dirty="0"/>
              <a:t>prezident republiky, členové vlády, prezident, viceprezident a členové Nejvyššího kontrolního úřadu, členové Rady pro rozhlasové a televizní vysílání, Veřejný ochránce práv, </a:t>
            </a:r>
          </a:p>
          <a:p>
            <a:pPr lvl="0"/>
            <a:r>
              <a:rPr lang="cs-CZ" dirty="0"/>
              <a:t>dobrovolní pracovníci pečovatelské služby, </a:t>
            </a:r>
          </a:p>
          <a:p>
            <a:pPr lvl="0"/>
            <a:r>
              <a:rPr lang="cs-CZ" dirty="0"/>
              <a:t>pěstouni, kteří vykonávají pěstounskou péči v zařízeních pro výkon pěstounské péče, </a:t>
            </a:r>
          </a:p>
          <a:p>
            <a:pPr lvl="0"/>
            <a:r>
              <a:rPr lang="cs-CZ" dirty="0"/>
              <a:t>osoby ve výkonu trestu odnětí svobody zařazené do práce a další (viz. zákon)</a:t>
            </a:r>
          </a:p>
          <a:p>
            <a:endParaRPr lang="cs-CZ"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7169050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75656" y="1340768"/>
            <a:ext cx="6196405" cy="3603812"/>
          </a:xfrm>
        </p:spPr>
        <p:txBody>
          <a:bodyPr>
            <a:normAutofit/>
          </a:bodyPr>
          <a:lstStyle/>
          <a:p>
            <a:r>
              <a:rPr lang="cs-CZ" dirty="0" smtClean="0"/>
              <a:t>Důchodového </a:t>
            </a:r>
            <a:r>
              <a:rPr lang="cs-CZ" dirty="0"/>
              <a:t>pojištění jsou nadále </a:t>
            </a:r>
            <a:r>
              <a:rPr lang="cs-CZ" dirty="0" smtClean="0"/>
              <a:t>účastny osoby samostatně výdělečně činné, </a:t>
            </a:r>
            <a:r>
              <a:rPr lang="cs-CZ" dirty="0"/>
              <a:t>pokud vykonávají samostatnou výdělečnou činnost na území České republiky a splňují stanovené podmínky a </a:t>
            </a:r>
            <a:r>
              <a:rPr lang="cs-CZ" dirty="0" smtClean="0"/>
              <a:t>osoby dobrovolně účastné důchodového pojištění</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111079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Dobrovolná účast na důchodovém pojištění</a:t>
            </a:r>
            <a:endParaRPr lang="cs-CZ" dirty="0"/>
          </a:p>
        </p:txBody>
      </p:sp>
      <p:sp>
        <p:nvSpPr>
          <p:cNvPr id="3" name="Zástupný symbol pro obsah 2"/>
          <p:cNvSpPr>
            <a:spLocks noGrp="1"/>
          </p:cNvSpPr>
          <p:nvPr>
            <p:ph idx="1"/>
          </p:nvPr>
        </p:nvSpPr>
        <p:spPr/>
        <p:txBody>
          <a:bodyPr/>
          <a:lstStyle/>
          <a:p>
            <a:endParaRPr lang="cs-CZ" dirty="0" smtClean="0"/>
          </a:p>
          <a:p>
            <a:r>
              <a:rPr lang="cs-CZ" dirty="0" smtClean="0"/>
              <a:t>Dobrovolná </a:t>
            </a:r>
            <a:r>
              <a:rPr lang="cs-CZ" dirty="0"/>
              <a:t>účast na důchodovém pojištění je možná u osob starších 18 let. K převzetí přihlášky a vedení evidence o dobrovolném důchodovém pojištění je příslušná OSSZ podle místa trvalého pobytu občana, nebo podle místa hlášeného pobytu v ČR (jde-li o cizince).</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0919765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200" dirty="0" smtClean="0"/>
              <a:t>Dobrovolně se můžeme účastnit důchodového pojištění tehdy…</a:t>
            </a:r>
            <a:endParaRPr lang="cs-CZ" sz="3200" dirty="0"/>
          </a:p>
        </p:txBody>
      </p:sp>
      <p:sp>
        <p:nvSpPr>
          <p:cNvPr id="3" name="Zástupný symbol pro obsah 2"/>
          <p:cNvSpPr>
            <a:spLocks noGrp="1"/>
          </p:cNvSpPr>
          <p:nvPr>
            <p:ph idx="1"/>
          </p:nvPr>
        </p:nvSpPr>
        <p:spPr>
          <a:xfrm>
            <a:off x="1463040" y="2119257"/>
            <a:ext cx="6196405" cy="3830023"/>
          </a:xfrm>
        </p:spPr>
        <p:txBody>
          <a:bodyPr>
            <a:normAutofit fontScale="25000" lnSpcReduction="20000"/>
          </a:bodyPr>
          <a:lstStyle/>
          <a:p>
            <a:pPr lvl="0"/>
            <a:r>
              <a:rPr lang="cs-CZ" sz="5500" dirty="0"/>
              <a:t>vedení v evidenci úřadu práce jako uchazeče o zaměstnání</a:t>
            </a:r>
          </a:p>
          <a:p>
            <a:pPr lvl="0"/>
            <a:r>
              <a:rPr lang="cs-CZ" sz="5500" dirty="0"/>
              <a:t>soustavné přípravy na budoucí povolání studiem na střední nebo vysoké škole v ČR</a:t>
            </a:r>
          </a:p>
          <a:p>
            <a:pPr lvl="0"/>
            <a:r>
              <a:rPr lang="cs-CZ" sz="5500" b="1" dirty="0"/>
              <a:t>výkonu dlouhodobé dobrovolnické služby </a:t>
            </a:r>
            <a:r>
              <a:rPr lang="cs-CZ" sz="5500" dirty="0"/>
              <a:t>na základě smlouvy uzavřené s vysílající organizací</a:t>
            </a:r>
          </a:p>
          <a:p>
            <a:pPr lvl="0"/>
            <a:r>
              <a:rPr lang="cs-CZ" sz="5500" b="1" dirty="0"/>
              <a:t>výkonu funkce poslance Evropského parlamentu </a:t>
            </a:r>
            <a:r>
              <a:rPr lang="cs-CZ" sz="5500" dirty="0"/>
              <a:t>, zvoleného na území České republiky (účinnost od 19. 9. 2009) </a:t>
            </a:r>
          </a:p>
          <a:p>
            <a:pPr lvl="0"/>
            <a:r>
              <a:rPr lang="cs-CZ" sz="5500" b="1" dirty="0"/>
              <a:t>pobytu v cizině, po kterou následovaly svého manžela</a:t>
            </a:r>
            <a:r>
              <a:rPr lang="cs-CZ" sz="5500" dirty="0"/>
              <a:t>, který v cizině působil v diplomatických službách České republiky (účinnost od 1. 1. 2010)</a:t>
            </a:r>
          </a:p>
          <a:p>
            <a:pPr lvl="0"/>
            <a:r>
              <a:rPr lang="cs-CZ" sz="5500" b="1" dirty="0"/>
              <a:t>Dobrovolného pojištění – bez uvedení důvodu </a:t>
            </a:r>
            <a:r>
              <a:rPr lang="cs-CZ" sz="5500" dirty="0"/>
              <a:t>(§6 odst. 2) zákona č. 155/1995 Sb.). - pojištění mohou být účastny též osoby starší 18 let, které podaly přihlášku k účasti na dobrovolném pojištění, aniž splňují některou z podmínek. Účast na pojištění je však v takovém případě možná v rozsahu nejvýše 10 let.  Za dobu přede dnem podání přihlášky je účast na pojištění možná nejvýše v rozsahu jednoho roku bezprostředně před tímto dnem. Pokud uplyne desetileté období a občan nepodá odhlášku z pojištění, končí účast na pojištění uplynutím posledního dne tohoto období. Pojistné zaplacené po ukončení pojištění se vrací jako přeplatek na pojistném.</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7233808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Výše pojistného na dobrovolné důchodové pojištění</a:t>
            </a:r>
            <a:endParaRPr lang="cs-CZ" dirty="0"/>
          </a:p>
        </p:txBody>
      </p:sp>
      <p:sp>
        <p:nvSpPr>
          <p:cNvPr id="3" name="Zástupný symbol pro obsah 2"/>
          <p:cNvSpPr>
            <a:spLocks noGrp="1"/>
          </p:cNvSpPr>
          <p:nvPr>
            <p:ph idx="1"/>
          </p:nvPr>
        </p:nvSpPr>
        <p:spPr/>
        <p:txBody>
          <a:bodyPr>
            <a:normAutofit fontScale="55000" lnSpcReduction="20000"/>
          </a:bodyPr>
          <a:lstStyle/>
          <a:p>
            <a:r>
              <a:rPr lang="cs-CZ" dirty="0"/>
              <a:t>S účinností od 1. 1. 2009 došlo k výraznému snížení minimálního měsíčního pojistného na dobrovolné pojištění: v roce 2009  činilo 1 649 Kč, v r. 2010 činilo 1660 Kč a </a:t>
            </a:r>
            <a:r>
              <a:rPr lang="cs-CZ" b="1" dirty="0"/>
              <a:t>v roce 2011 činí 1732 Kč </a:t>
            </a:r>
            <a:r>
              <a:rPr lang="cs-CZ" b="1" dirty="0" smtClean="0"/>
              <a:t>měsíčně, v roce 2012 činí 1760 Kč</a:t>
            </a:r>
            <a:r>
              <a:rPr lang="cs-CZ" dirty="0" smtClean="0"/>
              <a:t> </a:t>
            </a:r>
            <a:r>
              <a:rPr lang="cs-CZ" dirty="0"/>
              <a:t>(v roce 2008 to byla částka 2 800 Kč, v roce 2007 částka 2 688 Kč).</a:t>
            </a:r>
          </a:p>
          <a:p>
            <a:r>
              <a:rPr lang="cs-CZ" dirty="0"/>
              <a:t>Výše pojistného na dobrovolné důchodové pojištění se stanoví procentní sazbou z vyměřovacího základu. Vyměřovacím základem osoby dobrovolně účastné důchodového pojištění pro pojistné na důchodové pojištění je částka, </a:t>
            </a:r>
            <a:r>
              <a:rPr lang="cs-CZ" b="1" dirty="0"/>
              <a:t>kterou si určí, nejméně však částka ve výši jedné čtvrtiny průměrné mzdy</a:t>
            </a:r>
            <a:r>
              <a:rPr lang="cs-CZ" dirty="0"/>
              <a:t> platné v kalendářním roce, ve kterém se pojistné na důchodové pojištění platí. Za průměrnou mzdu se pro účely tohoto zákona považuje částka, která se vypočte jako součin všeobecného vyměřovacího základu za kalendářní rok, který o dva roky předchází kalendářnímu roku, pro který se průměrná mzda zjišťuje, a přepočítacího koeficientu pro úpravu tohoto všeobecného vyměřovacího základu; vypočtená částka se zaokrouhluje na celé koruny nahoru.</a:t>
            </a:r>
          </a:p>
          <a:p>
            <a:r>
              <a:rPr lang="cs-CZ" dirty="0"/>
              <a:t>Sazba pojistného z vyměřovacího základu činí od u osob dobrovolně účastných důchodového </a:t>
            </a:r>
            <a:r>
              <a:rPr lang="cs-CZ" b="1" dirty="0"/>
              <a:t>pojištění 28 %.</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658356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Druhy dávek</a:t>
            </a:r>
            <a:endParaRPr lang="cs-CZ" dirty="0"/>
          </a:p>
        </p:txBody>
      </p:sp>
      <p:graphicFrame>
        <p:nvGraphicFramePr>
          <p:cNvPr id="4" name="Zástupný symbol pro obsah 3"/>
          <p:cNvGraphicFramePr>
            <a:graphicFrameLocks noGrp="1"/>
          </p:cNvGraphicFramePr>
          <p:nvPr>
            <p:ph idx="1"/>
            <p:extLst>
              <p:ext uri="{D42A27DB-BD31-4B8C-83A1-F6EECF244321}">
                <p14:modId xmlns:p14="http://schemas.microsoft.com/office/powerpoint/2010/main" val="1432071518"/>
              </p:ext>
            </p:extLst>
          </p:nvPr>
        </p:nvGraphicFramePr>
        <p:xfrm>
          <a:off x="1463675" y="2119313"/>
          <a:ext cx="6196013" cy="360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Obrázek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7562865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Důchod se skládá ze dvou složek</a:t>
            </a:r>
            <a:endParaRPr lang="cs-CZ" dirty="0"/>
          </a:p>
        </p:txBody>
      </p:sp>
      <p:sp>
        <p:nvSpPr>
          <p:cNvPr id="3" name="Zástupný symbol pro obsah 2"/>
          <p:cNvSpPr>
            <a:spLocks noGrp="1"/>
          </p:cNvSpPr>
          <p:nvPr>
            <p:ph idx="1"/>
          </p:nvPr>
        </p:nvSpPr>
        <p:spPr/>
        <p:txBody>
          <a:bodyPr/>
          <a:lstStyle/>
          <a:p>
            <a:pPr lvl="0"/>
            <a:endParaRPr lang="cs-CZ" b="1" dirty="0" smtClean="0"/>
          </a:p>
          <a:p>
            <a:pPr lvl="0"/>
            <a:r>
              <a:rPr lang="cs-CZ" b="1" dirty="0" smtClean="0"/>
              <a:t>ze </a:t>
            </a:r>
            <a:r>
              <a:rPr lang="cs-CZ" b="1" dirty="0"/>
              <a:t>základní výměry</a:t>
            </a:r>
            <a:r>
              <a:rPr lang="cs-CZ" dirty="0"/>
              <a:t> (stanovené pevnou částkou stejnou pro všechny druhy důchodů bez ohledu na délku doby pojištění a výši výdělků) a</a:t>
            </a:r>
          </a:p>
          <a:p>
            <a:r>
              <a:rPr lang="cs-CZ" b="1" dirty="0"/>
              <a:t>z procentní výměry</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45067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Souběh více důchodů</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a:t>Jsou-li současně splněny podmínky nároku na výplatu více důchodů téhož druhu nebo na výplatu starobního důchodu nebo invalidního důchodu, vyplácí se jen jeden důchod, a to vyšší.</a:t>
            </a:r>
          </a:p>
          <a:p>
            <a:r>
              <a:rPr lang="cs-CZ" dirty="0"/>
              <a:t>Jsou-li současně splněny podmínky nároku na výplatu starobního nebo invalidního důchodu a na výplatu vdovského důchodu nebo vdoveckého důchodu a nebo sirotčího důchodu, vyplácí se vyšší důchod v plné výši a z ostatních důchodů se vyplácí polovina procentní výměry, nestanoví-li zákon o důchodovém pojištění jinak.</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0963434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lstStyle/>
          <a:p>
            <a:r>
              <a:rPr lang="cs-CZ" dirty="0"/>
              <a:t>O </a:t>
            </a:r>
            <a:r>
              <a:rPr lang="cs-CZ" b="1" dirty="0"/>
              <a:t>nároku na důchod</a:t>
            </a:r>
            <a:r>
              <a:rPr lang="cs-CZ" dirty="0"/>
              <a:t>, jeho výši a výplatě rozhoduje </a:t>
            </a:r>
            <a:r>
              <a:rPr lang="cs-CZ" b="1" dirty="0"/>
              <a:t>Česká správa sociálního zabezpečení </a:t>
            </a:r>
            <a:r>
              <a:rPr lang="cs-CZ" dirty="0"/>
              <a:t>s výjimkou případů, kdy jsou příslušné k rozhodování orgány sociálního zabezpečení ministerstev obrany, vnitra a spravedlnosti (v případě příslušníků ozbrojených sil a sborů).</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0613187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lstStyle/>
          <a:p>
            <a:r>
              <a:rPr lang="cs-CZ" b="1" dirty="0"/>
              <a:t>Odbornou pomoc</a:t>
            </a:r>
            <a:r>
              <a:rPr lang="cs-CZ" dirty="0"/>
              <a:t> ve věcech důchodového pojištění jsou povinny poskytovat občanům a organizacím </a:t>
            </a:r>
            <a:r>
              <a:rPr lang="cs-CZ" b="1" dirty="0"/>
              <a:t>okresní správy sociálního zabezpečení</a:t>
            </a:r>
            <a:r>
              <a:rPr lang="cs-CZ" dirty="0"/>
              <a:t> (OSSZ), v Praze </a:t>
            </a:r>
            <a:r>
              <a:rPr lang="cs-CZ" b="1" dirty="0"/>
              <a:t>Pražská správa sociálního zabezpečení</a:t>
            </a:r>
            <a:r>
              <a:rPr lang="cs-CZ" dirty="0"/>
              <a:t> (PSSZ) a její územní pracoviště.</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8866881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75656" y="1412776"/>
            <a:ext cx="6196405" cy="3603812"/>
          </a:xfrm>
        </p:spPr>
        <p:txBody>
          <a:bodyPr>
            <a:normAutofit lnSpcReduction="10000"/>
          </a:bodyPr>
          <a:lstStyle/>
          <a:p>
            <a:r>
              <a:rPr lang="cs-CZ" b="1" dirty="0"/>
              <a:t>Činnost OSSZ a PSSZ</a:t>
            </a:r>
            <a:r>
              <a:rPr lang="cs-CZ" dirty="0"/>
              <a:t> řídí a kontroluje </a:t>
            </a:r>
            <a:r>
              <a:rPr lang="cs-CZ" b="1" dirty="0"/>
              <a:t>Česká správa sociálního zabezpečení</a:t>
            </a:r>
            <a:r>
              <a:rPr lang="cs-CZ" dirty="0"/>
              <a:t> (ČSSZ), která také rozhoduje o nároku na důchody, jejich výši a výplatě.</a:t>
            </a:r>
          </a:p>
          <a:p>
            <a:r>
              <a:rPr lang="cs-CZ" b="1" dirty="0"/>
              <a:t>Pro příslušníky ozbrojených sil</a:t>
            </a:r>
            <a:r>
              <a:rPr lang="cs-CZ" dirty="0"/>
              <a:t> (vojáky z povolání, policisty, příslušníky Vězeňské služby a další) a pozůstalé po nich plní obdobné povinnosti </a:t>
            </a:r>
            <a:r>
              <a:rPr lang="cs-CZ" b="1" dirty="0"/>
              <a:t>orgány sociálního zabezpečení ministerstev vnitra, obrany a spravedlnosti</a:t>
            </a:r>
            <a:r>
              <a:rPr lang="cs-CZ" dirty="0"/>
              <a: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1140289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Starobní důchod</a:t>
            </a:r>
            <a:endParaRPr lang="cs-CZ" dirty="0"/>
          </a:p>
        </p:txBody>
      </p:sp>
      <p:sp>
        <p:nvSpPr>
          <p:cNvPr id="3" name="Zástupný symbol pro obsah 2"/>
          <p:cNvSpPr>
            <a:spLocks noGrp="1"/>
          </p:cNvSpPr>
          <p:nvPr>
            <p:ph idx="1"/>
          </p:nvPr>
        </p:nvSpPr>
        <p:spPr/>
        <p:txBody>
          <a:bodyPr>
            <a:normAutofit fontScale="70000" lnSpcReduction="20000"/>
          </a:bodyPr>
          <a:lstStyle/>
          <a:p>
            <a:pPr lvl="0"/>
            <a:r>
              <a:rPr lang="cs-CZ" dirty="0"/>
              <a:t>V České republice má občan nárok na přiznání starobního důchodu, pokud dosáhl důchodového věku a získal potřebnou dobu pojištění. </a:t>
            </a:r>
          </a:p>
          <a:p>
            <a:pPr lvl="0"/>
            <a:r>
              <a:rPr lang="cs-CZ" dirty="0"/>
              <a:t>Věk pro odchod do důchodu je rozdílný pro muže a ženy – u žen závisí mimo jiné také na počtu vychovaných dětí. </a:t>
            </a:r>
          </a:p>
          <a:p>
            <a:pPr lvl="0"/>
            <a:r>
              <a:rPr lang="cs-CZ" dirty="0"/>
              <a:t>Nová právní úprava rozlišuje vedle nároku na starobní důchod před dosažením důchodového věku (viz dále) nároky na starobní důchod stanovené podle: </a:t>
            </a:r>
          </a:p>
          <a:p>
            <a:pPr lvl="1"/>
            <a:r>
              <a:rPr lang="cs-CZ" sz="2400" dirty="0" err="1"/>
              <a:t>ust</a:t>
            </a:r>
            <a:r>
              <a:rPr lang="cs-CZ" sz="2400" dirty="0"/>
              <a:t>. § 29 odst. 1 </a:t>
            </a:r>
            <a:r>
              <a:rPr lang="cs-CZ" sz="2400" dirty="0" err="1"/>
              <a:t>zdp</a:t>
            </a:r>
            <a:r>
              <a:rPr lang="cs-CZ" sz="2400" dirty="0"/>
              <a:t> (starobní důchod při dosažení důchodového věku) </a:t>
            </a:r>
          </a:p>
          <a:p>
            <a:pPr lvl="1"/>
            <a:r>
              <a:rPr lang="cs-CZ" sz="2400" dirty="0" err="1"/>
              <a:t>ust</a:t>
            </a:r>
            <a:r>
              <a:rPr lang="cs-CZ" sz="2400" dirty="0"/>
              <a:t>. § 29 odst. 2 </a:t>
            </a:r>
            <a:r>
              <a:rPr lang="cs-CZ" sz="2400" dirty="0" err="1"/>
              <a:t>zdp</a:t>
            </a:r>
            <a:r>
              <a:rPr lang="cs-CZ" sz="2400" dirty="0"/>
              <a:t> (tzv. „poměrný“ starobní důchod), </a:t>
            </a:r>
          </a:p>
          <a:p>
            <a:pPr lvl="1"/>
            <a:r>
              <a:rPr lang="cs-CZ" sz="2400" dirty="0" err="1"/>
              <a:t>ust</a:t>
            </a:r>
            <a:r>
              <a:rPr lang="cs-CZ" sz="2400" dirty="0"/>
              <a:t>. § 29 odst. 3 </a:t>
            </a:r>
            <a:r>
              <a:rPr lang="cs-CZ" sz="2400" dirty="0" err="1"/>
              <a:t>zdp</a:t>
            </a:r>
            <a:r>
              <a:rPr lang="cs-CZ" sz="2400" dirty="0"/>
              <a:t> (starobní důchod při získání 30 let pojištění) a </a:t>
            </a:r>
          </a:p>
          <a:p>
            <a:pPr lvl="1"/>
            <a:r>
              <a:rPr lang="cs-CZ" sz="2400" dirty="0" err="1"/>
              <a:t>ust</a:t>
            </a:r>
            <a:r>
              <a:rPr lang="cs-CZ" sz="2400" dirty="0"/>
              <a:t>. § 29 odst. 4 </a:t>
            </a:r>
            <a:r>
              <a:rPr lang="cs-CZ" sz="2400" dirty="0" err="1"/>
              <a:t>zdp</a:t>
            </a:r>
            <a:r>
              <a:rPr lang="cs-CZ" sz="2400" dirty="0"/>
              <a:t> (starobní důchod při splnění podmínek nároku na invalidní důchod).</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5823431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Jakou dobu pojištění je nutné získat pro nárok na důchod?</a:t>
            </a:r>
            <a:endParaRPr lang="cs-CZ" dirty="0"/>
          </a:p>
        </p:txBody>
      </p:sp>
      <p:sp>
        <p:nvSpPr>
          <p:cNvPr id="3" name="Zástupný symbol pro obsah 2"/>
          <p:cNvSpPr>
            <a:spLocks noGrp="1"/>
          </p:cNvSpPr>
          <p:nvPr>
            <p:ph idx="1"/>
          </p:nvPr>
        </p:nvSpPr>
        <p:spPr/>
        <p:txBody>
          <a:bodyPr/>
          <a:lstStyle/>
          <a:p>
            <a:pPr lvl="0"/>
            <a:endParaRPr lang="cs-CZ" dirty="0" smtClean="0"/>
          </a:p>
          <a:p>
            <a:pPr lvl="0"/>
            <a:r>
              <a:rPr lang="cs-CZ" dirty="0" smtClean="0"/>
              <a:t>potřebná </a:t>
            </a:r>
            <a:r>
              <a:rPr lang="cs-CZ" b="1" dirty="0"/>
              <a:t>doba pojištění pro nárok na</a:t>
            </a:r>
            <a:r>
              <a:rPr lang="cs-CZ" dirty="0"/>
              <a:t> starobní </a:t>
            </a:r>
            <a:r>
              <a:rPr lang="cs-CZ" b="1" dirty="0"/>
              <a:t>důchod při dosažení důchodového věku před rokem 2010</a:t>
            </a:r>
            <a:r>
              <a:rPr lang="cs-CZ" dirty="0"/>
              <a:t> činí </a:t>
            </a:r>
            <a:r>
              <a:rPr lang="cs-CZ" b="1" dirty="0"/>
              <a:t>25 let</a:t>
            </a:r>
            <a:endParaRPr lang="cs-CZ" dirty="0"/>
          </a:p>
          <a:p>
            <a:pPr lvl="0"/>
            <a:r>
              <a:rPr lang="cs-CZ" dirty="0"/>
              <a:t>postupně se tato </a:t>
            </a:r>
            <a:r>
              <a:rPr lang="cs-CZ" b="1" dirty="0"/>
              <a:t>doba prodlužuje až na 35 let</a:t>
            </a:r>
            <a:r>
              <a:rPr lang="cs-CZ" dirty="0"/>
              <a:t> (viz. Tabulka)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0847586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Zástupný symbol pro obsah 4"/>
          <p:cNvGraphicFramePr>
            <a:graphicFrameLocks noGrp="1"/>
          </p:cNvGraphicFramePr>
          <p:nvPr>
            <p:ph idx="1"/>
            <p:extLst>
              <p:ext uri="{D42A27DB-BD31-4B8C-83A1-F6EECF244321}">
                <p14:modId xmlns:p14="http://schemas.microsoft.com/office/powerpoint/2010/main" val="2894747150"/>
              </p:ext>
            </p:extLst>
          </p:nvPr>
        </p:nvGraphicFramePr>
        <p:xfrm>
          <a:off x="1403648" y="1124744"/>
          <a:ext cx="6196012" cy="2404110"/>
        </p:xfrm>
        <a:graphic>
          <a:graphicData uri="http://schemas.openxmlformats.org/drawingml/2006/table">
            <a:tbl>
              <a:tblPr>
                <a:tableStyleId>{5C22544A-7EE6-4342-B048-85BDC9FD1C3A}</a:tableStyleId>
              </a:tblPr>
              <a:tblGrid>
                <a:gridCol w="3098006"/>
                <a:gridCol w="3098006"/>
              </a:tblGrid>
              <a:tr h="384810">
                <a:tc>
                  <a:txBody>
                    <a:bodyPr/>
                    <a:lstStyle/>
                    <a:p>
                      <a:pPr algn="ctr">
                        <a:spcAft>
                          <a:spcPts val="0"/>
                        </a:spcAft>
                      </a:pPr>
                      <a:r>
                        <a:rPr lang="cs-CZ" sz="1200" dirty="0">
                          <a:effectLst/>
                        </a:rPr>
                        <a:t>Kalendářní rok, v němž je dosaženo důchodového věku</a:t>
                      </a:r>
                      <a:endParaRPr lang="cs-CZ" sz="1200" dirty="0">
                        <a:effectLst/>
                        <a:latin typeface="Times New Roman"/>
                        <a:ea typeface="Times New Roman"/>
                      </a:endParaRPr>
                    </a:p>
                  </a:txBody>
                  <a:tcPr marL="9525" marR="9525" marT="9525" marB="9525" anchor="ctr"/>
                </a:tc>
                <a:tc>
                  <a:txBody>
                    <a:bodyPr/>
                    <a:lstStyle/>
                    <a:p>
                      <a:pPr algn="ctr">
                        <a:spcAft>
                          <a:spcPts val="0"/>
                        </a:spcAft>
                      </a:pPr>
                      <a:r>
                        <a:rPr lang="cs-CZ" sz="1200">
                          <a:effectLst/>
                        </a:rPr>
                        <a:t>Potřebná doba pojištění</a:t>
                      </a:r>
                      <a:endParaRPr lang="cs-CZ" sz="1200">
                        <a:effectLst/>
                        <a:latin typeface="Times New Roman"/>
                        <a:ea typeface="Times New Roman"/>
                      </a:endParaRPr>
                    </a:p>
                  </a:txBody>
                  <a:tcPr marL="9525" marR="9525" marT="9525" marB="9525" anchor="ctr"/>
                </a:tc>
              </a:tr>
              <a:tr h="201930">
                <a:tc>
                  <a:txBody>
                    <a:bodyPr/>
                    <a:lstStyle/>
                    <a:p>
                      <a:pPr>
                        <a:spcAft>
                          <a:spcPts val="0"/>
                        </a:spcAft>
                      </a:pPr>
                      <a:r>
                        <a:rPr lang="cs-CZ" sz="1200">
                          <a:effectLst/>
                        </a:rPr>
                        <a:t>2010</a:t>
                      </a:r>
                      <a:endParaRPr lang="cs-CZ" sz="1200">
                        <a:effectLst/>
                        <a:latin typeface="Times New Roman"/>
                        <a:ea typeface="Times New Roman"/>
                      </a:endParaRPr>
                    </a:p>
                  </a:txBody>
                  <a:tcPr marL="9525" marR="9525" marT="9525" marB="9525" anchor="ctr"/>
                </a:tc>
                <a:tc>
                  <a:txBody>
                    <a:bodyPr/>
                    <a:lstStyle/>
                    <a:p>
                      <a:pPr>
                        <a:spcAft>
                          <a:spcPts val="0"/>
                        </a:spcAft>
                      </a:pPr>
                      <a:r>
                        <a:rPr lang="cs-CZ" sz="1200">
                          <a:effectLst/>
                        </a:rPr>
                        <a:t>26 let</a:t>
                      </a:r>
                      <a:endParaRPr lang="cs-CZ" sz="1200">
                        <a:effectLst/>
                        <a:latin typeface="Times New Roman"/>
                        <a:ea typeface="Times New Roman"/>
                      </a:endParaRPr>
                    </a:p>
                  </a:txBody>
                  <a:tcPr marL="9525" marR="9525" marT="9525" marB="9525" anchor="ctr"/>
                </a:tc>
              </a:tr>
              <a:tr h="201930">
                <a:tc>
                  <a:txBody>
                    <a:bodyPr/>
                    <a:lstStyle/>
                    <a:p>
                      <a:pPr>
                        <a:spcAft>
                          <a:spcPts val="0"/>
                        </a:spcAft>
                      </a:pPr>
                      <a:r>
                        <a:rPr lang="cs-CZ" sz="1200">
                          <a:effectLst/>
                        </a:rPr>
                        <a:t>2011</a:t>
                      </a:r>
                      <a:endParaRPr lang="cs-CZ" sz="1200">
                        <a:effectLst/>
                        <a:latin typeface="Times New Roman"/>
                        <a:ea typeface="Times New Roman"/>
                      </a:endParaRPr>
                    </a:p>
                  </a:txBody>
                  <a:tcPr marL="9525" marR="9525" marT="9525" marB="9525" anchor="ctr"/>
                </a:tc>
                <a:tc>
                  <a:txBody>
                    <a:bodyPr/>
                    <a:lstStyle/>
                    <a:p>
                      <a:pPr>
                        <a:spcAft>
                          <a:spcPts val="0"/>
                        </a:spcAft>
                      </a:pPr>
                      <a:r>
                        <a:rPr lang="cs-CZ" sz="1200">
                          <a:effectLst/>
                        </a:rPr>
                        <a:t>27 let</a:t>
                      </a:r>
                      <a:endParaRPr lang="cs-CZ" sz="1200">
                        <a:effectLst/>
                        <a:latin typeface="Times New Roman"/>
                        <a:ea typeface="Times New Roman"/>
                      </a:endParaRPr>
                    </a:p>
                  </a:txBody>
                  <a:tcPr marL="9525" marR="9525" marT="9525" marB="9525" anchor="ctr"/>
                </a:tc>
              </a:tr>
              <a:tr h="201930">
                <a:tc>
                  <a:txBody>
                    <a:bodyPr/>
                    <a:lstStyle/>
                    <a:p>
                      <a:pPr>
                        <a:spcAft>
                          <a:spcPts val="0"/>
                        </a:spcAft>
                      </a:pPr>
                      <a:r>
                        <a:rPr lang="cs-CZ" sz="1200">
                          <a:effectLst/>
                        </a:rPr>
                        <a:t>2012</a:t>
                      </a:r>
                      <a:endParaRPr lang="cs-CZ" sz="1200">
                        <a:effectLst/>
                        <a:latin typeface="Times New Roman"/>
                        <a:ea typeface="Times New Roman"/>
                      </a:endParaRPr>
                    </a:p>
                  </a:txBody>
                  <a:tcPr marL="9525" marR="9525" marT="9525" marB="9525" anchor="ctr"/>
                </a:tc>
                <a:tc>
                  <a:txBody>
                    <a:bodyPr/>
                    <a:lstStyle/>
                    <a:p>
                      <a:pPr>
                        <a:spcAft>
                          <a:spcPts val="0"/>
                        </a:spcAft>
                      </a:pPr>
                      <a:r>
                        <a:rPr lang="cs-CZ" sz="1200">
                          <a:effectLst/>
                        </a:rPr>
                        <a:t>28 let</a:t>
                      </a:r>
                      <a:endParaRPr lang="cs-CZ" sz="1200">
                        <a:effectLst/>
                        <a:latin typeface="Times New Roman"/>
                        <a:ea typeface="Times New Roman"/>
                      </a:endParaRPr>
                    </a:p>
                  </a:txBody>
                  <a:tcPr marL="9525" marR="9525" marT="9525" marB="9525" anchor="ctr"/>
                </a:tc>
              </a:tr>
              <a:tr h="201930">
                <a:tc>
                  <a:txBody>
                    <a:bodyPr/>
                    <a:lstStyle/>
                    <a:p>
                      <a:pPr>
                        <a:spcAft>
                          <a:spcPts val="0"/>
                        </a:spcAft>
                      </a:pPr>
                      <a:r>
                        <a:rPr lang="cs-CZ" sz="1200">
                          <a:effectLst/>
                        </a:rPr>
                        <a:t>2013</a:t>
                      </a:r>
                      <a:endParaRPr lang="cs-CZ" sz="1200">
                        <a:effectLst/>
                        <a:latin typeface="Times New Roman"/>
                        <a:ea typeface="Times New Roman"/>
                      </a:endParaRPr>
                    </a:p>
                  </a:txBody>
                  <a:tcPr marL="9525" marR="9525" marT="9525" marB="9525" anchor="ctr"/>
                </a:tc>
                <a:tc>
                  <a:txBody>
                    <a:bodyPr/>
                    <a:lstStyle/>
                    <a:p>
                      <a:pPr>
                        <a:spcAft>
                          <a:spcPts val="0"/>
                        </a:spcAft>
                      </a:pPr>
                      <a:r>
                        <a:rPr lang="cs-CZ" sz="1200">
                          <a:effectLst/>
                        </a:rPr>
                        <a:t>29 let</a:t>
                      </a:r>
                      <a:endParaRPr lang="cs-CZ" sz="1200">
                        <a:effectLst/>
                        <a:latin typeface="Times New Roman"/>
                        <a:ea typeface="Times New Roman"/>
                      </a:endParaRPr>
                    </a:p>
                  </a:txBody>
                  <a:tcPr marL="9525" marR="9525" marT="9525" marB="9525" anchor="ctr"/>
                </a:tc>
              </a:tr>
              <a:tr h="201930">
                <a:tc>
                  <a:txBody>
                    <a:bodyPr/>
                    <a:lstStyle/>
                    <a:p>
                      <a:pPr>
                        <a:spcAft>
                          <a:spcPts val="0"/>
                        </a:spcAft>
                      </a:pPr>
                      <a:r>
                        <a:rPr lang="cs-CZ" sz="1200">
                          <a:effectLst/>
                        </a:rPr>
                        <a:t>2014</a:t>
                      </a:r>
                      <a:endParaRPr lang="cs-CZ" sz="1200">
                        <a:effectLst/>
                        <a:latin typeface="Times New Roman"/>
                        <a:ea typeface="Times New Roman"/>
                      </a:endParaRPr>
                    </a:p>
                  </a:txBody>
                  <a:tcPr marL="9525" marR="9525" marT="9525" marB="9525" anchor="ctr"/>
                </a:tc>
                <a:tc>
                  <a:txBody>
                    <a:bodyPr/>
                    <a:lstStyle/>
                    <a:p>
                      <a:pPr>
                        <a:spcAft>
                          <a:spcPts val="0"/>
                        </a:spcAft>
                      </a:pPr>
                      <a:r>
                        <a:rPr lang="cs-CZ" sz="1200">
                          <a:effectLst/>
                        </a:rPr>
                        <a:t>30 let</a:t>
                      </a:r>
                      <a:endParaRPr lang="cs-CZ" sz="1200">
                        <a:effectLst/>
                        <a:latin typeface="Times New Roman"/>
                        <a:ea typeface="Times New Roman"/>
                      </a:endParaRPr>
                    </a:p>
                  </a:txBody>
                  <a:tcPr marL="9525" marR="9525" marT="9525" marB="9525" anchor="ctr"/>
                </a:tc>
              </a:tr>
              <a:tr h="201930">
                <a:tc>
                  <a:txBody>
                    <a:bodyPr/>
                    <a:lstStyle/>
                    <a:p>
                      <a:pPr>
                        <a:spcAft>
                          <a:spcPts val="0"/>
                        </a:spcAft>
                      </a:pPr>
                      <a:r>
                        <a:rPr lang="cs-CZ" sz="1200">
                          <a:effectLst/>
                        </a:rPr>
                        <a:t>2015</a:t>
                      </a:r>
                      <a:endParaRPr lang="cs-CZ" sz="1200">
                        <a:effectLst/>
                        <a:latin typeface="Times New Roman"/>
                        <a:ea typeface="Times New Roman"/>
                      </a:endParaRPr>
                    </a:p>
                  </a:txBody>
                  <a:tcPr marL="9525" marR="9525" marT="9525" marB="9525" anchor="ctr"/>
                </a:tc>
                <a:tc>
                  <a:txBody>
                    <a:bodyPr/>
                    <a:lstStyle/>
                    <a:p>
                      <a:pPr>
                        <a:spcAft>
                          <a:spcPts val="0"/>
                        </a:spcAft>
                      </a:pPr>
                      <a:r>
                        <a:rPr lang="cs-CZ" sz="1200">
                          <a:effectLst/>
                        </a:rPr>
                        <a:t>31 let</a:t>
                      </a:r>
                      <a:endParaRPr lang="cs-CZ" sz="1200">
                        <a:effectLst/>
                        <a:latin typeface="Times New Roman"/>
                        <a:ea typeface="Times New Roman"/>
                      </a:endParaRPr>
                    </a:p>
                  </a:txBody>
                  <a:tcPr marL="9525" marR="9525" marT="9525" marB="9525" anchor="ctr"/>
                </a:tc>
              </a:tr>
              <a:tr h="201930">
                <a:tc>
                  <a:txBody>
                    <a:bodyPr/>
                    <a:lstStyle/>
                    <a:p>
                      <a:pPr>
                        <a:spcAft>
                          <a:spcPts val="0"/>
                        </a:spcAft>
                      </a:pPr>
                      <a:r>
                        <a:rPr lang="cs-CZ" sz="1200">
                          <a:effectLst/>
                        </a:rPr>
                        <a:t>2016</a:t>
                      </a:r>
                      <a:endParaRPr lang="cs-CZ" sz="1200">
                        <a:effectLst/>
                        <a:latin typeface="Times New Roman"/>
                        <a:ea typeface="Times New Roman"/>
                      </a:endParaRPr>
                    </a:p>
                  </a:txBody>
                  <a:tcPr marL="9525" marR="9525" marT="9525" marB="9525" anchor="ctr"/>
                </a:tc>
                <a:tc>
                  <a:txBody>
                    <a:bodyPr/>
                    <a:lstStyle/>
                    <a:p>
                      <a:pPr>
                        <a:spcAft>
                          <a:spcPts val="0"/>
                        </a:spcAft>
                      </a:pPr>
                      <a:r>
                        <a:rPr lang="cs-CZ" sz="1200">
                          <a:effectLst/>
                        </a:rPr>
                        <a:t>32 let</a:t>
                      </a:r>
                      <a:endParaRPr lang="cs-CZ" sz="1200">
                        <a:effectLst/>
                        <a:latin typeface="Times New Roman"/>
                        <a:ea typeface="Times New Roman"/>
                      </a:endParaRPr>
                    </a:p>
                  </a:txBody>
                  <a:tcPr marL="9525" marR="9525" marT="9525" marB="9525" anchor="ctr"/>
                </a:tc>
              </a:tr>
              <a:tr h="201930">
                <a:tc>
                  <a:txBody>
                    <a:bodyPr/>
                    <a:lstStyle/>
                    <a:p>
                      <a:pPr>
                        <a:spcAft>
                          <a:spcPts val="0"/>
                        </a:spcAft>
                      </a:pPr>
                      <a:r>
                        <a:rPr lang="cs-CZ" sz="1200">
                          <a:effectLst/>
                        </a:rPr>
                        <a:t>2017</a:t>
                      </a:r>
                      <a:endParaRPr lang="cs-CZ" sz="1200">
                        <a:effectLst/>
                        <a:latin typeface="Times New Roman"/>
                        <a:ea typeface="Times New Roman"/>
                      </a:endParaRPr>
                    </a:p>
                  </a:txBody>
                  <a:tcPr marL="9525" marR="9525" marT="9525" marB="9525" anchor="ctr"/>
                </a:tc>
                <a:tc>
                  <a:txBody>
                    <a:bodyPr/>
                    <a:lstStyle/>
                    <a:p>
                      <a:pPr>
                        <a:spcAft>
                          <a:spcPts val="0"/>
                        </a:spcAft>
                      </a:pPr>
                      <a:r>
                        <a:rPr lang="cs-CZ" sz="1200">
                          <a:effectLst/>
                        </a:rPr>
                        <a:t>33 let</a:t>
                      </a:r>
                      <a:endParaRPr lang="cs-CZ" sz="1200">
                        <a:effectLst/>
                        <a:latin typeface="Times New Roman"/>
                        <a:ea typeface="Times New Roman"/>
                      </a:endParaRPr>
                    </a:p>
                  </a:txBody>
                  <a:tcPr marL="9525" marR="9525" marT="9525" marB="9525" anchor="ctr"/>
                </a:tc>
              </a:tr>
              <a:tr h="201930">
                <a:tc>
                  <a:txBody>
                    <a:bodyPr/>
                    <a:lstStyle/>
                    <a:p>
                      <a:pPr>
                        <a:spcAft>
                          <a:spcPts val="0"/>
                        </a:spcAft>
                      </a:pPr>
                      <a:r>
                        <a:rPr lang="cs-CZ" sz="1200">
                          <a:effectLst/>
                        </a:rPr>
                        <a:t>2018</a:t>
                      </a:r>
                      <a:endParaRPr lang="cs-CZ" sz="1200">
                        <a:effectLst/>
                        <a:latin typeface="Times New Roman"/>
                        <a:ea typeface="Times New Roman"/>
                      </a:endParaRPr>
                    </a:p>
                  </a:txBody>
                  <a:tcPr marL="9525" marR="9525" marT="9525" marB="9525" anchor="ctr"/>
                </a:tc>
                <a:tc>
                  <a:txBody>
                    <a:bodyPr/>
                    <a:lstStyle/>
                    <a:p>
                      <a:pPr>
                        <a:spcAft>
                          <a:spcPts val="0"/>
                        </a:spcAft>
                      </a:pPr>
                      <a:r>
                        <a:rPr lang="cs-CZ" sz="1200">
                          <a:effectLst/>
                        </a:rPr>
                        <a:t>34 let</a:t>
                      </a:r>
                      <a:endParaRPr lang="cs-CZ" sz="1200">
                        <a:effectLst/>
                        <a:latin typeface="Times New Roman"/>
                        <a:ea typeface="Times New Roman"/>
                      </a:endParaRPr>
                    </a:p>
                  </a:txBody>
                  <a:tcPr marL="9525" marR="9525" marT="9525" marB="9525" anchor="ctr"/>
                </a:tc>
              </a:tr>
              <a:tr h="201930">
                <a:tc>
                  <a:txBody>
                    <a:bodyPr/>
                    <a:lstStyle/>
                    <a:p>
                      <a:pPr>
                        <a:spcAft>
                          <a:spcPts val="0"/>
                        </a:spcAft>
                      </a:pPr>
                      <a:r>
                        <a:rPr lang="cs-CZ" sz="1200">
                          <a:effectLst/>
                        </a:rPr>
                        <a:t>po roce 2018</a:t>
                      </a:r>
                      <a:endParaRPr lang="cs-CZ" sz="1200">
                        <a:effectLst/>
                        <a:latin typeface="Times New Roman"/>
                        <a:ea typeface="Times New Roman"/>
                      </a:endParaRPr>
                    </a:p>
                  </a:txBody>
                  <a:tcPr marL="9525" marR="9525" marT="9525" marB="9525" anchor="ctr"/>
                </a:tc>
                <a:tc>
                  <a:txBody>
                    <a:bodyPr/>
                    <a:lstStyle/>
                    <a:p>
                      <a:pPr>
                        <a:spcAft>
                          <a:spcPts val="0"/>
                        </a:spcAft>
                      </a:pPr>
                      <a:r>
                        <a:rPr lang="cs-CZ" sz="1200" dirty="0">
                          <a:effectLst/>
                        </a:rPr>
                        <a:t>35 let</a:t>
                      </a:r>
                      <a:endParaRPr lang="cs-CZ" sz="1200" dirty="0">
                        <a:effectLst/>
                        <a:latin typeface="Times New Roman"/>
                        <a:ea typeface="Times New Roman"/>
                      </a:endParaRPr>
                    </a:p>
                  </a:txBody>
                  <a:tcPr marL="9525" marR="9525" marT="9525" marB="9525" anchor="ctr"/>
                </a:tc>
              </a:tr>
            </a:tbl>
          </a:graphicData>
        </a:graphic>
      </p:graphicFrame>
      <p:sp>
        <p:nvSpPr>
          <p:cNvPr id="6" name="TextovéPole 5"/>
          <p:cNvSpPr txBox="1"/>
          <p:nvPr/>
        </p:nvSpPr>
        <p:spPr>
          <a:xfrm>
            <a:off x="1259632" y="4005064"/>
            <a:ext cx="6906571" cy="1477328"/>
          </a:xfrm>
          <a:prstGeom prst="rect">
            <a:avLst/>
          </a:prstGeom>
          <a:noFill/>
        </p:spPr>
        <p:txBody>
          <a:bodyPr wrap="none" rtlCol="0">
            <a:spAutoFit/>
          </a:bodyPr>
          <a:lstStyle/>
          <a:p>
            <a:r>
              <a:rPr lang="cs-CZ" dirty="0"/>
              <a:t>Starobní důchod dále může být přiznán i před dosažením </a:t>
            </a:r>
            <a:endParaRPr lang="cs-CZ" dirty="0" smtClean="0"/>
          </a:p>
          <a:p>
            <a:r>
              <a:rPr lang="cs-CZ" dirty="0" smtClean="0"/>
              <a:t>důchodového </a:t>
            </a:r>
            <a:r>
              <a:rPr lang="cs-CZ" dirty="0"/>
              <a:t>věku (předčasný starobní důchod) nebo při kratší době </a:t>
            </a:r>
            <a:endParaRPr lang="cs-CZ" dirty="0" smtClean="0"/>
          </a:p>
          <a:p>
            <a:r>
              <a:rPr lang="cs-CZ" dirty="0" smtClean="0"/>
              <a:t>pojištění </a:t>
            </a:r>
            <a:r>
              <a:rPr lang="cs-CZ" dirty="0"/>
              <a:t>(za splnění dalších podmínek). </a:t>
            </a:r>
            <a:endParaRPr lang="cs-CZ" dirty="0" smtClean="0"/>
          </a:p>
          <a:p>
            <a:r>
              <a:rPr lang="cs-CZ" dirty="0" smtClean="0"/>
              <a:t>Podrobněji </a:t>
            </a:r>
            <a:r>
              <a:rPr lang="cs-CZ" dirty="0"/>
              <a:t>na příslušné OSSZ nebo stránkách </a:t>
            </a:r>
            <a:r>
              <a:rPr lang="cs-CZ" b="1" u="sng" dirty="0">
                <a:hlinkClick r:id="rId2"/>
              </a:rPr>
              <a:t>www.cssz.cz</a:t>
            </a:r>
            <a:r>
              <a:rPr lang="cs-CZ" dirty="0"/>
              <a:t> . </a:t>
            </a:r>
            <a:endParaRPr lang="cs-CZ" b="1" dirty="0"/>
          </a:p>
          <a:p>
            <a:endParaRPr lang="cs-CZ" dirty="0"/>
          </a:p>
        </p:txBody>
      </p:sp>
      <p:pic>
        <p:nvPicPr>
          <p:cNvPr id="7" name="Obráze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4910844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95023" y="817583"/>
            <a:ext cx="6965245" cy="451177"/>
          </a:xfrm>
        </p:spPr>
        <p:txBody>
          <a:bodyPr>
            <a:normAutofit fontScale="90000"/>
          </a:bodyPr>
          <a:lstStyle/>
          <a:p>
            <a:r>
              <a:rPr lang="cs-CZ" sz="1800" b="1" dirty="0"/>
              <a:t>Důchodový věk pojištěnců narozených v období let 1936 až </a:t>
            </a:r>
            <a:r>
              <a:rPr lang="cs-CZ" sz="1800" b="1" dirty="0" smtClean="0"/>
              <a:t>1983</a:t>
            </a:r>
            <a:r>
              <a:rPr lang="cs-CZ" sz="1800" dirty="0"/>
              <a:t/>
            </a:r>
            <a:br>
              <a:rPr lang="cs-CZ" sz="1800" dirty="0"/>
            </a:br>
            <a:endParaRPr lang="cs-CZ" sz="1800" dirty="0"/>
          </a:p>
        </p:txBody>
      </p:sp>
      <p:pic>
        <p:nvPicPr>
          <p:cNvPr id="8" name="Obrázek 7" descr="http://www.jedensvetnaskolach.cz/graphics/logos/OPVK_logolink.png"/>
          <p:cNvPicPr/>
          <p:nvPr/>
        </p:nvPicPr>
        <p:blipFill>
          <a:blip r:embed="rId2">
            <a:extLst>
              <a:ext uri="{28A0092B-C50C-407E-A947-70E740481C1C}">
                <a14:useLocalDpi xmlns:a14="http://schemas.microsoft.com/office/drawing/2010/main" val="0"/>
              </a:ext>
            </a:extLst>
          </a:blip>
          <a:srcRect/>
          <a:stretch>
            <a:fillRect/>
          </a:stretch>
        </p:blipFill>
        <p:spPr bwMode="auto">
          <a:xfrm>
            <a:off x="7236296" y="2166936"/>
            <a:ext cx="809625" cy="2524125"/>
          </a:xfrm>
          <a:prstGeom prst="rect">
            <a:avLst/>
          </a:prstGeom>
          <a:noFill/>
          <a:ln>
            <a:noFill/>
          </a:ln>
        </p:spPr>
      </p:pic>
      <p:graphicFrame>
        <p:nvGraphicFramePr>
          <p:cNvPr id="4" name="Zástupný symbol pro obsah 3"/>
          <p:cNvGraphicFramePr>
            <a:graphicFrameLocks noGrp="1"/>
          </p:cNvGraphicFramePr>
          <p:nvPr>
            <p:ph idx="1"/>
            <p:extLst>
              <p:ext uri="{D42A27DB-BD31-4B8C-83A1-F6EECF244321}">
                <p14:modId xmlns:p14="http://schemas.microsoft.com/office/powerpoint/2010/main" val="430150737"/>
              </p:ext>
            </p:extLst>
          </p:nvPr>
        </p:nvGraphicFramePr>
        <p:xfrm>
          <a:off x="2195737" y="1124720"/>
          <a:ext cx="4320477" cy="4968573"/>
        </p:xfrm>
        <a:graphic>
          <a:graphicData uri="http://schemas.openxmlformats.org/drawingml/2006/table">
            <a:tbl>
              <a:tblPr firstRow="1" firstCol="1" bandRow="1">
                <a:tableStyleId>{5C22544A-7EE6-4342-B048-85BDC9FD1C3A}</a:tableStyleId>
              </a:tblPr>
              <a:tblGrid>
                <a:gridCol w="617211"/>
                <a:gridCol w="617211"/>
                <a:gridCol w="617211"/>
                <a:gridCol w="617211"/>
                <a:gridCol w="617211"/>
                <a:gridCol w="617211"/>
                <a:gridCol w="617211"/>
              </a:tblGrid>
              <a:tr h="97423">
                <a:tc rowSpan="3">
                  <a:txBody>
                    <a:bodyPr/>
                    <a:lstStyle/>
                    <a:p>
                      <a:pPr algn="ctr">
                        <a:spcAft>
                          <a:spcPts val="0"/>
                        </a:spcAft>
                      </a:pPr>
                      <a:r>
                        <a:rPr lang="cs-CZ" sz="400">
                          <a:effectLst/>
                        </a:rPr>
                        <a:t>Rok narození</a:t>
                      </a:r>
                      <a:endParaRPr lang="cs-CZ" sz="400">
                        <a:effectLst/>
                        <a:latin typeface="Times New Roman"/>
                        <a:ea typeface="Times New Roman"/>
                      </a:endParaRPr>
                    </a:p>
                  </a:txBody>
                  <a:tcPr marL="3333" marR="3333" marT="3333" marB="3333" anchor="ctr"/>
                </a:tc>
                <a:tc gridSpan="6">
                  <a:txBody>
                    <a:bodyPr/>
                    <a:lstStyle/>
                    <a:p>
                      <a:pPr algn="ctr">
                        <a:spcAft>
                          <a:spcPts val="0"/>
                        </a:spcAft>
                      </a:pPr>
                      <a:r>
                        <a:rPr lang="cs-CZ" sz="400">
                          <a:effectLst/>
                        </a:rPr>
                        <a:t>Důchodový věk činí u</a:t>
                      </a:r>
                      <a:endParaRPr lang="cs-CZ" sz="400">
                        <a:effectLst/>
                        <a:latin typeface="Times New Roman"/>
                        <a:ea typeface="Times New Roman"/>
                      </a:endParaRPr>
                    </a:p>
                  </a:txBody>
                  <a:tcPr marL="3333" marR="3333" marT="3333" marB="3333" anchor="ct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r>
              <a:tr h="97423">
                <a:tc vMerge="1">
                  <a:txBody>
                    <a:bodyPr/>
                    <a:lstStyle/>
                    <a:p>
                      <a:endParaRPr lang="cs-CZ"/>
                    </a:p>
                  </a:txBody>
                  <a:tcPr/>
                </a:tc>
                <a:tc rowSpan="2">
                  <a:txBody>
                    <a:bodyPr/>
                    <a:lstStyle/>
                    <a:p>
                      <a:pPr algn="ctr">
                        <a:spcAft>
                          <a:spcPts val="0"/>
                        </a:spcAft>
                      </a:pPr>
                      <a:r>
                        <a:rPr lang="cs-CZ" sz="400">
                          <a:effectLst/>
                        </a:rPr>
                        <a:t>mužů</a:t>
                      </a:r>
                      <a:endParaRPr lang="cs-CZ" sz="400">
                        <a:effectLst/>
                        <a:latin typeface="Times New Roman"/>
                        <a:ea typeface="Times New Roman"/>
                      </a:endParaRPr>
                    </a:p>
                  </a:txBody>
                  <a:tcPr marL="3333" marR="3333" marT="3333" marB="3333" anchor="ctr"/>
                </a:tc>
                <a:tc gridSpan="5">
                  <a:txBody>
                    <a:bodyPr/>
                    <a:lstStyle/>
                    <a:p>
                      <a:pPr algn="ctr">
                        <a:spcAft>
                          <a:spcPts val="0"/>
                        </a:spcAft>
                      </a:pPr>
                      <a:r>
                        <a:rPr lang="cs-CZ" sz="400">
                          <a:effectLst/>
                        </a:rPr>
                        <a:t>žen s počtem vychovaných dětí</a:t>
                      </a:r>
                      <a:endParaRPr lang="cs-CZ" sz="400">
                        <a:effectLst/>
                        <a:latin typeface="Times New Roman"/>
                        <a:ea typeface="Times New Roman"/>
                      </a:endParaRPr>
                    </a:p>
                  </a:txBody>
                  <a:tcPr marL="3333" marR="3333" marT="3333" marB="3333" anchor="ct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r>
              <a:tr h="97423">
                <a:tc vMerge="1">
                  <a:txBody>
                    <a:bodyPr/>
                    <a:lstStyle/>
                    <a:p>
                      <a:endParaRPr lang="cs-CZ"/>
                    </a:p>
                  </a:txBody>
                  <a:tcPr/>
                </a:tc>
                <a:tc vMerge="1">
                  <a:txBody>
                    <a:bodyPr/>
                    <a:lstStyle/>
                    <a:p>
                      <a:endParaRPr lang="cs-CZ"/>
                    </a:p>
                  </a:txBody>
                  <a:tcPr/>
                </a:tc>
                <a:tc>
                  <a:txBody>
                    <a:bodyPr/>
                    <a:lstStyle/>
                    <a:p>
                      <a:pPr algn="ctr">
                        <a:spcAft>
                          <a:spcPts val="0"/>
                        </a:spcAft>
                      </a:pPr>
                      <a:r>
                        <a:rPr lang="cs-CZ" sz="400">
                          <a:effectLst/>
                        </a:rPr>
                        <a:t>0</a:t>
                      </a:r>
                      <a:endParaRPr lang="cs-CZ" sz="400">
                        <a:effectLst/>
                        <a:latin typeface="Times New Roman"/>
                        <a:ea typeface="Times New Roman"/>
                      </a:endParaRPr>
                    </a:p>
                  </a:txBody>
                  <a:tcPr marL="3333" marR="3333" marT="3333" marB="3333" anchor="ctr"/>
                </a:tc>
                <a:tc>
                  <a:txBody>
                    <a:bodyPr/>
                    <a:lstStyle/>
                    <a:p>
                      <a:pPr algn="ctr">
                        <a:spcAft>
                          <a:spcPts val="0"/>
                        </a:spcAft>
                      </a:pPr>
                      <a:r>
                        <a:rPr lang="cs-CZ" sz="400">
                          <a:effectLst/>
                        </a:rPr>
                        <a:t>1</a:t>
                      </a:r>
                      <a:endParaRPr lang="cs-CZ" sz="400">
                        <a:effectLst/>
                        <a:latin typeface="Times New Roman"/>
                        <a:ea typeface="Times New Roman"/>
                      </a:endParaRPr>
                    </a:p>
                  </a:txBody>
                  <a:tcPr marL="3333" marR="3333" marT="3333" marB="3333" anchor="ctr"/>
                </a:tc>
                <a:tc>
                  <a:txBody>
                    <a:bodyPr/>
                    <a:lstStyle/>
                    <a:p>
                      <a:pPr algn="ctr">
                        <a:spcAft>
                          <a:spcPts val="0"/>
                        </a:spcAft>
                      </a:pPr>
                      <a:r>
                        <a:rPr lang="cs-CZ" sz="400">
                          <a:effectLst/>
                        </a:rPr>
                        <a:t>2</a:t>
                      </a:r>
                      <a:endParaRPr lang="cs-CZ" sz="400">
                        <a:effectLst/>
                        <a:latin typeface="Times New Roman"/>
                        <a:ea typeface="Times New Roman"/>
                      </a:endParaRPr>
                    </a:p>
                  </a:txBody>
                  <a:tcPr marL="3333" marR="3333" marT="3333" marB="3333" anchor="ctr"/>
                </a:tc>
                <a:tc>
                  <a:txBody>
                    <a:bodyPr/>
                    <a:lstStyle/>
                    <a:p>
                      <a:pPr algn="ctr">
                        <a:spcAft>
                          <a:spcPts val="0"/>
                        </a:spcAft>
                      </a:pPr>
                      <a:r>
                        <a:rPr lang="cs-CZ" sz="400">
                          <a:effectLst/>
                        </a:rPr>
                        <a:t>3 a 4</a:t>
                      </a:r>
                      <a:endParaRPr lang="cs-CZ" sz="400">
                        <a:effectLst/>
                        <a:latin typeface="Times New Roman"/>
                        <a:ea typeface="Times New Roman"/>
                      </a:endParaRPr>
                    </a:p>
                  </a:txBody>
                  <a:tcPr marL="3333" marR="3333" marT="3333" marB="3333" anchor="ctr"/>
                </a:tc>
                <a:tc>
                  <a:txBody>
                    <a:bodyPr/>
                    <a:lstStyle/>
                    <a:p>
                      <a:pPr algn="ctr">
                        <a:spcAft>
                          <a:spcPts val="0"/>
                        </a:spcAft>
                      </a:pPr>
                      <a:r>
                        <a:rPr lang="cs-CZ" sz="400">
                          <a:effectLst/>
                        </a:rPr>
                        <a:t>5 a více</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1936</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57r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56r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55r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54r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53r</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1937</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57r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56r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55r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54r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53r</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1938</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57r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56r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55r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54r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53r</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1939</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57r+4m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56r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55r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54r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53r</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1940</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57r+8m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56r+4m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55r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54r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53r</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1941</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58r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56r+8m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55r+4m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54r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53r</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1942</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58r+4m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57r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55r+8m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54r+4m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53r</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1943</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58r+8m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57r+4m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56r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54r+8m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53r+4m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1944</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59r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57r+8m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56r+4m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55r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53r+8m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1945</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59r+4m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58r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56r+8m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55r+4m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54r</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1946</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59r+8m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58r+4m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57r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55r+8m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54r+4m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1947</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62r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58r+8m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57r+4m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56r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54r+8m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1948</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62r+2m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59r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57r+8m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56r+4m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55r</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1949</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62r+4m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59r+4m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58r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56r+8m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55r+4m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1950</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62r+6m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59r+8m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58r+4m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57r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55r+8m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1951</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62r+8m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58r+8m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57r+4m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56r</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1952</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62r+10m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59r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57r+8m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56r+4m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1953</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63r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62r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59r+4m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58r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56r+8m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1954</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63r+2m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62r+4m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59r+8m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58r+4m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57r</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1955</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63r+4m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62r+8m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58r+8m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57r+4m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1956</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63r+6m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63r+2m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59r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57r+8m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1957</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63r+8m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63r+8m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62r+2m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59r+4m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58r</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1958</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63r+10m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63r+10m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62r+8m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59r+8m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58r+4m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1959</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63r+2m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58r+8m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1960</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63r+8m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62r+2m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59r+2m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1961</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62r+8m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59r+8m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1962</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63r+2m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60r+2m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1963</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63r+8m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62r+2m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60r+8m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1964</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62r+8m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61r+2m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1965</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63r+2m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61r+8m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1966</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63r+8m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62r+2m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1967</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62r+8m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1968</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63r+2m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1969</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63+8m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1970</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64r+2m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1971</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64r+8m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1972</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65r+2m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1973</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65r+8m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1974</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66r+2m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1975</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66r+8m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1976</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66r+10m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1977</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1978</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67r+2m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67r+2m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1979</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67r+4m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67r+4m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1980</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67r+6m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67r+6m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1981</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67r+8m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67r+8m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1982</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67r+10m</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67r+10m</a:t>
                      </a:r>
                      <a:endParaRPr lang="cs-CZ" sz="400">
                        <a:effectLst/>
                        <a:latin typeface="Times New Roman"/>
                        <a:ea typeface="Times New Roman"/>
                      </a:endParaRPr>
                    </a:p>
                  </a:txBody>
                  <a:tcPr marL="3333" marR="3333" marT="3333" marB="3333" anchor="ctr"/>
                </a:tc>
              </a:tr>
              <a:tr h="97423">
                <a:tc>
                  <a:txBody>
                    <a:bodyPr/>
                    <a:lstStyle/>
                    <a:p>
                      <a:pPr>
                        <a:spcAft>
                          <a:spcPts val="0"/>
                        </a:spcAft>
                      </a:pPr>
                      <a:r>
                        <a:rPr lang="cs-CZ" sz="400">
                          <a:effectLst/>
                        </a:rPr>
                        <a:t>1983</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68r </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68r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68r </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68r</a:t>
                      </a:r>
                      <a:endParaRPr lang="cs-CZ" sz="400">
                        <a:effectLst/>
                        <a:latin typeface="Times New Roman"/>
                        <a:ea typeface="Times New Roman"/>
                      </a:endParaRPr>
                    </a:p>
                  </a:txBody>
                  <a:tcPr marL="3333" marR="3333" marT="3333" marB="3333" anchor="ctr"/>
                </a:tc>
                <a:tc>
                  <a:txBody>
                    <a:bodyPr/>
                    <a:lstStyle/>
                    <a:p>
                      <a:pPr>
                        <a:spcAft>
                          <a:spcPts val="0"/>
                        </a:spcAft>
                      </a:pPr>
                      <a:r>
                        <a:rPr lang="cs-CZ" sz="400">
                          <a:effectLst/>
                        </a:rPr>
                        <a:t>68r</a:t>
                      </a:r>
                      <a:endParaRPr lang="cs-CZ" sz="400">
                        <a:effectLst/>
                        <a:latin typeface="Times New Roman"/>
                        <a:ea typeface="Times New Roman"/>
                      </a:endParaRPr>
                    </a:p>
                  </a:txBody>
                  <a:tcPr marL="3333" marR="3333" marT="3333" marB="3333" anchor="ctr"/>
                </a:tc>
                <a:tc>
                  <a:txBody>
                    <a:bodyPr/>
                    <a:lstStyle/>
                    <a:p>
                      <a:pPr>
                        <a:spcAft>
                          <a:spcPts val="0"/>
                        </a:spcAft>
                      </a:pPr>
                      <a:r>
                        <a:rPr lang="cs-CZ" sz="400" dirty="0">
                          <a:effectLst/>
                        </a:rPr>
                        <a:t>68r</a:t>
                      </a:r>
                      <a:endParaRPr lang="cs-CZ" sz="400" dirty="0">
                        <a:effectLst/>
                        <a:latin typeface="Times New Roman"/>
                        <a:ea typeface="Times New Roman"/>
                      </a:endParaRPr>
                    </a:p>
                  </a:txBody>
                  <a:tcPr marL="3333" marR="3333" marT="3333" marB="3333" anchor="ctr"/>
                </a:tc>
              </a:tr>
            </a:tbl>
          </a:graphicData>
        </a:graphic>
      </p:graphicFrame>
    </p:spTree>
    <p:extLst>
      <p:ext uri="{BB962C8B-B14F-4D97-AF65-F5344CB8AC3E}">
        <p14:creationId xmlns:p14="http://schemas.microsoft.com/office/powerpoint/2010/main" val="6266308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95023" y="817583"/>
            <a:ext cx="6965245" cy="1027242"/>
          </a:xfrm>
        </p:spPr>
        <p:txBody>
          <a:bodyPr>
            <a:normAutofit/>
          </a:bodyPr>
          <a:lstStyle/>
          <a:p>
            <a:r>
              <a:rPr lang="cs-CZ" sz="2400" dirty="0" smtClean="0"/>
              <a:t>Důchodový věk pro další ročníky</a:t>
            </a:r>
            <a:endParaRPr lang="cs-CZ" sz="2400" dirty="0"/>
          </a:p>
        </p:txBody>
      </p:sp>
      <p:sp>
        <p:nvSpPr>
          <p:cNvPr id="3" name="Zástupný symbol pro obsah 2"/>
          <p:cNvSpPr>
            <a:spLocks noGrp="1"/>
          </p:cNvSpPr>
          <p:nvPr>
            <p:ph idx="1"/>
          </p:nvPr>
        </p:nvSpPr>
        <p:spPr/>
        <p:txBody>
          <a:bodyPr>
            <a:normAutofit lnSpcReduction="10000"/>
          </a:bodyPr>
          <a:lstStyle/>
          <a:p>
            <a:r>
              <a:rPr lang="cs-CZ" dirty="0"/>
              <a:t>Důchodový věk se prodlužuje i pro narozené v roce 1984 a mladší vždy o plus 2 měsíce pro každý další ročník. Důchodový věk lze zjistit pomocí kalkulačky umístěné na internetových stránkách Ministerstva práce a sociálních věcí </a:t>
            </a:r>
            <a:r>
              <a:rPr lang="cs-CZ" i="1" dirty="0" smtClean="0"/>
              <a:t>Důchodový </a:t>
            </a:r>
            <a:r>
              <a:rPr lang="cs-CZ" i="1" dirty="0"/>
              <a:t>věk lze zjistit pomocí kalkulačky umístěné na internetových stránkách Ministerstva práce a sociálních věcí (www.mpsv.cz › důchodové pojištění › kalkulačky › věková kalkulačka).</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535627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Z čeho se skládá starobní důchod?</a:t>
            </a:r>
            <a:endParaRPr lang="cs-CZ" dirty="0"/>
          </a:p>
        </p:txBody>
      </p:sp>
      <p:sp>
        <p:nvSpPr>
          <p:cNvPr id="3" name="Zástupný symbol pro obsah 2"/>
          <p:cNvSpPr>
            <a:spLocks noGrp="1"/>
          </p:cNvSpPr>
          <p:nvPr>
            <p:ph idx="1"/>
          </p:nvPr>
        </p:nvSpPr>
        <p:spPr/>
        <p:txBody>
          <a:bodyPr>
            <a:normAutofit fontScale="92500" lnSpcReduction="10000"/>
          </a:bodyPr>
          <a:lstStyle/>
          <a:p>
            <a:pPr lvl="0"/>
            <a:r>
              <a:rPr lang="cs-CZ" dirty="0"/>
              <a:t>stanovení </a:t>
            </a:r>
            <a:r>
              <a:rPr lang="cs-CZ" b="1" dirty="0"/>
              <a:t>výše starobního důchodu se skládá</a:t>
            </a:r>
            <a:r>
              <a:rPr lang="cs-CZ" dirty="0"/>
              <a:t>: </a:t>
            </a:r>
          </a:p>
          <a:p>
            <a:pPr lvl="1"/>
            <a:r>
              <a:rPr lang="cs-CZ" sz="2400" b="1" dirty="0"/>
              <a:t>základní výměra 2 </a:t>
            </a:r>
            <a:r>
              <a:rPr lang="cs-CZ" sz="2400" b="1" dirty="0" smtClean="0"/>
              <a:t>270</a:t>
            </a:r>
            <a:r>
              <a:rPr lang="cs-CZ" sz="2400" b="1" dirty="0"/>
              <a:t> Kč (od 1. 1. </a:t>
            </a:r>
            <a:r>
              <a:rPr lang="cs-CZ" sz="2400" b="1" dirty="0" smtClean="0"/>
              <a:t>2012)</a:t>
            </a:r>
            <a:r>
              <a:rPr lang="cs-CZ" sz="2400" dirty="0" smtClean="0"/>
              <a:t> </a:t>
            </a:r>
            <a:r>
              <a:rPr lang="cs-CZ" sz="2400" dirty="0"/>
              <a:t>- stejná pro všechny</a:t>
            </a:r>
          </a:p>
          <a:p>
            <a:pPr lvl="1"/>
            <a:r>
              <a:rPr lang="cs-CZ" sz="2400" b="1" dirty="0"/>
              <a:t>procentní výměra</a:t>
            </a:r>
            <a:r>
              <a:rPr lang="cs-CZ" sz="2400" dirty="0"/>
              <a:t> – stanovena procentní sazbou za stanovenou dobu pojištění z výpočtového základu</a:t>
            </a:r>
          </a:p>
          <a:p>
            <a:pPr lvl="1"/>
            <a:r>
              <a:rPr lang="cs-CZ" sz="2400" b="1" dirty="0"/>
              <a:t>všeobecný vyměřovací základ</a:t>
            </a:r>
            <a:r>
              <a:rPr lang="cs-CZ" sz="2400" dirty="0"/>
              <a:t> činí v roce </a:t>
            </a:r>
            <a:r>
              <a:rPr lang="cs-CZ" sz="2400" dirty="0" smtClean="0"/>
              <a:t>2012 </a:t>
            </a:r>
            <a:r>
              <a:rPr lang="cs-CZ" sz="2400" dirty="0"/>
              <a:t>– </a:t>
            </a:r>
            <a:r>
              <a:rPr lang="cs-CZ" sz="2400" b="1" dirty="0"/>
              <a:t>24 </a:t>
            </a:r>
            <a:r>
              <a:rPr lang="cs-CZ" sz="2400" b="1" dirty="0" smtClean="0"/>
              <a:t>526</a:t>
            </a:r>
            <a:r>
              <a:rPr lang="cs-CZ" sz="2400" b="1" dirty="0"/>
              <a:t> Kč</a:t>
            </a:r>
            <a:endParaRPr lang="cs-CZ" sz="2400" dirty="0"/>
          </a:p>
          <a:p>
            <a:pPr lvl="0"/>
            <a:r>
              <a:rPr lang="cs-CZ" dirty="0"/>
              <a:t>výpočtový základ se stanoví z </a:t>
            </a:r>
            <a:r>
              <a:rPr lang="cs-CZ" b="1" dirty="0"/>
              <a:t>osobního vyměřovacího základu</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553791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75656" y="1340768"/>
            <a:ext cx="6196405" cy="3603812"/>
          </a:xfrm>
        </p:spPr>
        <p:txBody>
          <a:bodyPr>
            <a:normAutofit fontScale="85000" lnSpcReduction="10000"/>
          </a:bodyPr>
          <a:lstStyle/>
          <a:p>
            <a:r>
              <a:rPr lang="cs-CZ" dirty="0"/>
              <a:t>Pozn.: Kromě toho byla </a:t>
            </a:r>
            <a:r>
              <a:rPr lang="cs-CZ" b="1" dirty="0"/>
              <a:t>zákonem č. 306/2008 Sb., kterým byl novelizován zákon o důchodovém pojištění, zavedena s účinností od 1. ledna 2010</a:t>
            </a:r>
            <a:r>
              <a:rPr lang="cs-CZ" dirty="0"/>
              <a:t> možnost zvyšování procentní výměry starobního důchodu za dobu výdělečné činnosti vykonávané po vzniku nároku na tento důchod při jeho souběžném pobírání v plné výši, a to o 0,4 % výpočtového základu za každých 360 kalendářních dnů nebo při pobírání tohoto důchodu v poloviční výši, a to o 1,5 % výpočtového základu za každých 180 kalendářních dnů. Toto opatření se týká období výdělečné činnosti vykonávané po 31. prosinci 2009.</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1748617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Danění důchodu</a:t>
            </a:r>
            <a:endParaRPr lang="cs-CZ" dirty="0"/>
          </a:p>
        </p:txBody>
      </p:sp>
      <p:sp>
        <p:nvSpPr>
          <p:cNvPr id="3" name="Zástupný symbol pro obsah 2"/>
          <p:cNvSpPr>
            <a:spLocks noGrp="1"/>
          </p:cNvSpPr>
          <p:nvPr>
            <p:ph idx="1"/>
          </p:nvPr>
        </p:nvSpPr>
        <p:spPr/>
        <p:txBody>
          <a:bodyPr>
            <a:normAutofit fontScale="85000" lnSpcReduction="20000"/>
          </a:bodyPr>
          <a:lstStyle/>
          <a:p>
            <a:r>
              <a:rPr lang="cs-CZ" dirty="0"/>
              <a:t>Všichni občané mající roční příjmy, které jsou předmětem daně z příjmu fyzických osob, vyšší než 15 tisíc Kč, musí podat v zákonném termínu daňové přiznáni k dani z příjmu fyzických osob. Tento </a:t>
            </a:r>
            <a:r>
              <a:rPr lang="cs-CZ" b="1" dirty="0"/>
              <a:t>limit platí tedy i pro penzisty</a:t>
            </a:r>
            <a:r>
              <a:rPr lang="cs-CZ" dirty="0"/>
              <a:t>. Výjimkou jsou případy, kdy mají penzisté příjmy z příležitostné činnosti, v tomto případě je potřeba podat daňové přiznání, jestliže příjem z příležitostné činnosti za rok 2010 překročil hranici 20 tisíc Kč. Do příležitostné činnosti se řadí např. příjem z prodejů vypěstovaných plodin ze zemědělské činnosti, pronájem movitých věcí a další příležitostní činnosti (nesmí být provozovány na základě živnostenského listu).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6974004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lstStyle/>
          <a:p>
            <a:r>
              <a:rPr lang="cs-CZ" b="1" dirty="0"/>
              <a:t>Penzisté, kteří nemají kromě svého důchodu žádné další příjmy, nemusí mít obavy, že budou muset podávat daňové přiznání</a:t>
            </a:r>
            <a:r>
              <a:rPr lang="cs-CZ" dirty="0"/>
              <a:t>. Dle zákona o dani z příjmu totiž mají povinnost podat daňové přiznání pouze důchodci s měsíčním důchodem nad 24 000 Kč. </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6263638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75656" y="1412776"/>
            <a:ext cx="6196405" cy="3603812"/>
          </a:xfrm>
        </p:spPr>
        <p:txBody>
          <a:bodyPr/>
          <a:lstStyle/>
          <a:p>
            <a:r>
              <a:rPr lang="cs-CZ" b="1" dirty="0"/>
              <a:t>Za pracující důchodce provede roční zúčtování zaměstnavatel</a:t>
            </a:r>
            <a:endParaRPr lang="cs-CZ" b="1" i="1" dirty="0"/>
          </a:p>
          <a:p>
            <a:pPr lvl="1"/>
            <a:r>
              <a:rPr lang="cs-CZ" dirty="0"/>
              <a:t>Důchodci, kteří i v důchodovém věku nadále pracují, </a:t>
            </a:r>
            <a:r>
              <a:rPr lang="cs-CZ" b="1" dirty="0"/>
              <a:t>přenechávají daňové povinnosti na svých zaměstnavatelích</a:t>
            </a:r>
            <a:r>
              <a:rPr lang="cs-CZ" dirty="0"/>
              <a:t>. Pracující důchodce totiž u svého zaměstnavatele podepíše prohlášení k dani a veškerou daňovou agendu za zaměstnance vyřídí jeho mzdová účetní jeho zaměstnavatele.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123857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Invalidní důchod</a:t>
            </a:r>
            <a:endParaRPr lang="cs-CZ" dirty="0"/>
          </a:p>
        </p:txBody>
      </p:sp>
      <p:sp>
        <p:nvSpPr>
          <p:cNvPr id="3" name="Zástupný symbol pro obsah 2"/>
          <p:cNvSpPr>
            <a:spLocks noGrp="1"/>
          </p:cNvSpPr>
          <p:nvPr>
            <p:ph idx="1"/>
          </p:nvPr>
        </p:nvSpPr>
        <p:spPr/>
        <p:txBody>
          <a:bodyPr/>
          <a:lstStyle/>
          <a:p>
            <a:r>
              <a:rPr lang="cs-CZ" dirty="0"/>
              <a:t>od 1. 1. 2010 </a:t>
            </a:r>
            <a:r>
              <a:rPr lang="cs-CZ" dirty="0" smtClean="0"/>
              <a:t>se nově </a:t>
            </a:r>
            <a:r>
              <a:rPr lang="cs-CZ" dirty="0"/>
              <a:t>vymezuje </a:t>
            </a:r>
            <a:r>
              <a:rPr lang="cs-CZ" dirty="0" smtClean="0"/>
              <a:t>invalidita</a:t>
            </a:r>
          </a:p>
          <a:p>
            <a:r>
              <a:rPr lang="cs-CZ" dirty="0" smtClean="0"/>
              <a:t>Místo </a:t>
            </a:r>
            <a:r>
              <a:rPr lang="cs-CZ" dirty="0"/>
              <a:t>dosavadní plné a částečné invalidity byla zavedena třístupňová invalidita (invalidita třetího, druhého a prvního stupně</a:t>
            </a:r>
            <a:r>
              <a:rPr lang="cs-CZ" dirty="0" smtClean="0"/>
              <a:t>)</a:t>
            </a:r>
          </a:p>
          <a:p>
            <a:r>
              <a:rPr lang="cs-CZ" dirty="0" smtClean="0"/>
              <a:t>Současně </a:t>
            </a:r>
            <a:r>
              <a:rPr lang="cs-CZ" dirty="0"/>
              <a:t>byla místo plného invalidního a částečného invalidního důchodu zavedena jedna dávka, a to invalidní důchod (pro invaliditu třetího, druhého nebo prvního stupně</a:t>
            </a:r>
            <a:r>
              <a:rPr lang="cs-CZ" dirty="0" smtClean="0"/>
              <a:t>)</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2911354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Co je to invalidita a jaké jsou její stupně?</a:t>
            </a:r>
            <a:endParaRPr lang="cs-CZ" dirty="0"/>
          </a:p>
        </p:txBody>
      </p:sp>
      <p:sp>
        <p:nvSpPr>
          <p:cNvPr id="3" name="Zástupný symbol pro obsah 2"/>
          <p:cNvSpPr>
            <a:spLocks noGrp="1"/>
          </p:cNvSpPr>
          <p:nvPr>
            <p:ph idx="1"/>
          </p:nvPr>
        </p:nvSpPr>
        <p:spPr/>
        <p:txBody>
          <a:bodyPr>
            <a:normAutofit fontScale="92500" lnSpcReduction="20000"/>
          </a:bodyPr>
          <a:lstStyle/>
          <a:p>
            <a:r>
              <a:rPr lang="cs-CZ" dirty="0"/>
              <a:t>Stav invalidity vzniká tehdy, pokud z důvodu dlouhodobě nepříznivého zdravotního stavu nastal </a:t>
            </a:r>
            <a:r>
              <a:rPr lang="cs-CZ" b="1" dirty="0"/>
              <a:t>pokles pracovní schopnosti</a:t>
            </a:r>
            <a:r>
              <a:rPr lang="cs-CZ" dirty="0"/>
              <a:t> nejméně o </a:t>
            </a:r>
            <a:r>
              <a:rPr lang="cs-CZ" b="1" dirty="0"/>
              <a:t>35 %</a:t>
            </a:r>
            <a:r>
              <a:rPr lang="cs-CZ" dirty="0"/>
              <a:t>.</a:t>
            </a:r>
          </a:p>
          <a:p>
            <a:r>
              <a:rPr lang="cs-CZ" dirty="0"/>
              <a:t>Od 1. 1. 2010 se invalidita posuzuje podle </a:t>
            </a:r>
            <a:r>
              <a:rPr lang="cs-CZ" b="1" dirty="0"/>
              <a:t>tří stupňů invalidity</a:t>
            </a:r>
            <a:r>
              <a:rPr lang="cs-CZ" dirty="0"/>
              <a:t>:</a:t>
            </a:r>
          </a:p>
          <a:p>
            <a:pPr lvl="1"/>
            <a:r>
              <a:rPr lang="cs-CZ" dirty="0"/>
              <a:t>1. stupeň - pracovní schopnost poklesla nejméně o 35%, avšak nejvíce o 49%</a:t>
            </a:r>
          </a:p>
          <a:p>
            <a:pPr lvl="1"/>
            <a:r>
              <a:rPr lang="cs-CZ" dirty="0"/>
              <a:t>2. stupeň – pracovní schopnost poklesla nejméně o 50%, avšak nejvíce o 69%</a:t>
            </a:r>
          </a:p>
          <a:p>
            <a:pPr lvl="1"/>
            <a:r>
              <a:rPr lang="cs-CZ" dirty="0"/>
              <a:t>3. stupeň – pracovní schopnost poklesla nejméně o 70%</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3210645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115616" y="2852936"/>
            <a:ext cx="6965245" cy="1202485"/>
          </a:xfrm>
        </p:spPr>
        <p:txBody>
          <a:bodyPr>
            <a:normAutofit fontScale="90000"/>
          </a:bodyPr>
          <a:lstStyle/>
          <a:p>
            <a:r>
              <a:rPr lang="cs-CZ" dirty="0" smtClean="0"/>
              <a:t>Hodnocení invalidity dle jednotlivých stupňů</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6894369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b="1" dirty="0"/>
              <a:t>A) Zachování pracovní schopnosti u invalidity I. a II. stupně</a:t>
            </a:r>
            <a:endParaRPr lang="cs-CZ" sz="2800" dirty="0"/>
          </a:p>
        </p:txBody>
      </p:sp>
      <p:sp>
        <p:nvSpPr>
          <p:cNvPr id="3" name="Zástupný symbol pro obsah 2"/>
          <p:cNvSpPr>
            <a:spLocks noGrp="1"/>
          </p:cNvSpPr>
          <p:nvPr>
            <p:ph idx="1"/>
          </p:nvPr>
        </p:nvSpPr>
        <p:spPr/>
        <p:txBody>
          <a:bodyPr>
            <a:normAutofit fontScale="85000" lnSpcReduction="20000"/>
          </a:bodyPr>
          <a:lstStyle/>
          <a:p>
            <a:pPr lvl="0"/>
            <a:r>
              <a:rPr lang="cs-CZ" dirty="0"/>
              <a:t>u invalidity I. a II. stupně se hodnotí využití zachované pracovní schopnosti</a:t>
            </a:r>
          </a:p>
          <a:p>
            <a:pPr lvl="0"/>
            <a:r>
              <a:rPr lang="cs-CZ" dirty="0"/>
              <a:t>stanovuje se schopnost osoby vykonávat výdělečnou činnost, a to </a:t>
            </a:r>
          </a:p>
          <a:p>
            <a:pPr lvl="1"/>
            <a:r>
              <a:rPr lang="cs-CZ" sz="2400" dirty="0"/>
              <a:t>s podstatně menšími nároky na tělesné, smyslové či duševní schopnosti</a:t>
            </a:r>
          </a:p>
          <a:p>
            <a:pPr lvl="1"/>
            <a:r>
              <a:rPr lang="cs-CZ" sz="2400" dirty="0"/>
              <a:t>s podstatně menšími nároky na kvalifikaci</a:t>
            </a:r>
          </a:p>
          <a:p>
            <a:pPr lvl="1"/>
            <a:r>
              <a:rPr lang="cs-CZ" sz="2400" dirty="0"/>
              <a:t>v podstatě menším rozsahu a intenzitě</a:t>
            </a:r>
          </a:p>
          <a:p>
            <a:pPr lvl="0"/>
            <a:r>
              <a:rPr lang="cs-CZ" dirty="0"/>
              <a:t>pokud není pojištěnec schopen pokračovat v předchozí výdělečné činnosti, není schopen využít dosaženého vzdělání, zkušenosti a znalosti z předchozí výdělečné činnosti, pak se posoudí, zda je schopen rekvalifikace na jiný druh činnosti</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9134266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b="1" dirty="0"/>
              <a:t>Posouzení invalidity ve třetím stupni</a:t>
            </a:r>
            <a:endParaRPr lang="cs-CZ" sz="2800" dirty="0"/>
          </a:p>
        </p:txBody>
      </p:sp>
      <p:sp>
        <p:nvSpPr>
          <p:cNvPr id="3" name="Zástupný symbol pro obsah 2"/>
          <p:cNvSpPr>
            <a:spLocks noGrp="1"/>
          </p:cNvSpPr>
          <p:nvPr>
            <p:ph idx="1"/>
          </p:nvPr>
        </p:nvSpPr>
        <p:spPr/>
        <p:txBody>
          <a:bodyPr>
            <a:normAutofit fontScale="85000" lnSpcReduction="10000"/>
          </a:bodyPr>
          <a:lstStyle/>
          <a:p>
            <a:pPr lvl="0"/>
            <a:r>
              <a:rPr lang="cs-CZ" dirty="0"/>
              <a:t>při uznání invalidity III. stupně, tj. nejméně 70% při poklesu pracovní schopnosti, je lékař povinen sdělit lékařské posudkové služby ÚP, zda je pojištěnec schopen výdělečné činnosti za zcela mimořádných podmínek (tj. úprava pracovních </a:t>
            </a:r>
            <a:r>
              <a:rPr lang="cs-CZ" dirty="0" smtClean="0"/>
              <a:t>podmínek</a:t>
            </a:r>
            <a:r>
              <a:rPr lang="cs-CZ" dirty="0"/>
              <a:t>,</a:t>
            </a:r>
            <a:r>
              <a:rPr lang="cs-CZ" dirty="0" smtClean="0"/>
              <a:t> </a:t>
            </a:r>
            <a:r>
              <a:rPr lang="cs-CZ" dirty="0"/>
              <a:t>pořízení a využívání zvláštního vybavení pracoviště, zvláštní úpravy stávajících strojů, nástrojů, pracovních pomůcek, pomoc na pracovišti formou pracovní asistence či využití předčitatelských služeb apod.)</a:t>
            </a:r>
          </a:p>
          <a:p>
            <a:pPr lvl="0"/>
            <a:r>
              <a:rPr lang="cs-CZ" dirty="0"/>
              <a:t>v posudkové praxi to znamená zvážit, zda pojištěnec invalidní ve III. stupni je za uvedených zcela mimořádných podmínek schopen pracovat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9761335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b="1" dirty="0"/>
              <a:t>Invalidní důchod v mimořádných případech</a:t>
            </a:r>
            <a:endParaRPr lang="cs-CZ" sz="2800" dirty="0"/>
          </a:p>
        </p:txBody>
      </p:sp>
      <p:sp>
        <p:nvSpPr>
          <p:cNvPr id="3" name="Zástupný symbol pro obsah 2"/>
          <p:cNvSpPr>
            <a:spLocks noGrp="1"/>
          </p:cNvSpPr>
          <p:nvPr>
            <p:ph idx="1"/>
          </p:nvPr>
        </p:nvSpPr>
        <p:spPr/>
        <p:txBody>
          <a:bodyPr>
            <a:normAutofit fontScale="92500" lnSpcReduction="10000"/>
          </a:bodyPr>
          <a:lstStyle/>
          <a:p>
            <a:pPr lvl="0"/>
            <a:r>
              <a:rPr lang="cs-CZ" dirty="0"/>
              <a:t>na </a:t>
            </a:r>
            <a:r>
              <a:rPr lang="cs-CZ" b="1" dirty="0"/>
              <a:t>invalidní důchod III. stupně</a:t>
            </a:r>
            <a:r>
              <a:rPr lang="cs-CZ" dirty="0"/>
              <a:t> má také v mimořádných případech </a:t>
            </a:r>
            <a:r>
              <a:rPr lang="cs-CZ" b="1" dirty="0"/>
              <a:t>nárok</a:t>
            </a:r>
            <a:r>
              <a:rPr lang="cs-CZ" dirty="0"/>
              <a:t> osoba, která dosáhla věku </a:t>
            </a:r>
            <a:r>
              <a:rPr lang="cs-CZ" b="1" dirty="0"/>
              <a:t>18 let</a:t>
            </a:r>
            <a:r>
              <a:rPr lang="cs-CZ" dirty="0"/>
              <a:t> s trvalým pobytem na území ČR a je invalidní pro invaliditu III. stupně, pokud tato invalidita vznikla před dosaženém 18 let věku a tato osoba nebyla účastna pojištění po potřebnou dobu</a:t>
            </a:r>
          </a:p>
          <a:p>
            <a:pPr lvl="0"/>
            <a:r>
              <a:rPr lang="cs-CZ" dirty="0"/>
              <a:t>za invaliditu III. stupně se v tomto případě považuje tělesné, smyslové nebo snížení duševní schopnosti, které má za následek neschopnost soustavné přípravy k pracovnímu uplatnění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3518933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cs-CZ" sz="3200" b="1" dirty="0" smtClean="0"/>
              <a:t>Jaká je potřebná doba pojištění pro nárok na invalidní důchod?</a:t>
            </a:r>
            <a:endParaRPr lang="cs-CZ" sz="3200" dirty="0"/>
          </a:p>
        </p:txBody>
      </p:sp>
      <p:sp>
        <p:nvSpPr>
          <p:cNvPr id="3" name="Zástupný symbol pro obsah 2"/>
          <p:cNvSpPr>
            <a:spLocks noGrp="1"/>
          </p:cNvSpPr>
          <p:nvPr>
            <p:ph idx="1"/>
          </p:nvPr>
        </p:nvSpPr>
        <p:spPr/>
        <p:txBody>
          <a:bodyPr>
            <a:normAutofit fontScale="85000" lnSpcReduction="20000"/>
          </a:bodyPr>
          <a:lstStyle/>
          <a:p>
            <a:r>
              <a:rPr lang="cs-CZ" b="1" dirty="0"/>
              <a:t>Potřebná doba pojištění činí u pojištěnce ve věku:</a:t>
            </a:r>
            <a:endParaRPr lang="cs-CZ" dirty="0"/>
          </a:p>
          <a:p>
            <a:pPr lvl="1"/>
            <a:r>
              <a:rPr lang="cs-CZ" dirty="0"/>
              <a:t>do 20 let méně než jeden rok</a:t>
            </a:r>
          </a:p>
          <a:p>
            <a:pPr lvl="1"/>
            <a:r>
              <a:rPr lang="cs-CZ" dirty="0"/>
              <a:t>od 20 let do 22 let jeden rok</a:t>
            </a:r>
          </a:p>
          <a:p>
            <a:pPr lvl="1"/>
            <a:r>
              <a:rPr lang="cs-CZ" dirty="0"/>
              <a:t>od 22 let do 24 let dva roky</a:t>
            </a:r>
          </a:p>
          <a:p>
            <a:pPr lvl="1"/>
            <a:r>
              <a:rPr lang="cs-CZ" dirty="0"/>
              <a:t>od 24 let do 26 let tři roky</a:t>
            </a:r>
          </a:p>
          <a:p>
            <a:pPr lvl="1"/>
            <a:r>
              <a:rPr lang="cs-CZ" dirty="0"/>
              <a:t>od 26 let do 28 let čtyři roky</a:t>
            </a:r>
          </a:p>
          <a:p>
            <a:pPr lvl="1"/>
            <a:r>
              <a:rPr lang="cs-CZ" dirty="0"/>
              <a:t>nad 28 let pět roků</a:t>
            </a:r>
          </a:p>
          <a:p>
            <a:pPr lvl="1"/>
            <a:r>
              <a:rPr lang="cs-CZ" dirty="0"/>
              <a:t>v případě pojištěnce staršího 38 let se podmínka potřebné doby pojištění pro nárok na invalidní důchod považuje za splněnou také v případě, pokud tato doba je získána v období posledních 20 let před vznikem invalidity; potřebná doba pojištění pak činí 10 rok</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052562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Jaká je výše invalidního důchodu a z čeho se skládá?</a:t>
            </a:r>
            <a:endParaRPr lang="cs-CZ" dirty="0"/>
          </a:p>
        </p:txBody>
      </p:sp>
      <p:sp>
        <p:nvSpPr>
          <p:cNvPr id="3" name="Zástupný symbol pro obsah 2"/>
          <p:cNvSpPr>
            <a:spLocks noGrp="1"/>
          </p:cNvSpPr>
          <p:nvPr>
            <p:ph idx="1"/>
          </p:nvPr>
        </p:nvSpPr>
        <p:spPr/>
        <p:txBody>
          <a:bodyPr>
            <a:normAutofit fontScale="92500" lnSpcReduction="20000"/>
          </a:bodyPr>
          <a:lstStyle/>
          <a:p>
            <a:pPr lvl="0"/>
            <a:r>
              <a:rPr lang="cs-CZ" dirty="0"/>
              <a:t>výše důchodu se skládá ze </a:t>
            </a:r>
            <a:r>
              <a:rPr lang="cs-CZ" b="1" dirty="0"/>
              <a:t>základní výměry</a:t>
            </a:r>
            <a:r>
              <a:rPr lang="cs-CZ" dirty="0"/>
              <a:t> </a:t>
            </a:r>
            <a:r>
              <a:rPr lang="cs-CZ" dirty="0" smtClean="0"/>
              <a:t> a </a:t>
            </a:r>
            <a:r>
              <a:rPr lang="cs-CZ" dirty="0"/>
              <a:t>z </a:t>
            </a:r>
            <a:r>
              <a:rPr lang="cs-CZ" b="1" dirty="0"/>
              <a:t>procentní výměry</a:t>
            </a:r>
            <a:endParaRPr lang="cs-CZ" dirty="0"/>
          </a:p>
          <a:p>
            <a:pPr lvl="0"/>
            <a:r>
              <a:rPr lang="cs-CZ" dirty="0"/>
              <a:t>výše </a:t>
            </a:r>
            <a:r>
              <a:rPr lang="cs-CZ" b="1" dirty="0"/>
              <a:t>základní výměry</a:t>
            </a:r>
            <a:r>
              <a:rPr lang="cs-CZ" dirty="0"/>
              <a:t> činí od 1. 1. </a:t>
            </a:r>
            <a:r>
              <a:rPr lang="cs-CZ" dirty="0" smtClean="0"/>
              <a:t>2012 </a:t>
            </a:r>
            <a:r>
              <a:rPr lang="cs-CZ" b="1" dirty="0"/>
              <a:t>2 </a:t>
            </a:r>
            <a:r>
              <a:rPr lang="cs-CZ" b="1" dirty="0" smtClean="0"/>
              <a:t>270</a:t>
            </a:r>
            <a:r>
              <a:rPr lang="cs-CZ" b="1" dirty="0"/>
              <a:t> Kč měsíčně</a:t>
            </a:r>
            <a:endParaRPr lang="cs-CZ" dirty="0"/>
          </a:p>
          <a:p>
            <a:pPr lvl="0"/>
            <a:r>
              <a:rPr lang="cs-CZ" dirty="0"/>
              <a:t>do doby pojištění se započítává i tzv. dopočtená doba, kterou je doba ode dne vzniku nároku na invalidní důchod do dosažení důchodového věku stanoveného pro bezdětné ženy – to platí i pro muže stejného data narození</a:t>
            </a:r>
          </a:p>
          <a:p>
            <a:pPr lvl="0"/>
            <a:r>
              <a:rPr lang="cs-CZ" dirty="0"/>
              <a:t>do doby pojištění se započítává také tzv. náhradní doba pojištění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8549036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a:t>Výše procentní výměry invalidního důchodu činí za každý celý rok doby pojištění</a:t>
            </a:r>
          </a:p>
        </p:txBody>
      </p:sp>
      <p:sp>
        <p:nvSpPr>
          <p:cNvPr id="3" name="Zástupný symbol pro obsah 2"/>
          <p:cNvSpPr>
            <a:spLocks noGrp="1"/>
          </p:cNvSpPr>
          <p:nvPr>
            <p:ph idx="1"/>
          </p:nvPr>
        </p:nvSpPr>
        <p:spPr/>
        <p:txBody>
          <a:bodyPr>
            <a:normAutofit fontScale="85000" lnSpcReduction="20000"/>
          </a:bodyPr>
          <a:lstStyle/>
          <a:p>
            <a:pPr lvl="0"/>
            <a:r>
              <a:rPr lang="cs-CZ" b="1" dirty="0"/>
              <a:t>0,5 %</a:t>
            </a:r>
            <a:r>
              <a:rPr lang="cs-CZ" dirty="0"/>
              <a:t> výpočtového základu měsíčně, jedná-li se o invalidní důchod pro invaliditu </a:t>
            </a:r>
            <a:r>
              <a:rPr lang="cs-CZ" b="1" dirty="0"/>
              <a:t>prvního stupně</a:t>
            </a:r>
            <a:endParaRPr lang="cs-CZ" dirty="0"/>
          </a:p>
          <a:p>
            <a:pPr lvl="0"/>
            <a:r>
              <a:rPr lang="cs-CZ" b="1" dirty="0"/>
              <a:t>0,75 %</a:t>
            </a:r>
            <a:r>
              <a:rPr lang="cs-CZ" dirty="0"/>
              <a:t> výpočtového základu měsíčně, jedná-li se o invalidní důchod pro invaliditu </a:t>
            </a:r>
            <a:r>
              <a:rPr lang="cs-CZ" b="1" dirty="0"/>
              <a:t>druhého stupně</a:t>
            </a:r>
            <a:endParaRPr lang="cs-CZ" dirty="0"/>
          </a:p>
          <a:p>
            <a:pPr lvl="0"/>
            <a:r>
              <a:rPr lang="cs-CZ" b="1" dirty="0"/>
              <a:t>1,5 %</a:t>
            </a:r>
            <a:r>
              <a:rPr lang="cs-CZ" dirty="0"/>
              <a:t> výpočtového základu měsíčně, jedná-li se o invalidní důchod pro invaliditu </a:t>
            </a:r>
            <a:r>
              <a:rPr lang="cs-CZ" b="1" dirty="0"/>
              <a:t>třetího stupně</a:t>
            </a:r>
            <a:endParaRPr lang="cs-CZ" dirty="0"/>
          </a:p>
          <a:p>
            <a:pPr lvl="0"/>
            <a:r>
              <a:rPr lang="cs-CZ" dirty="0"/>
              <a:t>při změně stupně invalidity se nově stanoví výše invalidního důchodu, a to ode dne, od něhož došlo ke změně stupně invalidity</a:t>
            </a:r>
          </a:p>
          <a:p>
            <a:pPr lvl="0"/>
            <a:r>
              <a:rPr lang="cs-CZ" dirty="0"/>
              <a:t>mění se pouze výše procentní výměry invalidního důchodu, a to tak, že se procentní výměra ve výši, v jaké náležela ke dni předcházejícímu dni změny stupně invalidity, vynásobí příslušným koeficientem</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644740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Kdy zaniká nárok na invalidní důchod?</a:t>
            </a:r>
            <a:endParaRPr lang="cs-CZ" dirty="0"/>
          </a:p>
        </p:txBody>
      </p:sp>
      <p:sp>
        <p:nvSpPr>
          <p:cNvPr id="3" name="Zástupný symbol pro obsah 2"/>
          <p:cNvSpPr>
            <a:spLocks noGrp="1"/>
          </p:cNvSpPr>
          <p:nvPr>
            <p:ph idx="1"/>
          </p:nvPr>
        </p:nvSpPr>
        <p:spPr/>
        <p:txBody>
          <a:bodyPr>
            <a:normAutofit fontScale="92500" lnSpcReduction="20000"/>
          </a:bodyPr>
          <a:lstStyle/>
          <a:p>
            <a:pPr lvl="0"/>
            <a:r>
              <a:rPr lang="cs-CZ" dirty="0"/>
              <a:t>v případě zániku invalidity, tj. pojištěnec již není invalidní ani v I. stupni invalidity</a:t>
            </a:r>
          </a:p>
          <a:p>
            <a:pPr lvl="0"/>
            <a:r>
              <a:rPr lang="cs-CZ" dirty="0"/>
              <a:t>pokud poživatel tohoto důchodu dosáhl </a:t>
            </a:r>
            <a:r>
              <a:rPr lang="cs-CZ" b="1" dirty="0"/>
              <a:t>věku 65 let</a:t>
            </a:r>
            <a:endParaRPr lang="cs-CZ" dirty="0"/>
          </a:p>
          <a:p>
            <a:pPr lvl="0"/>
            <a:r>
              <a:rPr lang="cs-CZ" dirty="0"/>
              <a:t>tímto dnem zároveň vzniká nárok na starobní důchod ve výši, v jaké náležel dosavadní invalidní důchod, tj. neprovádí se výpočet starobního důchodu</a:t>
            </a:r>
          </a:p>
          <a:p>
            <a:pPr lvl="0"/>
            <a:r>
              <a:rPr lang="cs-CZ" dirty="0"/>
              <a:t>poživatel tohoto starobního důchodu však může požádat i o výpočet starobního důchodu podle standardních pravidel, v takovém případě mu bude náležet starobní důchod, který bude vyšší</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2225189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Pozůstalostní důchody	</a:t>
            </a:r>
            <a:endParaRPr lang="cs-CZ" dirty="0"/>
          </a:p>
        </p:txBody>
      </p:sp>
      <p:sp>
        <p:nvSpPr>
          <p:cNvPr id="3" name="Zástupný symbol pro obsah 2"/>
          <p:cNvSpPr>
            <a:spLocks noGrp="1"/>
          </p:cNvSpPr>
          <p:nvPr>
            <p:ph idx="1"/>
          </p:nvPr>
        </p:nvSpPr>
        <p:spPr/>
        <p:txBody>
          <a:bodyPr/>
          <a:lstStyle/>
          <a:p>
            <a:endParaRPr lang="cs-CZ" dirty="0" smtClean="0"/>
          </a:p>
          <a:p>
            <a:endParaRPr lang="cs-CZ" dirty="0"/>
          </a:p>
          <a:p>
            <a:r>
              <a:rPr lang="cs-CZ" dirty="0" smtClean="0"/>
              <a:t>Vdovský a vdovecký </a:t>
            </a:r>
          </a:p>
          <a:p>
            <a:r>
              <a:rPr lang="cs-CZ" dirty="0" smtClean="0"/>
              <a:t>Sirotčí</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1004186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Vdovský a vdovecký </a:t>
            </a:r>
            <a:r>
              <a:rPr lang="cs-CZ" dirty="0" smtClean="0"/>
              <a:t>důchod - nároky</a:t>
            </a:r>
            <a:endParaRPr lang="cs-CZ" dirty="0"/>
          </a:p>
        </p:txBody>
      </p:sp>
      <p:sp>
        <p:nvSpPr>
          <p:cNvPr id="3" name="Zástupný symbol pro obsah 2"/>
          <p:cNvSpPr>
            <a:spLocks noGrp="1"/>
          </p:cNvSpPr>
          <p:nvPr>
            <p:ph idx="1"/>
          </p:nvPr>
        </p:nvSpPr>
        <p:spPr/>
        <p:txBody>
          <a:bodyPr>
            <a:normAutofit fontScale="85000" lnSpcReduction="10000"/>
          </a:bodyPr>
          <a:lstStyle/>
          <a:p>
            <a:pPr lvl="0"/>
            <a:r>
              <a:rPr lang="cs-CZ" b="1" dirty="0"/>
              <a:t>vdova</a:t>
            </a:r>
            <a:r>
              <a:rPr lang="cs-CZ" dirty="0"/>
              <a:t> má nárok na </a:t>
            </a:r>
            <a:r>
              <a:rPr lang="cs-CZ" b="1" dirty="0"/>
              <a:t>vdovský důchod</a:t>
            </a:r>
            <a:r>
              <a:rPr lang="cs-CZ" dirty="0"/>
              <a:t> po zemřelém manželovi za splnění podmínek: </a:t>
            </a:r>
          </a:p>
          <a:p>
            <a:pPr lvl="1"/>
            <a:r>
              <a:rPr lang="cs-CZ" sz="2400" dirty="0"/>
              <a:t>zesnulý manžel byl poživatelem starobního nebo invalidního důchodu</a:t>
            </a:r>
          </a:p>
          <a:p>
            <a:pPr lvl="1"/>
            <a:r>
              <a:rPr lang="cs-CZ" sz="2400" dirty="0"/>
              <a:t>splnil ke dni smrti podmínku potřebné doby pojištění pro nárok na invalidní důchod nebo podmínky nároku na starobní důchod anebo zemřel následkem pracovního úrazu (nemoci z povolání), pokud zesnulý manžel nebyl poživatelem starobního nebo invalidního důchodu</a:t>
            </a:r>
          </a:p>
          <a:p>
            <a:pPr lvl="0"/>
            <a:r>
              <a:rPr lang="cs-CZ" b="1" dirty="0"/>
              <a:t>vdovec</a:t>
            </a:r>
            <a:r>
              <a:rPr lang="cs-CZ" dirty="0"/>
              <a:t> má nárok na </a:t>
            </a:r>
            <a:r>
              <a:rPr lang="cs-CZ" b="1" dirty="0"/>
              <a:t>vdovecký důchod</a:t>
            </a:r>
            <a:r>
              <a:rPr lang="cs-CZ" dirty="0"/>
              <a:t> za stejných podmínek jako vdova na vdovský důchod</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5278627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95023" y="817583"/>
            <a:ext cx="6965245" cy="1099250"/>
          </a:xfrm>
        </p:spPr>
        <p:txBody>
          <a:bodyPr>
            <a:normAutofit fontScale="90000"/>
          </a:bodyPr>
          <a:lstStyle/>
          <a:p>
            <a:r>
              <a:rPr lang="cs-CZ" dirty="0" smtClean="0"/>
              <a:t>Výplata a její délka                    – další podmínky</a:t>
            </a:r>
            <a:endParaRPr lang="cs-CZ" dirty="0"/>
          </a:p>
        </p:txBody>
      </p:sp>
      <p:sp>
        <p:nvSpPr>
          <p:cNvPr id="3" name="Zástupný symbol pro obsah 2"/>
          <p:cNvSpPr>
            <a:spLocks noGrp="1"/>
          </p:cNvSpPr>
          <p:nvPr>
            <p:ph idx="1"/>
          </p:nvPr>
        </p:nvSpPr>
        <p:spPr>
          <a:xfrm>
            <a:off x="1463040" y="2119256"/>
            <a:ext cx="6196405" cy="4118056"/>
          </a:xfrm>
        </p:spPr>
        <p:txBody>
          <a:bodyPr>
            <a:normAutofit fontScale="70000" lnSpcReduction="20000"/>
          </a:bodyPr>
          <a:lstStyle/>
          <a:p>
            <a:r>
              <a:rPr lang="cs-CZ" dirty="0"/>
              <a:t>Vdovský nebo vdovecký důchod vyplácí ČSSZ po dobu jednoho roku od smrti manžela či manželky.</a:t>
            </a:r>
          </a:p>
          <a:p>
            <a:r>
              <a:rPr lang="cs-CZ" dirty="0"/>
              <a:t>Po jeho uplynutí tento typ důchodu i nadále dostává pouze ta pozůstalá osoba, která např.:</a:t>
            </a:r>
          </a:p>
          <a:p>
            <a:pPr lvl="1"/>
            <a:r>
              <a:rPr lang="cs-CZ" sz="2400" dirty="0"/>
              <a:t>pečuje o nezaopatřené dítě,</a:t>
            </a:r>
          </a:p>
          <a:p>
            <a:pPr lvl="1"/>
            <a:r>
              <a:rPr lang="cs-CZ" sz="2400" dirty="0"/>
              <a:t>pečuje o dítě, které je závislé na péči jiné osoby ve stupni II až IV,</a:t>
            </a:r>
          </a:p>
          <a:p>
            <a:pPr lvl="1"/>
            <a:r>
              <a:rPr lang="cs-CZ" sz="2400" dirty="0"/>
              <a:t>pečuje o svého rodiče nebo rodiče zemřelého manžela, který s ní žije v domácnosti a je závislý na péči jiné osoby ve stupni II až IV,</a:t>
            </a:r>
          </a:p>
          <a:p>
            <a:pPr lvl="1"/>
            <a:r>
              <a:rPr lang="cs-CZ" sz="2400" dirty="0"/>
              <a:t>je invalidní ve třetím stupni</a:t>
            </a:r>
          </a:p>
          <a:p>
            <a:pPr lvl="1"/>
            <a:r>
              <a:rPr lang="cs-CZ" sz="2400" dirty="0"/>
              <a:t>dosáhla alespoň věku o 4 roky nižšího, než činí důchodový věk pro muže stejného data narození </a:t>
            </a:r>
          </a:p>
          <a:p>
            <a:r>
              <a:rPr lang="cs-CZ" dirty="0"/>
              <a:t>Nárok na vdovský důchod vznikne znovu, jestliže se splní některá z uvedených podmínek do pěti roků po zániku dřívějšího nároku na vdovský důchod (to platí obdobně i pro nárok muže na vdovecký důchod).</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6118301"/>
            <a:ext cx="2967939" cy="648000"/>
          </a:xfrm>
          <a:prstGeom prst="rect">
            <a:avLst/>
          </a:prstGeom>
        </p:spPr>
      </p:pic>
    </p:spTree>
    <p:extLst>
      <p:ext uri="{BB962C8B-B14F-4D97-AF65-F5344CB8AC3E}">
        <p14:creationId xmlns:p14="http://schemas.microsoft.com/office/powerpoint/2010/main" val="10901711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Výše důchodu</a:t>
            </a:r>
            <a:endParaRPr lang="cs-CZ" dirty="0"/>
          </a:p>
        </p:txBody>
      </p:sp>
      <p:sp>
        <p:nvSpPr>
          <p:cNvPr id="3" name="Zástupný symbol pro obsah 2"/>
          <p:cNvSpPr>
            <a:spLocks noGrp="1"/>
          </p:cNvSpPr>
          <p:nvPr>
            <p:ph idx="1"/>
          </p:nvPr>
        </p:nvSpPr>
        <p:spPr/>
        <p:txBody>
          <a:bodyPr/>
          <a:lstStyle/>
          <a:p>
            <a:pPr lvl="0"/>
            <a:r>
              <a:rPr lang="cs-CZ" dirty="0"/>
              <a:t>výše důchodu se skládá ze </a:t>
            </a:r>
            <a:r>
              <a:rPr lang="cs-CZ" b="1" dirty="0"/>
              <a:t>základní výměry</a:t>
            </a:r>
            <a:r>
              <a:rPr lang="cs-CZ" dirty="0"/>
              <a:t> a z </a:t>
            </a:r>
            <a:r>
              <a:rPr lang="cs-CZ" b="1" dirty="0"/>
              <a:t>procentní výměry</a:t>
            </a:r>
            <a:endParaRPr lang="cs-CZ" dirty="0"/>
          </a:p>
          <a:p>
            <a:pPr lvl="0"/>
            <a:r>
              <a:rPr lang="cs-CZ" b="1" dirty="0"/>
              <a:t>výše základní výměry</a:t>
            </a:r>
            <a:r>
              <a:rPr lang="cs-CZ" dirty="0"/>
              <a:t> důchodu činí od 1. 1. </a:t>
            </a:r>
            <a:r>
              <a:rPr lang="cs-CZ" dirty="0" smtClean="0"/>
              <a:t>2012</a:t>
            </a:r>
            <a:r>
              <a:rPr lang="cs-CZ" dirty="0"/>
              <a:t> </a:t>
            </a:r>
            <a:r>
              <a:rPr lang="cs-CZ" b="1" dirty="0"/>
              <a:t>2 </a:t>
            </a:r>
            <a:r>
              <a:rPr lang="cs-CZ" b="1" dirty="0" smtClean="0"/>
              <a:t>270</a:t>
            </a:r>
            <a:r>
              <a:rPr lang="cs-CZ" b="1" dirty="0"/>
              <a:t> Kč měsíčně</a:t>
            </a:r>
            <a:endParaRPr lang="cs-CZ" dirty="0"/>
          </a:p>
          <a:p>
            <a:pPr lvl="0"/>
            <a:r>
              <a:rPr lang="cs-CZ" b="1" dirty="0"/>
              <a:t>výše procentní výměry</a:t>
            </a:r>
            <a:r>
              <a:rPr lang="cs-CZ" dirty="0"/>
              <a:t> důchodu </a:t>
            </a:r>
            <a:r>
              <a:rPr lang="cs-CZ" b="1" dirty="0"/>
              <a:t>činí 50 %</a:t>
            </a:r>
            <a:r>
              <a:rPr lang="cs-CZ" dirty="0"/>
              <a:t> procentní výměry starobního nebo invalidního důchodu pro invaliditu třetího stupně, na který měl nebo by měl nárok zemřelý v době smrti</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5465601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Sirotčí důchod - nárok</a:t>
            </a:r>
            <a:endParaRPr lang="cs-CZ" dirty="0"/>
          </a:p>
        </p:txBody>
      </p:sp>
      <p:sp>
        <p:nvSpPr>
          <p:cNvPr id="3" name="Zástupný symbol pro obsah 2"/>
          <p:cNvSpPr>
            <a:spLocks noGrp="1"/>
          </p:cNvSpPr>
          <p:nvPr>
            <p:ph idx="1"/>
          </p:nvPr>
        </p:nvSpPr>
        <p:spPr>
          <a:xfrm>
            <a:off x="1463040" y="1844825"/>
            <a:ext cx="6196405" cy="4248472"/>
          </a:xfrm>
        </p:spPr>
        <p:txBody>
          <a:bodyPr>
            <a:normAutofit fontScale="85000" lnSpcReduction="10000"/>
          </a:bodyPr>
          <a:lstStyle/>
          <a:p>
            <a:pPr lvl="0"/>
            <a:r>
              <a:rPr lang="cs-CZ" dirty="0"/>
              <a:t>Sirotčí důchod náleží nezaopatřenému dítěti, kterému zemřel rodič či osvojitel, nebo osoba, která dítě převzala do péče nahrazující péči rodičů a dítě na ní bylo v době její smrti převážně odkázáno výživou, kterou nemohli ze závažných důvodů zajistit jeho rodiče. </a:t>
            </a:r>
          </a:p>
          <a:p>
            <a:pPr lvl="0"/>
            <a:r>
              <a:rPr lang="cs-CZ" dirty="0"/>
              <a:t>Oboustranně osiřelé dítě má nárok na sirotčí důchod po každém z rodičů, nebo po osobě, která dítě převzala do péče nahrazující péči rodičů</a:t>
            </a:r>
          </a:p>
          <a:p>
            <a:pPr lvl="0"/>
            <a:r>
              <a:rPr lang="cs-CZ" dirty="0"/>
              <a:t>Nárok na sirotčí důchod nevzniká po pěstounovi nebo jeho manželovi.</a:t>
            </a:r>
          </a:p>
          <a:p>
            <a:r>
              <a:rPr lang="cs-CZ" dirty="0"/>
              <a:t>Nárok na sirotčí důchod zaniká osvojením. Dojde-li ke zrušení osvojení, vznikne nárok na sirotčí důchod znovu</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531625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Výše důchodu</a:t>
            </a:r>
            <a:endParaRPr lang="cs-CZ" dirty="0"/>
          </a:p>
        </p:txBody>
      </p:sp>
      <p:sp>
        <p:nvSpPr>
          <p:cNvPr id="3" name="Zástupný symbol pro obsah 2"/>
          <p:cNvSpPr>
            <a:spLocks noGrp="1"/>
          </p:cNvSpPr>
          <p:nvPr>
            <p:ph idx="1"/>
          </p:nvPr>
        </p:nvSpPr>
        <p:spPr/>
        <p:txBody>
          <a:bodyPr/>
          <a:lstStyle/>
          <a:p>
            <a:pPr lvl="0"/>
            <a:r>
              <a:rPr lang="cs-CZ" dirty="0"/>
              <a:t>výše sirotčího důchodu se skládá ze </a:t>
            </a:r>
            <a:r>
              <a:rPr lang="cs-CZ" b="1" dirty="0"/>
              <a:t>základní výměry</a:t>
            </a:r>
            <a:r>
              <a:rPr lang="cs-CZ" dirty="0"/>
              <a:t> a z </a:t>
            </a:r>
            <a:r>
              <a:rPr lang="cs-CZ" b="1" dirty="0"/>
              <a:t>procentní výměry</a:t>
            </a:r>
            <a:endParaRPr lang="cs-CZ" dirty="0"/>
          </a:p>
          <a:p>
            <a:pPr lvl="0"/>
            <a:r>
              <a:rPr lang="cs-CZ" b="1" dirty="0"/>
              <a:t>výše základní výměry důchodu</a:t>
            </a:r>
            <a:r>
              <a:rPr lang="cs-CZ" dirty="0"/>
              <a:t> činí od </a:t>
            </a:r>
            <a:r>
              <a:rPr lang="cs-CZ" dirty="0" smtClean="0"/>
              <a:t>1.1.2012 </a:t>
            </a:r>
            <a:r>
              <a:rPr lang="cs-CZ" b="1" dirty="0"/>
              <a:t>2 </a:t>
            </a:r>
            <a:r>
              <a:rPr lang="cs-CZ" b="1" dirty="0" smtClean="0"/>
              <a:t>270</a:t>
            </a:r>
            <a:r>
              <a:rPr lang="cs-CZ" b="1" dirty="0"/>
              <a:t> Kč měsíčně</a:t>
            </a:r>
            <a:r>
              <a:rPr lang="cs-CZ" dirty="0"/>
              <a:t> (v případě oboustranného sirotka náleží základní výměra pouze jednou)</a:t>
            </a:r>
          </a:p>
          <a:p>
            <a:pPr lvl="0"/>
            <a:r>
              <a:rPr lang="cs-CZ" b="1" dirty="0"/>
              <a:t>výše procentní výměry</a:t>
            </a:r>
            <a:r>
              <a:rPr lang="cs-CZ" dirty="0"/>
              <a:t> důchodu </a:t>
            </a:r>
            <a:r>
              <a:rPr lang="cs-CZ" b="1" dirty="0"/>
              <a:t>činí 40 %</a:t>
            </a:r>
            <a:r>
              <a:rPr lang="cs-CZ" dirty="0"/>
              <a:t> procentní výměry důchodu, na který měl nebo by měl nárok zemřelý v době smrti</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8437444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dirty="0" smtClean="0"/>
              <a:t>Další pojmy</a:t>
            </a:r>
            <a:endParaRPr lang="cs-CZ" dirty="0"/>
          </a:p>
        </p:txBody>
      </p:sp>
      <p:sp>
        <p:nvSpPr>
          <p:cNvPr id="3" name="Podnadpis 2"/>
          <p:cNvSpPr>
            <a:spLocks noGrp="1"/>
          </p:cNvSpPr>
          <p:nvPr>
            <p:ph type="subTitle" idx="1"/>
          </p:nvPr>
        </p:nvSpPr>
        <p:spPr/>
        <p:txBody>
          <a:bodyPr>
            <a:normAutofit fontScale="92500"/>
          </a:bodyPr>
          <a:lstStyle/>
          <a:p>
            <a:r>
              <a:rPr lang="cs-CZ" dirty="0" smtClean="0"/>
              <a:t>Náhradní doby pojištění</a:t>
            </a:r>
          </a:p>
          <a:p>
            <a:r>
              <a:rPr lang="cs-CZ" dirty="0" smtClean="0"/>
              <a:t>Podávání žádostí o důchod</a:t>
            </a:r>
          </a:p>
          <a:p>
            <a:r>
              <a:rPr lang="cs-CZ" dirty="0" smtClean="0"/>
              <a:t>ČSSZ, OSSZ – odborná pomoc, kontrola apod.</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0642513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Náhradní doba pojištění</a:t>
            </a:r>
            <a:endParaRPr lang="cs-CZ" dirty="0"/>
          </a:p>
        </p:txBody>
      </p:sp>
      <p:sp>
        <p:nvSpPr>
          <p:cNvPr id="3" name="Zástupný symbol pro obsah 2"/>
          <p:cNvSpPr>
            <a:spLocks noGrp="1"/>
          </p:cNvSpPr>
          <p:nvPr>
            <p:ph idx="1"/>
          </p:nvPr>
        </p:nvSpPr>
        <p:spPr/>
        <p:txBody>
          <a:bodyPr>
            <a:normAutofit fontScale="70000" lnSpcReduction="20000"/>
          </a:bodyPr>
          <a:lstStyle/>
          <a:p>
            <a:r>
              <a:rPr lang="cs-CZ" dirty="0"/>
              <a:t>Je období, ve kterém se neodvádí žádné pojistné, přesto se tyto doby započítávají do potřebných let pojištění pro důchod, a to v případě, že doba pojištění trvala alespoň 1 rok</a:t>
            </a:r>
          </a:p>
          <a:p>
            <a:r>
              <a:rPr lang="cs-CZ" dirty="0"/>
              <a:t>Náhradních dob je </a:t>
            </a:r>
            <a:r>
              <a:rPr lang="cs-CZ" dirty="0" smtClean="0"/>
              <a:t>devět</a:t>
            </a:r>
          </a:p>
          <a:p>
            <a:r>
              <a:rPr lang="cs-CZ" dirty="0" smtClean="0"/>
              <a:t>V</a:t>
            </a:r>
            <a:r>
              <a:rPr lang="cs-CZ" dirty="0"/>
              <a:t> celém rozsahu se pro stanovení výše důchodu započítává výkon vojenské služby, péče o dítě a péče o bezmocnou/závislou osobu; </a:t>
            </a:r>
            <a:endParaRPr lang="cs-CZ" dirty="0" smtClean="0"/>
          </a:p>
          <a:p>
            <a:r>
              <a:rPr lang="cs-CZ" dirty="0" smtClean="0"/>
              <a:t>zbývajících </a:t>
            </a:r>
            <a:r>
              <a:rPr lang="cs-CZ" dirty="0"/>
              <a:t>šest dob se pro výši důchodu započítává pouze v rozsahu 80 </a:t>
            </a:r>
            <a:r>
              <a:rPr lang="cs-CZ" dirty="0" smtClean="0"/>
              <a:t>%</a:t>
            </a:r>
          </a:p>
          <a:p>
            <a:r>
              <a:rPr lang="cs-CZ" dirty="0" smtClean="0"/>
              <a:t>Pro </a:t>
            </a:r>
            <a:r>
              <a:rPr lang="cs-CZ" dirty="0"/>
              <a:t>účely nároku na starobní důchod se všechny náhradní doby hodnotí plně, jestliže byly získány před 1. 1. 2010. Ty z náhradních dob, které se pro účely výše důchodu redukují na 80%, se pro účely nároku na důchod rovněž redukují na 80%, jestliže byly získány po 31. 12. 2009.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2983905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smtClean="0"/>
              <a:t>Náhradní doby se týkají</a:t>
            </a:r>
            <a:endParaRPr lang="cs-CZ" dirty="0"/>
          </a:p>
        </p:txBody>
      </p:sp>
      <p:sp>
        <p:nvSpPr>
          <p:cNvPr id="3" name="Zástupný symbol pro obsah 2"/>
          <p:cNvSpPr>
            <a:spLocks noGrp="1"/>
          </p:cNvSpPr>
          <p:nvPr>
            <p:ph idx="1"/>
          </p:nvPr>
        </p:nvSpPr>
        <p:spPr/>
        <p:txBody>
          <a:bodyPr>
            <a:normAutofit fontScale="55000" lnSpcReduction="20000"/>
          </a:bodyPr>
          <a:lstStyle/>
          <a:p>
            <a:r>
              <a:rPr lang="cs-CZ" dirty="0"/>
              <a:t>osob, které se soustavně připravují na budoucí povolání studiem na střední nebo vyšší odborné škole (dále jen "střední škola") nebo vysoké škole v České republice, a to po dobu prvních šesti let tohoto studia po dosažení věku 18 let v období před r. 2010, </a:t>
            </a:r>
          </a:p>
          <a:p>
            <a:r>
              <a:rPr lang="cs-CZ" dirty="0"/>
              <a:t>osob vedených v evidenci úřadu práce jako uchazeči o zaměstnání po dobu, po kterou jim náleží podpora v nezaměstnanosti nebo podpora při rekvalifikaci, a v rozsahu nejvýše tří let též po dobu, po kterou jim podpora v nezaměstnanosti nebo podpora při rekvalifikaci nenáleží s tím, že tato doba tří let se zjišťuje zpětně ode dne vzniku nároku na důchod, doba, po kterou podpora v nezaměstnanosti nebo podpora při rekvalifikaci nenáležela před dosažením věku 55 let, se do ní započítává v rozsahu nejvýše 1 roku   a nezapočítává se do ní doba účasti na pojištění podle § 6 odst. 1 písm. a) a odst.2 a doba výkonu výdělečné činnosti, která podle zvláštního předpisu nebrání zařazení a vedení v evidenci uchazečů o zaměstnání, a to i když tato činnost zakládá účast na pojištění, </a:t>
            </a:r>
          </a:p>
          <a:p>
            <a:r>
              <a:rPr lang="cs-CZ" dirty="0"/>
              <a:t>osob se zdravotním postižením zařazených v teoretické a praktické přípravě pro zaměstnání nebo jinou výdělečnou činnost, </a:t>
            </a:r>
          </a:p>
          <a:p>
            <a:r>
              <a:rPr lang="cs-CZ" dirty="0"/>
              <a:t>osob konajících vojenskou službu v ozbrojených silách České republiky, pokud nejde o vojáky z povolání a vojáky v další službě, </a:t>
            </a:r>
          </a:p>
          <a:p>
            <a:r>
              <a:rPr lang="cs-CZ" dirty="0"/>
              <a:t>osob konajících civilní službu (do roku 2004),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8586996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95023" y="817583"/>
            <a:ext cx="6965245" cy="955234"/>
          </a:xfrm>
        </p:spPr>
        <p:txBody>
          <a:bodyPr/>
          <a:lstStyle/>
          <a:p>
            <a:r>
              <a:rPr lang="cs-CZ" dirty="0"/>
              <a:t>Náhradní doby se týkají</a:t>
            </a:r>
          </a:p>
        </p:txBody>
      </p:sp>
      <p:sp>
        <p:nvSpPr>
          <p:cNvPr id="3" name="Zástupný symbol pro obsah 2"/>
          <p:cNvSpPr>
            <a:spLocks noGrp="1"/>
          </p:cNvSpPr>
          <p:nvPr>
            <p:ph idx="1"/>
          </p:nvPr>
        </p:nvSpPr>
        <p:spPr>
          <a:xfrm>
            <a:off x="1463040" y="1700808"/>
            <a:ext cx="6196405" cy="4032448"/>
          </a:xfrm>
        </p:spPr>
        <p:txBody>
          <a:bodyPr>
            <a:normAutofit fontScale="55000" lnSpcReduction="20000"/>
          </a:bodyPr>
          <a:lstStyle/>
          <a:p>
            <a:r>
              <a:rPr lang="cs-CZ" dirty="0"/>
              <a:t>osob pečujících osobně o dítě ve věku do čtyř let, </a:t>
            </a:r>
          </a:p>
          <a:p>
            <a:r>
              <a:rPr lang="cs-CZ" dirty="0"/>
              <a:t>osob pečujících osobně o osobu mladší 10 let, která je závislá na péči jiné osoby ve stupni I (lehká závislost) nebo osobu jakéhokoliv věku, která je závislá na péči jiné osoby ve stupni II (středně těžká závislost) nebo stupni III (těžká závislost) anebo stupni IV (úplná závislost), pokud spolu žijí v domácnosti; podmínka domácnosti se nevyžaduje, jde-li o blízkou osobu, </a:t>
            </a:r>
          </a:p>
          <a:p>
            <a:r>
              <a:rPr lang="cs-CZ" dirty="0"/>
              <a:t>poživatelů invalidního důchodu pro invaliditu třetího stupně [§39 odst. 2 písm. c) zákona č. 155/1995 Sb.] z českého pojištění, a to do dosažení věku potřebného pro vznik nároku na starobní důchod podle § 32; za poživatele invalidního důchodu pro invaliditu třetího stupně [§39 odst. 2 písm. c)]se pro účely účasti na pojištění považují též osoby, které nepobírají tento důchod, avšak splňují podmínky nároku na tento důchod a pobírají výsluhový příspěvek nebo příspěvek za službu podle zvláštních zákonů, </a:t>
            </a:r>
          </a:p>
          <a:p>
            <a:r>
              <a:rPr lang="cs-CZ" dirty="0"/>
              <a:t>osob, u nichž po skončení výdělečné činnosti, která zakládala účast na nemocenském pojištění podle zvláštního předpisu, trvá: </a:t>
            </a:r>
          </a:p>
          <a:p>
            <a:pPr lvl="1"/>
            <a:r>
              <a:rPr lang="cs-CZ" dirty="0"/>
              <a:t>dočasná pracovní neschopnost, kterou si nepřivodily úmyslně, pokud tato dočasná pracovní neschopnost vznikla v době této výdělečné činnosti nebo v ochranné lhůtě podle zvláštního předpisu, </a:t>
            </a:r>
          </a:p>
          <a:p>
            <a:pPr lvl="1"/>
            <a:r>
              <a:rPr lang="cs-CZ" dirty="0"/>
              <a:t>karanténa nařízená podle zvláštního právního předpisu v době této výdělečné činnosti nebo v ochranné lhůtě podle zvláštního právního předpisu, </a:t>
            </a:r>
          </a:p>
          <a:p>
            <a:pPr lvl="1"/>
            <a:r>
              <a:rPr lang="cs-CZ" dirty="0"/>
              <a:t>podpůrčí doba pro poskytování ošetřovného, </a:t>
            </a:r>
          </a:p>
          <a:p>
            <a:pPr lvl="1"/>
            <a:r>
              <a:rPr lang="cs-CZ" dirty="0"/>
              <a:t>podpůrčí doba pro poskytování peněžité pomoci v mateřství v období před porodem</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0546932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lstStyle/>
          <a:p>
            <a:r>
              <a:rPr lang="cs-CZ" dirty="0"/>
              <a:t>Podmínkou pro hodnocení náhradní doby pojištění je, že byla (s výjimkou péče o dítě do 4 let věku) získána na území ČR a že doba pojištění, za kterou bylo v ČR zaplaceno pojistné, trvala alespoň 1 rok</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9386918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Podávání žádostí o důchod</a:t>
            </a:r>
            <a:endParaRPr lang="cs-CZ" dirty="0"/>
          </a:p>
        </p:txBody>
      </p:sp>
      <p:sp>
        <p:nvSpPr>
          <p:cNvPr id="3" name="Zástupný symbol pro obsah 2"/>
          <p:cNvSpPr>
            <a:spLocks noGrp="1"/>
          </p:cNvSpPr>
          <p:nvPr>
            <p:ph idx="1"/>
          </p:nvPr>
        </p:nvSpPr>
        <p:spPr/>
        <p:txBody>
          <a:bodyPr>
            <a:normAutofit fontScale="77500" lnSpcReduction="20000"/>
          </a:bodyPr>
          <a:lstStyle/>
          <a:p>
            <a:r>
              <a:rPr lang="cs-CZ" dirty="0"/>
              <a:t>Žádosti o přiznání dávky důchodového pojištění sepisuje s občany okresní správa sociálního zabezpečení příslušná podle místa trvalého pobytu občana nebo místa hlášeného pobytu v ČR, jde-li o cizince.</a:t>
            </a:r>
          </a:p>
          <a:p>
            <a:r>
              <a:rPr lang="cs-CZ" dirty="0"/>
              <a:t>Za občany, kteří vzhledem ke svému zdravotnímu stavu nemohou sami podávat žádost o dávku důchodového pojištění, mohou s jejich souhlasem a na základě potvrzení lékaře o zdravotním stavu těchto občanů podat tuto žádost jejich rodinní příslušníci. Žádost může rovněž podat fyzická osoba na základě plné moci.</a:t>
            </a:r>
          </a:p>
          <a:p>
            <a:r>
              <a:rPr lang="cs-CZ" dirty="0"/>
              <a:t>Žádost lze podat nejdříve </a:t>
            </a:r>
            <a:r>
              <a:rPr lang="cs-CZ" b="1" dirty="0"/>
              <a:t>čtyři měsíce</a:t>
            </a:r>
            <a:r>
              <a:rPr lang="cs-CZ" dirty="0"/>
              <a:t> přede dnem, od kterého občan žádá dávku důchodového pojištění přiznat</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3086329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Podávání žádostí o důchod</a:t>
            </a:r>
          </a:p>
        </p:txBody>
      </p:sp>
      <p:sp>
        <p:nvSpPr>
          <p:cNvPr id="3" name="Zástupný symbol pro obsah 2"/>
          <p:cNvSpPr>
            <a:spLocks noGrp="1"/>
          </p:cNvSpPr>
          <p:nvPr>
            <p:ph idx="1"/>
          </p:nvPr>
        </p:nvSpPr>
        <p:spPr/>
        <p:txBody>
          <a:bodyPr>
            <a:normAutofit fontScale="77500" lnSpcReduction="20000"/>
          </a:bodyPr>
          <a:lstStyle/>
          <a:p>
            <a:r>
              <a:rPr lang="cs-CZ" dirty="0"/>
              <a:t>Okresní správa sociálního zabezpečení je povinna sepsat žádost o dávku důchodového pojištění; nesmí odmítnout sepsání žádosti, a to i když má za to, že občan nesplňuje podmínky stanovené pro nárok na dávku důchodového pojištění nebo není-li žádost občana doložena potřebnými doklady.</a:t>
            </a:r>
          </a:p>
          <a:p>
            <a:r>
              <a:rPr lang="cs-CZ" dirty="0"/>
              <a:t>Zaměstnavatel je povinen do 8 dnů ode dne, kdy obdržel výzvu okresní správy sociálního zabezpečení sepisující žádost o dávku důchodového pojištění, sdělit písemně požadované údaje.</a:t>
            </a:r>
          </a:p>
          <a:p>
            <a:r>
              <a:rPr lang="cs-CZ" dirty="0"/>
              <a:t>To, co je uvedeno pro podávání žádosti u starobního důchodu platí i pro všechny ostatní druhy důchodů.</a:t>
            </a:r>
          </a:p>
          <a:p>
            <a:r>
              <a:rPr lang="cs-CZ" dirty="0"/>
              <a:t>Doba pojištění se prokazuje evidenčním listem důchodového pojištění</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7580360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normAutofit fontScale="85000" lnSpcReduction="20000"/>
          </a:bodyPr>
          <a:lstStyle/>
          <a:p>
            <a:r>
              <a:rPr lang="cs-CZ" b="1" i="1" dirty="0"/>
              <a:t>Odbornou pomoc</a:t>
            </a:r>
            <a:r>
              <a:rPr lang="cs-CZ" i="1" dirty="0"/>
              <a:t> ve věcech důchodového pojištění jsou povinny poskytovat občanům a organizacím </a:t>
            </a:r>
            <a:r>
              <a:rPr lang="cs-CZ" b="1" i="1" dirty="0"/>
              <a:t>okresní správy sociálního zabezpečení</a:t>
            </a:r>
            <a:r>
              <a:rPr lang="cs-CZ" i="1" dirty="0"/>
              <a:t> (OSSZ), v Praze </a:t>
            </a:r>
            <a:r>
              <a:rPr lang="cs-CZ" b="1" i="1" dirty="0"/>
              <a:t>Pražská správa sociálního zabezpečení</a:t>
            </a:r>
            <a:r>
              <a:rPr lang="cs-CZ" i="1" dirty="0"/>
              <a:t> (PSSZ) a její územní pracoviště.</a:t>
            </a:r>
            <a:endParaRPr lang="cs-CZ" dirty="0"/>
          </a:p>
          <a:p>
            <a:r>
              <a:rPr lang="cs-CZ" b="1" i="1" dirty="0"/>
              <a:t>Činnost OSSZ a PSSZ</a:t>
            </a:r>
            <a:r>
              <a:rPr lang="cs-CZ" i="1" dirty="0"/>
              <a:t> řídí a kontroluje </a:t>
            </a:r>
            <a:r>
              <a:rPr lang="cs-CZ" b="1" i="1" dirty="0"/>
              <a:t>Česká správa sociálního zabezpečení</a:t>
            </a:r>
            <a:r>
              <a:rPr lang="cs-CZ" i="1" dirty="0"/>
              <a:t> (ČSSZ), která také rozhoduje o nároku na důchody, jejich výši a výplatě.</a:t>
            </a:r>
            <a:endParaRPr lang="cs-CZ" dirty="0"/>
          </a:p>
          <a:p>
            <a:r>
              <a:rPr lang="cs-CZ" b="1" i="1" dirty="0"/>
              <a:t>Pro příslušníky ozbrojených sil</a:t>
            </a:r>
            <a:r>
              <a:rPr lang="cs-CZ" i="1" dirty="0"/>
              <a:t> (vojáky z povolání, policisty, příslušníky Vězeňské služby a další) a pozůstalé po nich plní obdobné povinnosti </a:t>
            </a:r>
            <a:r>
              <a:rPr lang="cs-CZ" b="1" i="1" dirty="0"/>
              <a:t>orgány sociálního zabezpečení ministerstev vnitra, obrany a spravedlnosti</a:t>
            </a:r>
            <a:r>
              <a:rPr lang="cs-CZ" i="1" dirty="0"/>
              <a:t>.</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8525007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Penzijní připojištění</a:t>
            </a:r>
            <a:endParaRPr lang="cs-CZ" dirty="0"/>
          </a:p>
        </p:txBody>
      </p:sp>
      <p:sp>
        <p:nvSpPr>
          <p:cNvPr id="3" name="Zástupný symbol pro text 2"/>
          <p:cNvSpPr>
            <a:spLocks noGrp="1"/>
          </p:cNvSpPr>
          <p:nvPr>
            <p:ph type="body" idx="1"/>
          </p:nvPr>
        </p:nvSpPr>
        <p:spPr/>
        <p:txBody>
          <a:bodyPr/>
          <a:lstStyle/>
          <a:p>
            <a:r>
              <a:rPr lang="cs-CZ" dirty="0" smtClean="0"/>
              <a:t>Co to je, proč to je, kdy ho uzavřít, na jakou částku, jak je to s příspěvkem???</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7215483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Co je to penzijní připojištění</a:t>
            </a:r>
            <a:endParaRPr lang="cs-CZ" dirty="0"/>
          </a:p>
        </p:txBody>
      </p:sp>
      <p:sp>
        <p:nvSpPr>
          <p:cNvPr id="3" name="Zástupný symbol pro obsah 2"/>
          <p:cNvSpPr>
            <a:spLocks noGrp="1"/>
          </p:cNvSpPr>
          <p:nvPr>
            <p:ph idx="1"/>
          </p:nvPr>
        </p:nvSpPr>
        <p:spPr/>
        <p:txBody>
          <a:bodyPr>
            <a:normAutofit fontScale="85000" lnSpcReduction="20000"/>
          </a:bodyPr>
          <a:lstStyle/>
          <a:p>
            <a:r>
              <a:rPr lang="cs-CZ" dirty="0"/>
              <a:t>Penzijní připojištění se státním příspěvkem je výhodná forma spoření, podporovaná státem, která umožňuje zajistit si zajímavý objem prostředků pro zabezpečení ve stáří. Penzijní připojištění je upraveno zákonem č. 42/1994 Sb., o penzijním připojištění se státním příspěvkem v platném znění. </a:t>
            </a:r>
          </a:p>
          <a:p>
            <a:r>
              <a:rPr lang="cs-CZ" dirty="0"/>
              <a:t>Samotné penzijní připojištění je zákonem definováno jako shromažďování peněžních prostředků od účastníků penzijního připojištění a státu poskytnutých ve prospěch účastníků, nakládání s těmito prostředky a vyplácení dávek penzijního připojištění. </a:t>
            </a:r>
          </a:p>
          <a:p>
            <a:r>
              <a:rPr lang="cs-CZ" dirty="0"/>
              <a:t>Penzijní připojištění vzniká na základě smlouvy mezi fyzickou osobou a penzijním fondem</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4678484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Proč je dobré se penzijně připojistit?</a:t>
            </a:r>
            <a:endParaRPr lang="cs-CZ" dirty="0"/>
          </a:p>
        </p:txBody>
      </p:sp>
      <p:sp>
        <p:nvSpPr>
          <p:cNvPr id="3" name="Zástupný symbol pro obsah 2"/>
          <p:cNvSpPr>
            <a:spLocks noGrp="1"/>
          </p:cNvSpPr>
          <p:nvPr>
            <p:ph idx="1"/>
          </p:nvPr>
        </p:nvSpPr>
        <p:spPr/>
        <p:txBody>
          <a:bodyPr>
            <a:normAutofit fontScale="70000" lnSpcReduction="20000"/>
          </a:bodyPr>
          <a:lstStyle/>
          <a:p>
            <a:r>
              <a:rPr lang="cs-CZ" dirty="0"/>
              <a:t>Hlavním důvodem proč využít penzijního připojištění je riziko nízkého státního důchodu vypláceného v budoucnosti. Vzhledem k nepříznivému demografickému vývoji se dá očekávat snižování státního důchodu, který nepokryje ani základní potřeby občana. Penzijní připojištění by tak mělo být dalším zdrojem pravidelného příjmu v důchodovém věku. Dalším důvodem je to, že je penzijní připojištění nástroj dlouhodobého spoření. Základní myšlenkou je postupné střádání relativně malých finančních obnosů během ekonomicky aktivního života, které se hromadí na osobním účtu klienta. Výše uspořené částky závisí pouze na účastníkovi, protože on si volí výši měsíčního příspěvku, který si měsíčně spoří. Měsíční příspěvek by tedy měl být vyvážený, tzn. že by měl být dostatečně vysoký, aby v budoucnu garantoval dostatečně významný příspěvek do rozpočtu důchodce, ale na druhou stranu by neměl příliš zatěžovat běžný rozpočet klienta.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9913472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Kdy se připojistit?</a:t>
            </a:r>
            <a:endParaRPr lang="cs-CZ" dirty="0"/>
          </a:p>
        </p:txBody>
      </p:sp>
      <p:sp>
        <p:nvSpPr>
          <p:cNvPr id="3" name="Zástupný symbol pro obsah 2"/>
          <p:cNvSpPr>
            <a:spLocks noGrp="1"/>
          </p:cNvSpPr>
          <p:nvPr>
            <p:ph idx="1"/>
          </p:nvPr>
        </p:nvSpPr>
        <p:spPr/>
        <p:txBody>
          <a:bodyPr>
            <a:normAutofit fontScale="92500" lnSpcReduction="20000"/>
          </a:bodyPr>
          <a:lstStyle/>
          <a:p>
            <a:r>
              <a:rPr lang="cs-CZ" dirty="0"/>
              <a:t>Čím dříve se penzijní pojištění uzavře, tím lépe. Hlavním argumentem pro brzké zahájení plateb je docílený výnos. Díky složenému úročení nastává situace, kdy peníze vydělávají peníze. Znamená to, že se vždy bude úročit celkově uspořená částka, která bude rok od roku vyšší. Pro dosažení přijatelné výše úspor je dobré začít spořit už před třicátým rokem života. Ze začátku mohou být příspěvky nižší, mladší klienti, s postupem pracovní kariéry a růstem příjmů by se měly příspěvky na penzijní připojištění zvyšovat, aby bylo dosaženo dostatečných úspor na osobním účtu klienta.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0604092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Na jakou částku se připojistit?</a:t>
            </a:r>
            <a:endParaRPr lang="cs-CZ" dirty="0"/>
          </a:p>
        </p:txBody>
      </p:sp>
      <p:sp>
        <p:nvSpPr>
          <p:cNvPr id="3" name="Zástupný symbol pro obsah 2"/>
          <p:cNvSpPr>
            <a:spLocks noGrp="1"/>
          </p:cNvSpPr>
          <p:nvPr>
            <p:ph idx="1"/>
          </p:nvPr>
        </p:nvSpPr>
        <p:spPr/>
        <p:txBody>
          <a:bodyPr>
            <a:normAutofit fontScale="55000" lnSpcReduction="20000"/>
          </a:bodyPr>
          <a:lstStyle/>
          <a:p>
            <a:r>
              <a:rPr lang="cs-CZ" dirty="0"/>
              <a:t>Výše příspěvku odváděného na penzijní připojištění je individuální. Pro ulehčení tohoto problému Vám nastíníme hlavní kritéria, které je potřeba brát v úvahu:</a:t>
            </a:r>
          </a:p>
          <a:p>
            <a:pPr lvl="1"/>
            <a:r>
              <a:rPr lang="cs-CZ" dirty="0"/>
              <a:t>současný příjem </a:t>
            </a:r>
          </a:p>
          <a:p>
            <a:pPr lvl="1"/>
            <a:r>
              <a:rPr lang="cs-CZ" dirty="0"/>
              <a:t>očekávaný budoucí příjem</a:t>
            </a:r>
          </a:p>
          <a:p>
            <a:pPr lvl="1"/>
            <a:r>
              <a:rPr lang="cs-CZ" dirty="0"/>
              <a:t>věk účastníka </a:t>
            </a:r>
          </a:p>
          <a:p>
            <a:pPr lvl="1"/>
            <a:r>
              <a:rPr lang="cs-CZ" dirty="0"/>
              <a:t>předpokládaný odchod do starobního důchodu </a:t>
            </a:r>
          </a:p>
          <a:p>
            <a:pPr lvl="1"/>
            <a:r>
              <a:rPr lang="cs-CZ" dirty="0"/>
              <a:t>příspěvky třetích osob.</a:t>
            </a:r>
          </a:p>
          <a:p>
            <a:r>
              <a:rPr lang="cs-CZ" dirty="0"/>
              <a:t>Účastníkem penzijního připojištění se můžou stát nejen fyzické osoby starší 18 let s trvalým pobytem na území České republiky, ale i fyzické osoby starší 18 let s bydlištěm na území jiného členského státu Evropské unie, pokud budou účastny důchodového pojištění nebo veřejného zdravotního pojištění v České republice.</a:t>
            </a:r>
          </a:p>
          <a:p>
            <a:r>
              <a:rPr lang="cs-CZ" dirty="0"/>
              <a:t>Penzijní připojištění je založeno na pravidelných měsíčních, čtvrtletních či ročních úložkách. </a:t>
            </a:r>
          </a:p>
          <a:p>
            <a:r>
              <a:rPr lang="cs-CZ" dirty="0"/>
              <a:t>K těmto pravidelným úložkám dostanete státní příspěvek ve výši 50 až 150 Kč měsíčně, </a:t>
            </a:r>
          </a:p>
          <a:p>
            <a:r>
              <a:rPr lang="cs-CZ" dirty="0"/>
              <a:t>tedy až 1 800 Kč ročně.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0479660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Příspěvky na penzijní připojištění</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a:t>Veškeré prostředky směřují na individuální účet účastníka, na kterém se po celou dobu společně s výnosy z hospodaření </a:t>
            </a:r>
            <a:r>
              <a:rPr lang="cs-CZ" dirty="0" smtClean="0"/>
              <a:t>penzijního fondu akumulují</a:t>
            </a:r>
            <a:r>
              <a:rPr lang="cs-CZ" dirty="0"/>
              <a:t>, aby se účet v celém objemu při vzniku nároku na dávky  použil k jejich výplatě.</a:t>
            </a:r>
          </a:p>
          <a:p>
            <a:r>
              <a:rPr lang="cs-CZ" dirty="0" smtClean="0"/>
              <a:t>Finanční </a:t>
            </a:r>
            <a:r>
              <a:rPr lang="cs-CZ" dirty="0"/>
              <a:t>prostředky na výplatu dávek penzijního připojištění tak mohou pocházet ze dvou složek. Jedná se o zhodnocené </a:t>
            </a:r>
            <a:r>
              <a:rPr lang="cs-CZ" b="1" dirty="0"/>
              <a:t>příspěvky účastníka</a:t>
            </a:r>
            <a:r>
              <a:rPr lang="cs-CZ" dirty="0"/>
              <a:t> a </a:t>
            </a:r>
            <a:r>
              <a:rPr lang="cs-CZ" b="1" dirty="0"/>
              <a:t>příspěvky třetích osob</a:t>
            </a:r>
            <a:r>
              <a:rPr lang="cs-CZ" dirty="0"/>
              <a:t>. Pokud Vám bude přispívat třetí osoba, jste povinni tuto skutečně předem oznámit penzijnímu fondu.</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96317975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Příspěvky na penzijní připojištění</a:t>
            </a:r>
          </a:p>
        </p:txBody>
      </p:sp>
      <p:sp>
        <p:nvSpPr>
          <p:cNvPr id="3" name="Zástupný symbol pro obsah 2"/>
          <p:cNvSpPr>
            <a:spLocks noGrp="1"/>
          </p:cNvSpPr>
          <p:nvPr>
            <p:ph idx="1"/>
          </p:nvPr>
        </p:nvSpPr>
        <p:spPr/>
        <p:txBody>
          <a:bodyPr/>
          <a:lstStyle/>
          <a:p>
            <a:endParaRPr lang="cs-CZ" dirty="0" smtClean="0"/>
          </a:p>
          <a:p>
            <a:r>
              <a:rPr lang="cs-CZ" dirty="0" smtClean="0"/>
              <a:t>Třetí </a:t>
            </a:r>
            <a:r>
              <a:rPr lang="cs-CZ" dirty="0"/>
              <a:t>osobou může být: </a:t>
            </a:r>
          </a:p>
          <a:p>
            <a:pPr lvl="1"/>
            <a:r>
              <a:rPr lang="cs-CZ" dirty="0"/>
              <a:t>zaměstnavatel účastníka (na příspěvek placený zaměstnavatelem zcela nebo zčásti za své zaměstnance se neposkytuje státní příspěvek), </a:t>
            </a:r>
          </a:p>
          <a:p>
            <a:pPr lvl="1"/>
            <a:r>
              <a:rPr lang="cs-CZ" dirty="0"/>
              <a:t>rodiče, příbuzní, </a:t>
            </a:r>
          </a:p>
          <a:p>
            <a:pPr lvl="1"/>
            <a:r>
              <a:rPr lang="cs-CZ" dirty="0"/>
              <a:t>a </a:t>
            </a:r>
            <a:r>
              <a:rPr lang="cs-CZ" dirty="0" smtClean="0"/>
              <a:t>další</a:t>
            </a:r>
            <a:endParaRPr lang="cs-CZ" dirty="0"/>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9311024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Výhody penzijního připojištění</a:t>
            </a:r>
            <a:endParaRPr lang="cs-CZ" dirty="0"/>
          </a:p>
        </p:txBody>
      </p:sp>
      <p:sp>
        <p:nvSpPr>
          <p:cNvPr id="3" name="Zástupný symbol pro obsah 2"/>
          <p:cNvSpPr>
            <a:spLocks noGrp="1"/>
          </p:cNvSpPr>
          <p:nvPr>
            <p:ph idx="1"/>
          </p:nvPr>
        </p:nvSpPr>
        <p:spPr/>
        <p:txBody>
          <a:bodyPr>
            <a:normAutofit fontScale="70000" lnSpcReduction="20000"/>
          </a:bodyPr>
          <a:lstStyle/>
          <a:p>
            <a:pPr lvl="0"/>
            <a:r>
              <a:rPr lang="cs-CZ" b="1" dirty="0" smtClean="0">
                <a:solidFill>
                  <a:schemeClr val="accent2"/>
                </a:solidFill>
              </a:rPr>
              <a:t>Státní příspěvek </a:t>
            </a:r>
            <a:r>
              <a:rPr lang="cs-CZ" dirty="0" smtClean="0"/>
              <a:t>na </a:t>
            </a:r>
            <a:r>
              <a:rPr lang="cs-CZ" dirty="0"/>
              <a:t>penzijní připojištění ve výši až 150 Kč měsíčně. </a:t>
            </a:r>
          </a:p>
          <a:p>
            <a:pPr lvl="0"/>
            <a:r>
              <a:rPr lang="cs-CZ" b="1" dirty="0" smtClean="0">
                <a:solidFill>
                  <a:schemeClr val="accent2"/>
                </a:solidFill>
              </a:rPr>
              <a:t>Úspora na daních </a:t>
            </a:r>
            <a:r>
              <a:rPr lang="cs-CZ" dirty="0" smtClean="0"/>
              <a:t>– </a:t>
            </a:r>
            <a:r>
              <a:rPr lang="cs-CZ" dirty="0"/>
              <a:t>daňově odečitatelná položka ve výši až 12 000 Kč ročně. </a:t>
            </a:r>
          </a:p>
          <a:p>
            <a:pPr lvl="0"/>
            <a:r>
              <a:rPr lang="cs-CZ" b="1" dirty="0">
                <a:solidFill>
                  <a:schemeClr val="accent2"/>
                </a:solidFill>
              </a:rPr>
              <a:t>Zhodnocení finančních prostředků</a:t>
            </a:r>
            <a:r>
              <a:rPr lang="cs-CZ" dirty="0"/>
              <a:t>, které nemůže být záporné. </a:t>
            </a:r>
          </a:p>
          <a:p>
            <a:pPr lvl="0"/>
            <a:r>
              <a:rPr lang="cs-CZ" dirty="0"/>
              <a:t>Možnost </a:t>
            </a:r>
            <a:r>
              <a:rPr lang="cs-CZ" b="1" dirty="0">
                <a:solidFill>
                  <a:schemeClr val="accent2"/>
                </a:solidFill>
              </a:rPr>
              <a:t>získání příspěvků </a:t>
            </a:r>
            <a:r>
              <a:rPr lang="cs-CZ" dirty="0"/>
              <a:t>na penzijní připojištění </a:t>
            </a:r>
            <a:r>
              <a:rPr lang="cs-CZ" b="1" dirty="0">
                <a:solidFill>
                  <a:schemeClr val="accent2"/>
                </a:solidFill>
              </a:rPr>
              <a:t>od </a:t>
            </a:r>
            <a:r>
              <a:rPr lang="cs-CZ" b="1" dirty="0" smtClean="0">
                <a:solidFill>
                  <a:schemeClr val="accent2"/>
                </a:solidFill>
              </a:rPr>
              <a:t>zaměstnavatele</a:t>
            </a:r>
            <a:r>
              <a:rPr lang="cs-CZ" dirty="0" smtClean="0"/>
              <a:t> </a:t>
            </a:r>
            <a:endParaRPr lang="cs-CZ" dirty="0"/>
          </a:p>
          <a:p>
            <a:pPr lvl="0"/>
            <a:r>
              <a:rPr lang="cs-CZ" b="1" dirty="0">
                <a:solidFill>
                  <a:schemeClr val="accent2"/>
                </a:solidFill>
              </a:rPr>
              <a:t>Flexibilita</a:t>
            </a:r>
            <a:r>
              <a:rPr lang="cs-CZ" dirty="0"/>
              <a:t>. Možnost kdykoliv provádět změny na Vašem penzijním připojištění (např. výše platby). </a:t>
            </a:r>
          </a:p>
          <a:p>
            <a:pPr lvl="0"/>
            <a:r>
              <a:rPr lang="cs-CZ" dirty="0"/>
              <a:t>Polovinu naspořených prostředků lze vybrat dříve než v 60 letech (nejdříve po 15 letech od počátku smlouvy). </a:t>
            </a:r>
          </a:p>
          <a:p>
            <a:pPr lvl="0"/>
            <a:r>
              <a:rPr lang="cs-CZ" dirty="0"/>
              <a:t>Možnost sjednání pozůstalostní a invalidní penze. </a:t>
            </a:r>
          </a:p>
          <a:p>
            <a:pPr lvl="0"/>
            <a:r>
              <a:rPr lang="cs-CZ" dirty="0"/>
              <a:t>Možnost volby způsobu výplaty naspořených prostředků při řádném ukončení smlouvy. </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112480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Státní příspěvek na penzijní připojištění</a:t>
            </a:r>
            <a:endParaRPr lang="cs-CZ" dirty="0"/>
          </a:p>
        </p:txBody>
      </p:sp>
      <p:sp>
        <p:nvSpPr>
          <p:cNvPr id="3" name="Zástupný symbol pro obsah 2"/>
          <p:cNvSpPr>
            <a:spLocks noGrp="1"/>
          </p:cNvSpPr>
          <p:nvPr>
            <p:ph idx="1"/>
          </p:nvPr>
        </p:nvSpPr>
        <p:spPr/>
        <p:txBody>
          <a:bodyPr/>
          <a:lstStyle/>
          <a:p>
            <a:r>
              <a:rPr lang="cs-CZ" dirty="0"/>
              <a:t>Na příspěvky účastníka, které platí účastník nebo třetí osoba (mimo zaměstnavatele), jsou přiznávány </a:t>
            </a:r>
            <a:r>
              <a:rPr lang="cs-CZ" b="1" dirty="0"/>
              <a:t>státní příspěvky.</a:t>
            </a:r>
            <a:r>
              <a:rPr lang="cs-CZ" dirty="0"/>
              <a:t> Vyžádání a připsání státních příspěvků na účet účastníka zajišťuje čtvrtletně penzijní fond. Výše státních příspěvků je závislá na výši příspěvků účastníka.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25765836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Státní příspěvek na penzijní připojištění</a:t>
            </a:r>
          </a:p>
        </p:txBody>
      </p:sp>
      <p:graphicFrame>
        <p:nvGraphicFramePr>
          <p:cNvPr id="4" name="Zástupný symbol pro obsah 3"/>
          <p:cNvGraphicFramePr>
            <a:graphicFrameLocks noGrp="1"/>
          </p:cNvGraphicFramePr>
          <p:nvPr>
            <p:ph idx="1"/>
            <p:extLst>
              <p:ext uri="{D42A27DB-BD31-4B8C-83A1-F6EECF244321}">
                <p14:modId xmlns:p14="http://schemas.microsoft.com/office/powerpoint/2010/main" val="2998219968"/>
              </p:ext>
            </p:extLst>
          </p:nvPr>
        </p:nvGraphicFramePr>
        <p:xfrm>
          <a:off x="1331640" y="2420888"/>
          <a:ext cx="6696744" cy="3312366"/>
        </p:xfrm>
        <a:graphic>
          <a:graphicData uri="http://schemas.openxmlformats.org/drawingml/2006/table">
            <a:tbl>
              <a:tblPr>
                <a:tableStyleId>{8A107856-5554-42FB-B03E-39F5DBC370BA}</a:tableStyleId>
              </a:tblPr>
              <a:tblGrid>
                <a:gridCol w="3348372"/>
                <a:gridCol w="3348372"/>
              </a:tblGrid>
              <a:tr h="552061">
                <a:tc>
                  <a:txBody>
                    <a:bodyPr/>
                    <a:lstStyle/>
                    <a:p>
                      <a:pPr>
                        <a:spcAft>
                          <a:spcPts val="0"/>
                        </a:spcAft>
                      </a:pPr>
                      <a:r>
                        <a:rPr lang="cs-CZ" sz="1200">
                          <a:effectLst/>
                        </a:rPr>
                        <a:t>Měsíční příspěvek účastníka</a:t>
                      </a:r>
                      <a:endParaRPr lang="cs-CZ" sz="1200">
                        <a:effectLst/>
                        <a:latin typeface="Times New Roman"/>
                        <a:ea typeface="Times New Roman"/>
                      </a:endParaRPr>
                    </a:p>
                  </a:txBody>
                  <a:tcPr marL="95250" marR="95250" marT="76200" marB="76200" anchor="ctr"/>
                </a:tc>
                <a:tc>
                  <a:txBody>
                    <a:bodyPr/>
                    <a:lstStyle/>
                    <a:p>
                      <a:pPr>
                        <a:spcAft>
                          <a:spcPts val="0"/>
                        </a:spcAft>
                      </a:pPr>
                      <a:r>
                        <a:rPr lang="cs-CZ" sz="1200">
                          <a:effectLst/>
                        </a:rPr>
                        <a:t>Měsíční státní příspěvek</a:t>
                      </a:r>
                      <a:endParaRPr lang="cs-CZ" sz="1200">
                        <a:effectLst/>
                        <a:latin typeface="Times New Roman"/>
                        <a:ea typeface="Times New Roman"/>
                      </a:endParaRPr>
                    </a:p>
                  </a:txBody>
                  <a:tcPr marL="95250" marR="95250" marT="76200" marB="76200" anchor="ctr"/>
                </a:tc>
              </a:tr>
              <a:tr h="552061">
                <a:tc>
                  <a:txBody>
                    <a:bodyPr/>
                    <a:lstStyle/>
                    <a:p>
                      <a:pPr>
                        <a:spcAft>
                          <a:spcPts val="0"/>
                        </a:spcAft>
                      </a:pPr>
                      <a:r>
                        <a:rPr lang="cs-CZ" sz="1200">
                          <a:effectLst/>
                        </a:rPr>
                        <a:t>100 až 199 Kč</a:t>
                      </a:r>
                      <a:endParaRPr lang="cs-CZ" sz="1200">
                        <a:effectLst/>
                        <a:latin typeface="Times New Roman"/>
                        <a:ea typeface="Times New Roman"/>
                      </a:endParaRPr>
                    </a:p>
                  </a:txBody>
                  <a:tcPr marL="95250" marR="95250" marT="76200" marB="76200" anchor="ctr"/>
                </a:tc>
                <a:tc>
                  <a:txBody>
                    <a:bodyPr/>
                    <a:lstStyle/>
                    <a:p>
                      <a:pPr>
                        <a:spcAft>
                          <a:spcPts val="0"/>
                        </a:spcAft>
                      </a:pPr>
                      <a:r>
                        <a:rPr lang="cs-CZ" sz="1200">
                          <a:effectLst/>
                        </a:rPr>
                        <a:t>50 Kč + 40 % z částky nad 100 Kč</a:t>
                      </a:r>
                      <a:endParaRPr lang="cs-CZ" sz="1200">
                        <a:effectLst/>
                        <a:latin typeface="Times New Roman"/>
                        <a:ea typeface="Times New Roman"/>
                      </a:endParaRPr>
                    </a:p>
                  </a:txBody>
                  <a:tcPr marL="95250" marR="95250" marT="76200" marB="76200" anchor="ctr"/>
                </a:tc>
              </a:tr>
              <a:tr h="552061">
                <a:tc>
                  <a:txBody>
                    <a:bodyPr/>
                    <a:lstStyle/>
                    <a:p>
                      <a:pPr>
                        <a:spcAft>
                          <a:spcPts val="0"/>
                        </a:spcAft>
                      </a:pPr>
                      <a:r>
                        <a:rPr lang="cs-CZ" sz="1200">
                          <a:effectLst/>
                        </a:rPr>
                        <a:t>200 až 299 Kč</a:t>
                      </a:r>
                      <a:endParaRPr lang="cs-CZ" sz="1200">
                        <a:effectLst/>
                        <a:latin typeface="Times New Roman"/>
                        <a:ea typeface="Times New Roman"/>
                      </a:endParaRPr>
                    </a:p>
                  </a:txBody>
                  <a:tcPr marL="95250" marR="95250" marT="76200" marB="76200" anchor="ctr"/>
                </a:tc>
                <a:tc>
                  <a:txBody>
                    <a:bodyPr/>
                    <a:lstStyle/>
                    <a:p>
                      <a:pPr>
                        <a:spcAft>
                          <a:spcPts val="0"/>
                        </a:spcAft>
                      </a:pPr>
                      <a:r>
                        <a:rPr lang="cs-CZ" sz="1200">
                          <a:effectLst/>
                        </a:rPr>
                        <a:t>90 Kč + 30 % z částky nad 200 Kč</a:t>
                      </a:r>
                      <a:endParaRPr lang="cs-CZ" sz="1200">
                        <a:effectLst/>
                        <a:latin typeface="Times New Roman"/>
                        <a:ea typeface="Times New Roman"/>
                      </a:endParaRPr>
                    </a:p>
                  </a:txBody>
                  <a:tcPr marL="95250" marR="95250" marT="76200" marB="76200" anchor="ctr"/>
                </a:tc>
              </a:tr>
              <a:tr h="552061">
                <a:tc>
                  <a:txBody>
                    <a:bodyPr/>
                    <a:lstStyle/>
                    <a:p>
                      <a:pPr>
                        <a:spcAft>
                          <a:spcPts val="0"/>
                        </a:spcAft>
                      </a:pPr>
                      <a:r>
                        <a:rPr lang="cs-CZ" sz="1200">
                          <a:effectLst/>
                        </a:rPr>
                        <a:t>300 až 399 Kč</a:t>
                      </a:r>
                      <a:endParaRPr lang="cs-CZ" sz="1200">
                        <a:effectLst/>
                        <a:latin typeface="Times New Roman"/>
                        <a:ea typeface="Times New Roman"/>
                      </a:endParaRPr>
                    </a:p>
                  </a:txBody>
                  <a:tcPr marL="95250" marR="95250" marT="76200" marB="76200" anchor="ctr"/>
                </a:tc>
                <a:tc>
                  <a:txBody>
                    <a:bodyPr/>
                    <a:lstStyle/>
                    <a:p>
                      <a:pPr>
                        <a:spcAft>
                          <a:spcPts val="0"/>
                        </a:spcAft>
                      </a:pPr>
                      <a:r>
                        <a:rPr lang="cs-CZ" sz="1200">
                          <a:effectLst/>
                        </a:rPr>
                        <a:t>120 Kč + 20 % z částky nad 300 Kč</a:t>
                      </a:r>
                      <a:endParaRPr lang="cs-CZ" sz="1200">
                        <a:effectLst/>
                        <a:latin typeface="Times New Roman"/>
                        <a:ea typeface="Times New Roman"/>
                      </a:endParaRPr>
                    </a:p>
                  </a:txBody>
                  <a:tcPr marL="95250" marR="95250" marT="76200" marB="76200" anchor="ctr"/>
                </a:tc>
              </a:tr>
              <a:tr h="552061">
                <a:tc>
                  <a:txBody>
                    <a:bodyPr/>
                    <a:lstStyle/>
                    <a:p>
                      <a:pPr>
                        <a:spcAft>
                          <a:spcPts val="0"/>
                        </a:spcAft>
                      </a:pPr>
                      <a:r>
                        <a:rPr lang="cs-CZ" sz="1200">
                          <a:effectLst/>
                        </a:rPr>
                        <a:t>400 až 499 Kč</a:t>
                      </a:r>
                      <a:endParaRPr lang="cs-CZ" sz="1200">
                        <a:effectLst/>
                        <a:latin typeface="Times New Roman"/>
                        <a:ea typeface="Times New Roman"/>
                      </a:endParaRPr>
                    </a:p>
                  </a:txBody>
                  <a:tcPr marL="95250" marR="95250" marT="76200" marB="76200" anchor="ctr"/>
                </a:tc>
                <a:tc>
                  <a:txBody>
                    <a:bodyPr/>
                    <a:lstStyle/>
                    <a:p>
                      <a:pPr>
                        <a:spcAft>
                          <a:spcPts val="0"/>
                        </a:spcAft>
                      </a:pPr>
                      <a:r>
                        <a:rPr lang="cs-CZ" sz="1200">
                          <a:effectLst/>
                        </a:rPr>
                        <a:t>140 Kč + 10 % z částky nad 400 Kč</a:t>
                      </a:r>
                      <a:endParaRPr lang="cs-CZ" sz="1200">
                        <a:effectLst/>
                        <a:latin typeface="Times New Roman"/>
                        <a:ea typeface="Times New Roman"/>
                      </a:endParaRPr>
                    </a:p>
                  </a:txBody>
                  <a:tcPr marL="95250" marR="95250" marT="76200" marB="76200" anchor="ctr"/>
                </a:tc>
              </a:tr>
              <a:tr h="552061">
                <a:tc>
                  <a:txBody>
                    <a:bodyPr/>
                    <a:lstStyle/>
                    <a:p>
                      <a:pPr>
                        <a:spcAft>
                          <a:spcPts val="0"/>
                        </a:spcAft>
                      </a:pPr>
                      <a:r>
                        <a:rPr lang="cs-CZ" sz="1200">
                          <a:effectLst/>
                        </a:rPr>
                        <a:t>500 Kč a více</a:t>
                      </a:r>
                      <a:endParaRPr lang="cs-CZ" sz="1200">
                        <a:effectLst/>
                        <a:latin typeface="Times New Roman"/>
                        <a:ea typeface="Times New Roman"/>
                      </a:endParaRPr>
                    </a:p>
                  </a:txBody>
                  <a:tcPr marL="95250" marR="95250" marT="76200" marB="76200" anchor="ctr"/>
                </a:tc>
                <a:tc>
                  <a:txBody>
                    <a:bodyPr/>
                    <a:lstStyle/>
                    <a:p>
                      <a:pPr>
                        <a:spcAft>
                          <a:spcPts val="0"/>
                        </a:spcAft>
                      </a:pPr>
                      <a:r>
                        <a:rPr lang="cs-CZ" sz="1200" dirty="0">
                          <a:effectLst/>
                        </a:rPr>
                        <a:t>150 Kč</a:t>
                      </a:r>
                      <a:endParaRPr lang="cs-CZ" sz="1200" dirty="0">
                        <a:effectLst/>
                        <a:latin typeface="Times New Roman"/>
                        <a:ea typeface="Times New Roman"/>
                      </a:endParaRPr>
                    </a:p>
                  </a:txBody>
                  <a:tcPr marL="95250" marR="95250" marT="76200" marB="76200" anchor="ctr"/>
                </a:tc>
              </a:tr>
            </a:tbl>
          </a:graphicData>
        </a:graphic>
      </p:graphicFrame>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5724511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Dávky penzijního připojištění</a:t>
            </a:r>
            <a:endParaRPr lang="cs-CZ" dirty="0"/>
          </a:p>
        </p:txBody>
      </p:sp>
      <p:sp>
        <p:nvSpPr>
          <p:cNvPr id="3" name="Zástupný symbol pro obsah 2"/>
          <p:cNvSpPr>
            <a:spLocks noGrp="1"/>
          </p:cNvSpPr>
          <p:nvPr>
            <p:ph idx="1"/>
          </p:nvPr>
        </p:nvSpPr>
        <p:spPr/>
        <p:txBody>
          <a:bodyPr>
            <a:normAutofit fontScale="62500" lnSpcReduction="20000"/>
          </a:bodyPr>
          <a:lstStyle/>
          <a:p>
            <a:r>
              <a:rPr lang="cs-CZ" b="1" dirty="0"/>
              <a:t>Z penzijního připojištění se poskytují tyto dávky:</a:t>
            </a:r>
          </a:p>
          <a:p>
            <a:pPr lvl="1"/>
            <a:r>
              <a:rPr lang="cs-CZ" dirty="0"/>
              <a:t>penze </a:t>
            </a:r>
          </a:p>
          <a:p>
            <a:pPr lvl="1"/>
            <a:r>
              <a:rPr lang="cs-CZ" dirty="0"/>
              <a:t>jednorázové vyrovnání </a:t>
            </a:r>
          </a:p>
          <a:p>
            <a:pPr lvl="1"/>
            <a:r>
              <a:rPr lang="cs-CZ" dirty="0"/>
              <a:t>odbytné. </a:t>
            </a:r>
          </a:p>
          <a:p>
            <a:endParaRPr lang="cs-CZ" dirty="0" smtClean="0"/>
          </a:p>
          <a:p>
            <a:r>
              <a:rPr lang="cs-CZ" dirty="0" smtClean="0"/>
              <a:t>Účastník </a:t>
            </a:r>
            <a:r>
              <a:rPr lang="cs-CZ" dirty="0"/>
              <a:t>penzijního připojištění může obdržet v případě vzniku nároku dávky - </a:t>
            </a:r>
            <a:r>
              <a:rPr lang="cs-CZ" b="1" dirty="0"/>
              <a:t>penze</a:t>
            </a:r>
            <a:r>
              <a:rPr lang="cs-CZ" dirty="0"/>
              <a:t>,  jejichž výše závisí na celkovém objemu příspěvků zaplacených ve prospěch účastníka, </a:t>
            </a:r>
            <a:r>
              <a:rPr lang="cs-CZ" dirty="0" smtClean="0"/>
              <a:t>na výnosech z hospodaření penzijního fondu </a:t>
            </a:r>
            <a:r>
              <a:rPr lang="cs-CZ" dirty="0"/>
              <a:t>a na věku, od kterého se dávka poskytuje. </a:t>
            </a:r>
          </a:p>
          <a:p>
            <a:r>
              <a:rPr lang="cs-CZ" dirty="0"/>
              <a:t>Penze podrobněji pro zájemce zde: </a:t>
            </a:r>
            <a:r>
              <a:rPr lang="cs-CZ" u="sng" dirty="0">
                <a:hlinkClick r:id="rId2"/>
              </a:rPr>
              <a:t>http://www.finance.cz/duchody-a-penze/informace/penzijni-pripojisteni/vyplacene-davky/</a:t>
            </a:r>
            <a:r>
              <a:rPr lang="cs-CZ" dirty="0"/>
              <a:t> </a:t>
            </a:r>
          </a:p>
          <a:p>
            <a:pPr marL="0" indent="0">
              <a:buNone/>
            </a:pPr>
            <a:endParaRPr lang="cs-CZ" dirty="0"/>
          </a:p>
          <a:p>
            <a:r>
              <a:rPr lang="cs-CZ" dirty="0"/>
              <a:t>Penzijní připojištění je v současné době nejvýhodnější státem podporovanou formou spoření. </a:t>
            </a:r>
          </a:p>
          <a:p>
            <a:endParaRPr lang="cs-CZ" dirty="0"/>
          </a:p>
        </p:txBody>
      </p:sp>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9479969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normAutofit/>
          </a:bodyPr>
          <a:lstStyle/>
          <a:p>
            <a:r>
              <a:rPr lang="cs-CZ" dirty="0" smtClean="0"/>
              <a:t>Důchodová </a:t>
            </a:r>
            <a:r>
              <a:rPr lang="cs-CZ" dirty="0" smtClean="0"/>
              <a:t>reforma</a:t>
            </a:r>
            <a:br>
              <a:rPr lang="cs-CZ" dirty="0" smtClean="0"/>
            </a:br>
            <a:r>
              <a:rPr lang="cs-CZ" sz="1300" dirty="0" smtClean="0"/>
              <a:t>zdroj: </a:t>
            </a:r>
            <a:r>
              <a:rPr lang="cs-CZ" sz="1300" u="sng" dirty="0" smtClean="0">
                <a:hlinkClick r:id="rId3"/>
              </a:rPr>
              <a:t>http</a:t>
            </a:r>
            <a:r>
              <a:rPr lang="cs-CZ" sz="1300" u="sng" dirty="0">
                <a:hlinkClick r:id="rId3"/>
              </a:rPr>
              <a:t>://socialniporadce.mpsv.cz/cs/164</a:t>
            </a:r>
            <a:r>
              <a:rPr lang="cs-CZ" sz="1300" dirty="0"/>
              <a:t> - důchodová </a:t>
            </a:r>
            <a:r>
              <a:rPr lang="cs-CZ" sz="1300" dirty="0" smtClean="0"/>
              <a:t>reforma</a:t>
            </a:r>
            <a:endParaRPr lang="cs-CZ" sz="1300"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1710" y="3952875"/>
            <a:ext cx="1428750" cy="104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Obrázek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3044095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ro obsah 4"/>
          <p:cNvSpPr>
            <a:spLocks noGrp="1"/>
          </p:cNvSpPr>
          <p:nvPr>
            <p:ph idx="1"/>
          </p:nvPr>
        </p:nvSpPr>
        <p:spPr>
          <a:xfrm>
            <a:off x="1463040" y="1196753"/>
            <a:ext cx="6196405" cy="4248472"/>
          </a:xfrm>
        </p:spPr>
        <p:txBody>
          <a:bodyPr>
            <a:normAutofit fontScale="85000" lnSpcReduction="20000"/>
          </a:bodyPr>
          <a:lstStyle/>
          <a:p>
            <a:pPr marL="0" indent="0">
              <a:buNone/>
            </a:pPr>
            <a:r>
              <a:rPr lang="cs-CZ" b="1" dirty="0"/>
              <a:t>Proč je nutné provést důchodovou reformu</a:t>
            </a:r>
          </a:p>
          <a:p>
            <a:r>
              <a:rPr lang="cs-CZ" dirty="0"/>
              <a:t>Každý má právo podle Ústavy ČR na důstojné a přiměřené zabezpečení ve stáří. Základním úkolem demokratického státu je pak zajistit prosperitu budoucím generacím. Prognózy budoucího vývoje ukazují, že je nutné provést řadu reforem vedoucích ke stabilizaci sociálního systému a celkově nezvyšovat mandatorní výdaje, na něž nejsou zdroje. Dokud se bude zvyšovat průměrná doba dožití, pak se musí zvyšovat i věková hranice pro odchod do důchodu. Dnešní systém byl nastaven před více než sto lety, kdy se doba, kdy byl jedinec v důchodu, počítala na roky. Dnes je to dvacet i více let a není možné systém průběžnému modelu udržet. </a:t>
            </a:r>
            <a:r>
              <a:rPr lang="cs-CZ" b="1" dirty="0"/>
              <a:t>Fakticky prostě ubývá těch ekonomicky aktivních</a:t>
            </a:r>
            <a:r>
              <a:rPr lang="cs-CZ" dirty="0"/>
              <a:t>, kteří mohou na penze stávajícím důchodcům přispívat.</a:t>
            </a:r>
          </a:p>
          <a:p>
            <a:endParaRPr lang="cs-CZ" dirty="0"/>
          </a:p>
        </p:txBody>
      </p:sp>
      <p:pic>
        <p:nvPicPr>
          <p:cNvPr id="6" name="Obráze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336299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63040" y="1052736"/>
            <a:ext cx="6196405" cy="4670333"/>
          </a:xfrm>
        </p:spPr>
        <p:txBody>
          <a:bodyPr>
            <a:normAutofit fontScale="92500" lnSpcReduction="10000"/>
          </a:bodyPr>
          <a:lstStyle/>
          <a:p>
            <a:r>
              <a:rPr lang="cs-CZ" dirty="0"/>
              <a:t>Aby náhradový poměr u budoucích důchodů odpovídal budoucímu vývoji mezd a inflace, není už nyní možné bez provedení systémových změn zajistit. Dnes připadá na jednoho důchodce 1,8 ekonomicky aktivních lidí - plátců sociálního pojištění. Pokud se systém neupraví, v roce 2050 to bude podle posledních analýz asi 1,2. Přitom schodek důchodového účtu v současnosti činí asi 30 miliard korun ročně. Státní systém důchodového zabezpečení proto není při nynějším nastavení dlouhodobě udržitelný. Je tedy </a:t>
            </a:r>
            <a:r>
              <a:rPr lang="cs-CZ" b="1" dirty="0"/>
              <a:t>nezbytné hledat nové zdroje</a:t>
            </a:r>
            <a:r>
              <a:rPr lang="cs-CZ" dirty="0"/>
              <a:t> nebo příjmy </a:t>
            </a:r>
            <a:r>
              <a:rPr lang="cs-CZ" b="1" dirty="0"/>
              <a:t>na financování penzí budoucím generacím</a:t>
            </a:r>
            <a:r>
              <a:rPr lang="cs-CZ" dirty="0"/>
              <a: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355631381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63040" y="1052736"/>
            <a:ext cx="6196405" cy="4670333"/>
          </a:xfrm>
        </p:spPr>
        <p:txBody>
          <a:bodyPr>
            <a:normAutofit/>
          </a:bodyPr>
          <a:lstStyle/>
          <a:p>
            <a:r>
              <a:rPr lang="cs-CZ" dirty="0"/>
              <a:t>V návrhu penzijní reformy ministerstva práce a sociálních věcí tvoří základ důchodového systému současný průběžný systém, do něhož přispívá ekonomicky aktivní generace a z něhož jsou zároveň vypláceny penze dnešním důchodcům. Hlavní úlohou tohoto prvního pilíře je solidárně zajistit přiměřenou výši důchodů také pro lidi s nižšími příjmy, aby se mohli ve stáří vyhnout chudobě. Systém musí být zároveň výhodný pro občany, kteří svou prací vytvářejí hodnoty, tedy platí sociální pojištění a další daně.</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5720283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63040" y="1052736"/>
            <a:ext cx="6196405" cy="4670333"/>
          </a:xfrm>
        </p:spPr>
        <p:txBody>
          <a:bodyPr>
            <a:normAutofit fontScale="92500"/>
          </a:bodyPr>
          <a:lstStyle/>
          <a:p>
            <a:r>
              <a:rPr lang="cs-CZ" dirty="0"/>
              <a:t>Každý bude mít navíc možnost z nynějších povinných odvodů na sociální pojištění odvádět malou část na svůj soukromý penzijní účet. Jelikož tyto prostředky nebudou ihned využity, budou se ve fondech zhodnocovat ve prospěch budoucích penzí jejich vlastníků.</a:t>
            </a:r>
          </a:p>
          <a:p>
            <a:r>
              <a:rPr lang="cs-CZ" dirty="0"/>
              <a:t>Cílem není uspořit na důchodech vyplácených v průběžném systému, ale </a:t>
            </a:r>
            <a:r>
              <a:rPr lang="cs-CZ" b="1" dirty="0"/>
              <a:t>rozložit rizika a umožnit lepší zhodnocení spoření na důchod</a:t>
            </a:r>
            <a:r>
              <a:rPr lang="cs-CZ" dirty="0"/>
              <a:t>. Vytvoří se soustava s více pilíři, které budou účelně kombinovat solidární pojetí výplaty penzí s kapitálovými prvky spoření.</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821468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63040" y="1052736"/>
            <a:ext cx="6196405" cy="4670333"/>
          </a:xfrm>
        </p:spPr>
        <p:txBody>
          <a:bodyPr>
            <a:normAutofit fontScale="85000" lnSpcReduction="10000"/>
          </a:bodyPr>
          <a:lstStyle/>
          <a:p>
            <a:pPr marL="0" indent="0">
              <a:buNone/>
            </a:pPr>
            <a:r>
              <a:rPr lang="cs-CZ" b="1" dirty="0"/>
              <a:t>Vládní návrh důchodové reformy – základní fakta</a:t>
            </a:r>
          </a:p>
          <a:p>
            <a:r>
              <a:rPr lang="cs-CZ" dirty="0"/>
              <a:t>Pro zajištění dlouhodobě a finančně udržitelného vývoje základního důchodové pojištění, a tudíž pro plné krytí jeho budoucích závazků zdroji, je nezbytné pokračovat v postupných parametrických úpravách průběžně financovaného základního důchodového pojištění a dále jeho doplnění o tzv. kapitalizační pilíř, který bude založen na dobrovolné účasti klienta ve fondovém penzijním spoření v rámci diskutované důchodové reformy.</a:t>
            </a:r>
          </a:p>
          <a:p>
            <a:r>
              <a:rPr lang="cs-CZ" dirty="0"/>
              <a:t>Ministerstvo práce a sociálních věcí intenzivně pracovalo na finální podobě penzijní reformy. V rámci diskusí, které probíhaly jak mezi zástupci vládních politických stran, odborníky, tak se sociálními partnery, bylo předloženo několik paralelních návrhů, které byly průběžně analyzovány a propočítávány.</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5308424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63040" y="1052736"/>
            <a:ext cx="6196405" cy="4670333"/>
          </a:xfrm>
        </p:spPr>
        <p:txBody>
          <a:bodyPr>
            <a:normAutofit fontScale="92500" lnSpcReduction="20000"/>
          </a:bodyPr>
          <a:lstStyle/>
          <a:p>
            <a:r>
              <a:rPr lang="cs-CZ" dirty="0"/>
              <a:t>Obsahem reformy bude mj. možnost </a:t>
            </a:r>
            <a:r>
              <a:rPr lang="cs-CZ" b="1" dirty="0"/>
              <a:t>dobrovolného fondového penzijního spoření (tzv. </a:t>
            </a:r>
            <a:r>
              <a:rPr lang="cs-CZ" b="1" dirty="0" err="1"/>
              <a:t>opt-out</a:t>
            </a:r>
            <a:r>
              <a:rPr lang="cs-CZ" b="1" dirty="0"/>
              <a:t>)</a:t>
            </a:r>
            <a:r>
              <a:rPr lang="cs-CZ" dirty="0"/>
              <a:t> v podobě vyvedení </a:t>
            </a:r>
            <a:r>
              <a:rPr lang="cs-CZ" b="1" dirty="0"/>
              <a:t>3% sociálního pojištění na soukromé individuální účty</a:t>
            </a:r>
            <a:r>
              <a:rPr lang="cs-CZ" dirty="0"/>
              <a:t> občanů ČR vedené u penzijních společností za podmínky další dodatečné </a:t>
            </a:r>
            <a:r>
              <a:rPr lang="cs-CZ" b="1" dirty="0"/>
              <a:t>vlastní platby minimálně ve výši 2%</a:t>
            </a:r>
            <a:r>
              <a:rPr lang="cs-CZ" dirty="0"/>
              <a:t> ze základu pro výpočet odvodu na sociální pojištění. Vláda se dohodla, že </a:t>
            </a:r>
            <a:r>
              <a:rPr lang="cs-CZ" b="1" dirty="0"/>
              <a:t>v rámci mezigenerační solidarity</a:t>
            </a:r>
            <a:r>
              <a:rPr lang="cs-CZ" dirty="0"/>
              <a:t> bude možné dobrovolné </a:t>
            </a:r>
            <a:r>
              <a:rPr lang="cs-CZ" b="1" dirty="0"/>
              <a:t>vyvedení částky o výši jednoho procenta mzdy</a:t>
            </a:r>
            <a:r>
              <a:rPr lang="cs-CZ" dirty="0"/>
              <a:t>, resp. vyměřovacího základu, potomků </a:t>
            </a:r>
            <a:r>
              <a:rPr lang="cs-CZ" b="1" dirty="0"/>
              <a:t>vůči svým rodičům</a:t>
            </a:r>
            <a:r>
              <a:rPr lang="cs-CZ" dirty="0"/>
              <a:t>, kteří jsou ve starobním důchodu. Tento bonus jim nebude krácen ze mzdy, ani z jejich vlastního penzijního pojištění. Jde ryze o příspěvek státu, kterým budou moci děti svým rodičům v penzi “přilepšit“ pouhým souhlasem.</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55942529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63040" y="1052736"/>
            <a:ext cx="6196405" cy="4670333"/>
          </a:xfrm>
        </p:spPr>
        <p:txBody>
          <a:bodyPr>
            <a:normAutofit/>
          </a:bodyPr>
          <a:lstStyle/>
          <a:p>
            <a:r>
              <a:rPr lang="cs-CZ" dirty="0"/>
              <a:t>Vstup do dobrovolného </a:t>
            </a:r>
            <a:r>
              <a:rPr lang="cs-CZ" dirty="0" err="1"/>
              <a:t>opt-outu</a:t>
            </a:r>
            <a:r>
              <a:rPr lang="cs-CZ" dirty="0"/>
              <a:t> </a:t>
            </a:r>
            <a:r>
              <a:rPr lang="cs-CZ" b="1" dirty="0"/>
              <a:t>bude umožněn lidem mladším 35 let</a:t>
            </a:r>
            <a:r>
              <a:rPr lang="cs-CZ" dirty="0"/>
              <a:t>. Jejich rozhodnutí je pak nevratné, ze systému již nebudou moci vystoupit. Zda využijí tento systém, či nikoli, se lidé, kterým bude v době vstupu zákona v platnost více </a:t>
            </a:r>
            <a:r>
              <a:rPr lang="cs-CZ" b="1" dirty="0"/>
              <a:t>než 35 let</a:t>
            </a:r>
            <a:r>
              <a:rPr lang="cs-CZ" dirty="0"/>
              <a:t>, budou moci </a:t>
            </a:r>
            <a:r>
              <a:rPr lang="cs-CZ" b="1" dirty="0"/>
              <a:t>rozhodnout mezi 1. lednem a 30. červnem 2013</a:t>
            </a:r>
            <a:r>
              <a:rPr lang="cs-CZ" dirty="0"/>
              <a:t>. Na realizaci svého rozhodnutí budou mít šest měsíců, vstup do systému individuálních účtů jim bude umožněn právě v prvním pololetí roku 2013.</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41749300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75656" y="2060848"/>
            <a:ext cx="6196405" cy="1656184"/>
          </a:xfrm>
        </p:spPr>
        <p:txBody>
          <a:bodyPr>
            <a:normAutofit/>
          </a:bodyPr>
          <a:lstStyle/>
          <a:p>
            <a:pPr marL="0" indent="0" algn="ctr">
              <a:buNone/>
            </a:pPr>
            <a:r>
              <a:rPr lang="cs-CZ" dirty="0" smtClean="0"/>
              <a:t>Co jste možná nevěděli o důchodové reformě???</a:t>
            </a:r>
            <a:endParaRPr lang="cs-CZ" dirty="0"/>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9898289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63040" y="1052736"/>
            <a:ext cx="6196405" cy="4670333"/>
          </a:xfrm>
        </p:spPr>
        <p:txBody>
          <a:bodyPr>
            <a:normAutofit fontScale="92500" lnSpcReduction="20000"/>
          </a:bodyPr>
          <a:lstStyle/>
          <a:p>
            <a:r>
              <a:rPr lang="cs-CZ" dirty="0"/>
              <a:t>Dánsko v roce 2004 snížilo důchodový věk z 67 na 65 let, v roce 2006 opět rozhodlo o důchodovém věku 67 let. Předčasný důchod je 5 let předem a povinná doba účasti na pojištění prodloužena z 25 na 30 let. Německo prodlužuje důchodový věk z 65 let na 67 let, a to od roku 2012 každý rok o 1 měsíc. </a:t>
            </a:r>
            <a:r>
              <a:rPr lang="cs-CZ" b="1" dirty="0"/>
              <a:t>Věk odchodu do důchodu se prodlužuje i v dalších zemích</a:t>
            </a:r>
            <a:r>
              <a:rPr lang="cs-CZ" dirty="0"/>
              <a:t>, např. v Maďarsku z 62,5 na 65, v Itálii u žen pracujících ve veřejném sektoru z 60 na 65 let jako pro muže (od roku 2010 do roku 2018). Francie má sice věk stále 60 let, ale zvýšila počet let pojištění pro nárok na plný důchod na 41 let (2010), penalizace za každý rok předčasného důchodu je 5 %. </a:t>
            </a:r>
            <a:r>
              <a:rPr lang="cs-CZ" b="1" dirty="0"/>
              <a:t>V 65 letech věku se odchází do důchodu</a:t>
            </a:r>
            <a:r>
              <a:rPr lang="cs-CZ" dirty="0"/>
              <a:t> například v Dánsku, Německu, na Islandu, v Norsku či v USA.</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66842605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63040" y="1052736"/>
            <a:ext cx="6196405" cy="4670333"/>
          </a:xfrm>
        </p:spPr>
        <p:txBody>
          <a:bodyPr>
            <a:normAutofit fontScale="92500" lnSpcReduction="20000"/>
          </a:bodyPr>
          <a:lstStyle/>
          <a:p>
            <a:r>
              <a:rPr lang="cs-CZ" dirty="0"/>
              <a:t>ČR jako </a:t>
            </a:r>
            <a:r>
              <a:rPr lang="cs-CZ" b="1" dirty="0"/>
              <a:t>jedna z mála bývalých komunistických zemí</a:t>
            </a:r>
            <a:r>
              <a:rPr lang="cs-CZ" dirty="0"/>
              <a:t> doposud nezavedla druhý tzv. kapitálový pilíř založený na penzijních fondech. V zemích jako Bulharsko, Chorvatsko, Estonsko, Maďarsko, Lotyšsko, Polsko nebo Slovensko již zavedený pilíř povinných penzijních fondů mají.</a:t>
            </a:r>
          </a:p>
          <a:p>
            <a:r>
              <a:rPr lang="cs-CZ" dirty="0"/>
              <a:t>Ve většině vyspělých států Evropy lze na základě demografických projekcí </a:t>
            </a:r>
            <a:r>
              <a:rPr lang="cs-CZ" dirty="0" err="1"/>
              <a:t>Eurostatu</a:t>
            </a:r>
            <a:r>
              <a:rPr lang="cs-CZ" dirty="0"/>
              <a:t> očekávat, že se bude </a:t>
            </a:r>
            <a:r>
              <a:rPr lang="cs-CZ" b="1" dirty="0"/>
              <a:t>snižovat podíl zaměstnaných</a:t>
            </a:r>
            <a:r>
              <a:rPr lang="cs-CZ" dirty="0"/>
              <a:t> (ekonomicky aktivních) obyvatel v populaci. Proto se členské státy EU snaží přizpůsobit systém důchodového zabezpečení této změně. Systém průběžného financování důchodového zabezpečení tak, jak ho má nyní ČR, je </a:t>
            </a:r>
            <a:r>
              <a:rPr lang="cs-CZ" b="1" dirty="0"/>
              <a:t>nejvíce demograficky závislý</a:t>
            </a:r>
            <a:r>
              <a:rPr lang="cs-CZ" dirty="0"/>
              <a:t>, tedy promítá se tedy do něj nejvíce věková struktura obyvatelstva.</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7054911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37872" y="1721058"/>
            <a:ext cx="5647619" cy="3333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274727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463040" y="1268760"/>
            <a:ext cx="6196405" cy="4454309"/>
          </a:xfrm>
        </p:spPr>
        <p:txBody>
          <a:bodyPr>
            <a:normAutofit fontScale="70000" lnSpcReduction="20000"/>
          </a:bodyPr>
          <a:lstStyle/>
          <a:p>
            <a:r>
              <a:rPr lang="cs-CZ" dirty="0"/>
              <a:t>V ČR bude </a:t>
            </a:r>
            <a:r>
              <a:rPr lang="cs-CZ" b="1" dirty="0"/>
              <a:t>garantována určitá výše důchodu</a:t>
            </a:r>
            <a:r>
              <a:rPr lang="cs-CZ" dirty="0"/>
              <a:t>, kdežto v Polsku nebo Lotyšsku výše penze závisí pouze na výši příspěvků nashromážděných na individuálním účtu. U státních důchodů zavedlo Polsko tzv. </a:t>
            </a:r>
            <a:r>
              <a:rPr lang="cs-CZ" dirty="0" err="1"/>
              <a:t>Notinal</a:t>
            </a:r>
            <a:r>
              <a:rPr lang="cs-CZ" dirty="0"/>
              <a:t> </a:t>
            </a:r>
            <a:r>
              <a:rPr lang="cs-CZ" dirty="0" err="1"/>
              <a:t>Defined</a:t>
            </a:r>
            <a:r>
              <a:rPr lang="cs-CZ" dirty="0"/>
              <a:t> </a:t>
            </a:r>
            <a:r>
              <a:rPr lang="cs-CZ" dirty="0" err="1"/>
              <a:t>Contribution</a:t>
            </a:r>
            <a:r>
              <a:rPr lang="cs-CZ" dirty="0"/>
              <a:t> (NDC) princip, což znamená, že výpočet penze je zásluhový, odvozen z výše zaplacených příspěvků. Existují tak velké rozdíly mezi vyplácenými penzemi, což je sice dobré pro nadprůměrně vydělávající, kteří nepotřebují dodatečné úspory, ale horší pro lidi s nízkými příjmy, kteří skončí s minimálním důchodem. Polsko přejde plně na systém NDC za desítky let, problém nízkých důchodů zde není aktuální. Podobná situace je ale např. ve Švédsku, kde NDC systém znamená velmi pěkný důchod v 68-69 letech, ale nízký třeba v 60, protože plně odráží menší zaplacené pojistné na jedné straně a delší dobu výplaty na druhé. Ve Švédsku se intenzivně diskutuje, jak řešit problém nízkých důchodů vyvolaný uplatněním principu zásluhovosti ve státním systému. Oproti tomu </a:t>
            </a:r>
            <a:r>
              <a:rPr lang="cs-CZ" b="1" dirty="0"/>
              <a:t>ČR má velmi malé rozdíly mezi důchody</a:t>
            </a:r>
            <a:r>
              <a:rPr lang="cs-CZ" dirty="0"/>
              <a:t>, protože zásluhovost je silně potlačena. Není to výhodné pro lidi s vyššími příjmy, je to naopak účinné jako </a:t>
            </a:r>
            <a:r>
              <a:rPr lang="cs-CZ" b="1" dirty="0"/>
              <a:t>ochrana proti chudobě</a:t>
            </a:r>
            <a:r>
              <a:rPr lang="cs-CZ" dirty="0"/>
              <a:t>.</a:t>
            </a:r>
          </a:p>
          <a:p>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7064055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Leták MPSV</a:t>
            </a:r>
            <a:endParaRPr lang="cs-CZ" dirty="0"/>
          </a:p>
        </p:txBody>
      </p:sp>
      <p:sp>
        <p:nvSpPr>
          <p:cNvPr id="3" name="Zástupný symbol pro obsah 2"/>
          <p:cNvSpPr>
            <a:spLocks noGrp="1"/>
          </p:cNvSpPr>
          <p:nvPr>
            <p:ph idx="1"/>
          </p:nvPr>
        </p:nvSpPr>
        <p:spPr/>
        <p:txBody>
          <a:bodyPr>
            <a:normAutofit fontScale="70000" lnSpcReduction="20000"/>
          </a:bodyPr>
          <a:lstStyle/>
          <a:p>
            <a:r>
              <a:rPr lang="cs-CZ" dirty="0"/>
              <a:t>Ministerstvo práce a sociálních věcí (MPSV) vydalo informační plakát k reformě penzijního systému pod názvem „Důchodová reforma – základní otázky a odpovědi“. Ve formě krátkých otázek a odpovědí jsou v něm jednoduše vysvětleny základní body reformy. Občan se může například dozvědět to, proč je nutná důchodová reforma nebo co znamená druhý pilíř důchodů či jakým způsobem může přispět svým rodičům ve starobním důchodu.</a:t>
            </a:r>
          </a:p>
          <a:p>
            <a:r>
              <a:rPr lang="cs-CZ" dirty="0"/>
              <a:t>Plakát vyšel v omezeném nákladu 800 ks a kromě MPSV bude dostupný zdarma také na všech úřadech práce v ČR a pracovištích České správy sociálního zabezpečení (CSSZ). Kromě vytištěné podoby si plakát lze stáhnout i z webových stránek MPSV, konkrétně z adresy </a:t>
            </a:r>
            <a:r>
              <a:rPr lang="cs-CZ" u="sng" dirty="0">
                <a:hlinkClick r:id="rId2" tooltip="Leták Důchodová reforma - základní otázky a odpovědi"/>
              </a:rPr>
              <a:t>http://www.mpsv.cz/</a:t>
            </a:r>
            <a:r>
              <a:rPr lang="cs-CZ" u="sng" dirty="0" err="1">
                <a:hlinkClick r:id="rId2" tooltip="Leták Důchodová reforma - základní otázky a odpovědi"/>
              </a:rPr>
              <a:t>files</a:t>
            </a:r>
            <a:r>
              <a:rPr lang="cs-CZ" u="sng" dirty="0">
                <a:hlinkClick r:id="rId2" tooltip="Leták Důchodová reforma - základní otázky a odpovědi"/>
              </a:rPr>
              <a:t>/</a:t>
            </a:r>
            <a:r>
              <a:rPr lang="cs-CZ" u="sng" dirty="0" err="1">
                <a:hlinkClick r:id="rId2" tooltip="Leták Důchodová reforma - základní otázky a odpovědi"/>
              </a:rPr>
              <a:t>clanky</a:t>
            </a:r>
            <a:r>
              <a:rPr lang="cs-CZ" u="sng" dirty="0">
                <a:hlinkClick r:id="rId2" tooltip="Leták Důchodová reforma - základní otázky a odpovědi"/>
              </a:rPr>
              <a:t>/10591/dr-faq.pdf</a:t>
            </a:r>
            <a:r>
              <a:rPr lang="cs-CZ" dirty="0"/>
              <a:t>.</a:t>
            </a:r>
          </a:p>
          <a:p>
            <a:endParaRPr lang="cs-CZ" dirty="0"/>
          </a:p>
        </p:txBody>
      </p:sp>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3863844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Použité zdroje k tématu </a:t>
            </a:r>
            <a:r>
              <a:rPr lang="cs-CZ" dirty="0" smtClean="0"/>
              <a:t>důchodová politika</a:t>
            </a:r>
            <a:endParaRPr lang="cs-CZ" dirty="0"/>
          </a:p>
        </p:txBody>
      </p:sp>
      <p:sp>
        <p:nvSpPr>
          <p:cNvPr id="3" name="Zástupný symbol pro obsah 2"/>
          <p:cNvSpPr>
            <a:spLocks noGrp="1"/>
          </p:cNvSpPr>
          <p:nvPr>
            <p:ph idx="1"/>
          </p:nvPr>
        </p:nvSpPr>
        <p:spPr/>
        <p:txBody>
          <a:bodyPr>
            <a:normAutofit fontScale="70000" lnSpcReduction="20000"/>
          </a:bodyPr>
          <a:lstStyle/>
          <a:p>
            <a:pPr lvl="0"/>
            <a:r>
              <a:rPr lang="cs-CZ" dirty="0"/>
              <a:t>Krebs, V., et al. </a:t>
            </a:r>
            <a:r>
              <a:rPr lang="cs-CZ" i="1" dirty="0"/>
              <a:t>Sociální politika</a:t>
            </a:r>
            <a:r>
              <a:rPr lang="cs-CZ" dirty="0"/>
              <a:t>. 5., přepracované a aktualizované vydání. Praha: </a:t>
            </a:r>
            <a:r>
              <a:rPr lang="cs-CZ" dirty="0" err="1"/>
              <a:t>Wolters</a:t>
            </a:r>
            <a:r>
              <a:rPr lang="cs-CZ" dirty="0"/>
              <a:t> </a:t>
            </a:r>
            <a:r>
              <a:rPr lang="cs-CZ" dirty="0" err="1"/>
              <a:t>Kluwer</a:t>
            </a:r>
            <a:r>
              <a:rPr lang="cs-CZ" dirty="0"/>
              <a:t> ČR,  2010. 544s. ISBN 978-80-7357-585-4 </a:t>
            </a:r>
          </a:p>
          <a:p>
            <a:pPr lvl="0"/>
            <a:r>
              <a:rPr lang="cs-CZ" dirty="0" err="1"/>
              <a:t>Goldmann</a:t>
            </a:r>
            <a:r>
              <a:rPr lang="cs-CZ" dirty="0"/>
              <a:t>, Radoslav. </a:t>
            </a:r>
            <a:r>
              <a:rPr lang="cs-CZ" i="1" dirty="0"/>
              <a:t>Vybrané kapitoly ze sociálních disciplín</a:t>
            </a:r>
            <a:r>
              <a:rPr lang="cs-CZ" dirty="0"/>
              <a:t>. Olomouc: UP Olomouc, 2003. ISBN 80-244-0350-1</a:t>
            </a:r>
          </a:p>
          <a:p>
            <a:pPr lvl="0"/>
            <a:r>
              <a:rPr lang="cs-CZ" dirty="0"/>
              <a:t>Potůček, M. </a:t>
            </a:r>
            <a:r>
              <a:rPr lang="cs-CZ" i="1" dirty="0"/>
              <a:t>Sociální politika</a:t>
            </a:r>
            <a:r>
              <a:rPr lang="cs-CZ" dirty="0"/>
              <a:t>. Praha: Sociologické nakladatelství, 1995. </a:t>
            </a:r>
          </a:p>
          <a:p>
            <a:pPr lvl="0"/>
            <a:r>
              <a:rPr lang="cs-CZ" dirty="0"/>
              <a:t>Tomeš, I. a kol. </a:t>
            </a:r>
            <a:r>
              <a:rPr lang="cs-CZ" i="1" dirty="0"/>
              <a:t>Sociální správa</a:t>
            </a:r>
            <a:r>
              <a:rPr lang="cs-CZ" dirty="0"/>
              <a:t>. Praha: Portál, 2009. 304s. ISBN 978-80-7367-483-0</a:t>
            </a:r>
          </a:p>
          <a:p>
            <a:pPr lvl="0"/>
            <a:r>
              <a:rPr lang="cs-CZ" dirty="0"/>
              <a:t>Tomeš, I. </a:t>
            </a:r>
            <a:r>
              <a:rPr lang="cs-CZ" i="1" dirty="0"/>
              <a:t>Úvod do teorie a metodologie sociální politiky</a:t>
            </a:r>
            <a:r>
              <a:rPr lang="cs-CZ" dirty="0"/>
              <a:t>. Praha: Portál, 2010. 440s. ISBN 978-80-7367-680-3</a:t>
            </a:r>
          </a:p>
          <a:p>
            <a:pPr lvl="0"/>
            <a:r>
              <a:rPr lang="cs-CZ" dirty="0"/>
              <a:t>zákon č. 155/1995 Sb., o důchodovém pojištění v platném znění </a:t>
            </a:r>
          </a:p>
          <a:p>
            <a:pPr marL="0" indent="0">
              <a:buNone/>
            </a:pP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22398635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Další použité zdroje k tématu </a:t>
            </a:r>
            <a:r>
              <a:rPr lang="cs-CZ" dirty="0" smtClean="0"/>
              <a:t>důchodová politika</a:t>
            </a:r>
            <a:endParaRPr lang="cs-CZ" dirty="0"/>
          </a:p>
        </p:txBody>
      </p:sp>
      <p:sp>
        <p:nvSpPr>
          <p:cNvPr id="3" name="Zástupný symbol pro obsah 2"/>
          <p:cNvSpPr>
            <a:spLocks noGrp="1"/>
          </p:cNvSpPr>
          <p:nvPr>
            <p:ph idx="1"/>
          </p:nvPr>
        </p:nvSpPr>
        <p:spPr/>
        <p:txBody>
          <a:bodyPr>
            <a:normAutofit fontScale="62500" lnSpcReduction="20000"/>
          </a:bodyPr>
          <a:lstStyle/>
          <a:p>
            <a:pPr marL="0" indent="0">
              <a:buNone/>
            </a:pPr>
            <a:r>
              <a:rPr lang="cs-CZ" u="sng" dirty="0"/>
              <a:t>Dále byly využity především tyto zdroje:</a:t>
            </a:r>
            <a:endParaRPr lang="cs-CZ" dirty="0"/>
          </a:p>
          <a:p>
            <a:r>
              <a:rPr lang="cs-CZ" u="sng" dirty="0">
                <a:hlinkClick r:id="rId2"/>
              </a:rPr>
              <a:t>http://www.mpsv.cz/</a:t>
            </a:r>
            <a:r>
              <a:rPr lang="cs-CZ" dirty="0"/>
              <a:t> - důchodové pojištění, aktuality</a:t>
            </a:r>
            <a:r>
              <a:rPr lang="cs-CZ" u="sng" dirty="0"/>
              <a:t> </a:t>
            </a:r>
            <a:endParaRPr lang="cs-CZ" b="1" dirty="0"/>
          </a:p>
          <a:p>
            <a:r>
              <a:rPr lang="cs-CZ" u="sng" dirty="0">
                <a:hlinkClick r:id="rId3"/>
              </a:rPr>
              <a:t>http://www.czso.cz</a:t>
            </a:r>
            <a:r>
              <a:rPr lang="cs-CZ" dirty="0"/>
              <a:t> – statistické ukazatele, naděje na dožití</a:t>
            </a:r>
          </a:p>
          <a:p>
            <a:r>
              <a:rPr lang="cs-CZ" u="sng" dirty="0">
                <a:hlinkClick r:id="rId4"/>
              </a:rPr>
              <a:t>http://www.czso.cz/csu/redakce.nsf/i/nadeje_doziti_pri_narozeni_v_letech_1950_2010</a:t>
            </a:r>
            <a:r>
              <a:rPr lang="cs-CZ" dirty="0"/>
              <a:t> - naděje dožití</a:t>
            </a:r>
          </a:p>
          <a:p>
            <a:r>
              <a:rPr lang="cs-CZ" u="sng" dirty="0">
                <a:hlinkClick r:id="rId5"/>
              </a:rPr>
              <a:t>http://www.cssz.cz</a:t>
            </a:r>
            <a:r>
              <a:rPr lang="cs-CZ" dirty="0"/>
              <a:t> – důchodové pojištění, aktuality</a:t>
            </a:r>
          </a:p>
          <a:p>
            <a:r>
              <a:rPr lang="cs-CZ" u="sng" dirty="0">
                <a:hlinkClick r:id="rId6"/>
              </a:rPr>
              <a:t>http://www.cssz.cz/cz/informace/informacni-materialy/publikace.htm</a:t>
            </a:r>
            <a:r>
              <a:rPr lang="cs-CZ" dirty="0"/>
              <a:t> - příručka pro budoucího důchodce</a:t>
            </a:r>
          </a:p>
          <a:p>
            <a:r>
              <a:rPr lang="cs-CZ" u="sng" dirty="0">
                <a:hlinkClick r:id="rId7"/>
              </a:rPr>
              <a:t>http://socialniporadce.mpsv.cz/cs/164</a:t>
            </a:r>
            <a:r>
              <a:rPr lang="cs-CZ" dirty="0"/>
              <a:t> - důchodová reforma</a:t>
            </a:r>
          </a:p>
          <a:p>
            <a:r>
              <a:rPr lang="cs-CZ" u="sng" dirty="0">
                <a:hlinkClick r:id="rId8"/>
              </a:rPr>
              <a:t>http://socialniporadce.mpsv.cz</a:t>
            </a:r>
            <a:r>
              <a:rPr lang="cs-CZ" dirty="0"/>
              <a:t> – aktuální sociální poradce</a:t>
            </a:r>
          </a:p>
          <a:p>
            <a:r>
              <a:rPr lang="cs-CZ" u="sng" dirty="0">
                <a:hlinkClick r:id="rId9"/>
              </a:rPr>
              <a:t>http://www.mpsv.cz/cs/11913</a:t>
            </a:r>
            <a:r>
              <a:rPr lang="cs-CZ" dirty="0"/>
              <a:t> - aktualita</a:t>
            </a:r>
          </a:p>
          <a:p>
            <a:r>
              <a:rPr lang="cs-CZ" u="sng" dirty="0">
                <a:hlinkClick r:id="rId10"/>
              </a:rPr>
              <a:t>http://www.podnikatel.cz/clanky/socialni-pojisteni-osvc-2012/</a:t>
            </a:r>
            <a:r>
              <a:rPr lang="cs-CZ" dirty="0"/>
              <a:t> - vyměřovací základ starobního důchodu</a:t>
            </a:r>
          </a:p>
          <a:p>
            <a:pPr marL="0" indent="0">
              <a:buNone/>
            </a:pPr>
            <a:r>
              <a:rPr lang="cs-CZ" u="sng" dirty="0"/>
              <a:t>A především pro aktuální informace o daném tématu:</a:t>
            </a:r>
            <a:endParaRPr lang="cs-CZ" dirty="0"/>
          </a:p>
          <a:p>
            <a:r>
              <a:rPr lang="cs-CZ" u="sng" dirty="0">
                <a:hlinkClick r:id="rId2"/>
              </a:rPr>
              <a:t>www.mpsv.cz</a:t>
            </a:r>
            <a:endParaRPr lang="cs-CZ" dirty="0"/>
          </a:p>
          <a:p>
            <a:r>
              <a:rPr lang="cs-CZ" dirty="0"/>
              <a:t>noviny na </a:t>
            </a:r>
            <a:r>
              <a:rPr lang="cs-CZ" u="sng" dirty="0">
                <a:hlinkClick r:id="rId2"/>
              </a:rPr>
              <a:t>www.mpsv.cz</a:t>
            </a:r>
            <a:r>
              <a:rPr lang="cs-CZ" dirty="0"/>
              <a:t> – sociální politika</a:t>
            </a:r>
          </a:p>
          <a:p>
            <a:endParaRPr lang="cs-CZ" dirty="0"/>
          </a:p>
        </p:txBody>
      </p:sp>
      <p:pic>
        <p:nvPicPr>
          <p:cNvPr id="4" name="Obrázek 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83568" y="5949280"/>
            <a:ext cx="2967939" cy="648000"/>
          </a:xfrm>
          <a:prstGeom prst="rect">
            <a:avLst/>
          </a:prstGeom>
        </p:spPr>
      </p:pic>
    </p:spTree>
    <p:extLst>
      <p:ext uri="{BB962C8B-B14F-4D97-AF65-F5344CB8AC3E}">
        <p14:creationId xmlns:p14="http://schemas.microsoft.com/office/powerpoint/2010/main" val="181620739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Špendlík">
  <a:themeElements>
    <a:clrScheme name="Špendlík">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Špendlík">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Špendlík">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178</TotalTime>
  <Words>5186</Words>
  <Application>Microsoft Office PowerPoint</Application>
  <PresentationFormat>Předvádění na obrazovce (4:3)</PresentationFormat>
  <Paragraphs>864</Paragraphs>
  <Slides>103</Slides>
  <Notes>1</Notes>
  <HiddenSlides>0</HiddenSlides>
  <MMClips>0</MMClips>
  <ScaleCrop>false</ScaleCrop>
  <HeadingPairs>
    <vt:vector size="4" baseType="variant">
      <vt:variant>
        <vt:lpstr>Motiv</vt:lpstr>
      </vt:variant>
      <vt:variant>
        <vt:i4>1</vt:i4>
      </vt:variant>
      <vt:variant>
        <vt:lpstr>Nadpisy snímků</vt:lpstr>
      </vt:variant>
      <vt:variant>
        <vt:i4>103</vt:i4>
      </vt:variant>
    </vt:vector>
  </HeadingPairs>
  <TitlesOfParts>
    <vt:vector size="104" baseType="lpstr">
      <vt:lpstr>Špendlík</vt:lpstr>
      <vt:lpstr>Důchodová politika</vt:lpstr>
      <vt:lpstr>Cíle kapitoly</vt:lpstr>
      <vt:lpstr>Pojmy, které je dobré si pamatovat</vt:lpstr>
      <vt:lpstr>Kontrolní otázky</vt:lpstr>
      <vt:lpstr>Kontrolní otázky</vt:lpstr>
      <vt:lpstr>Základní pojmy</vt:lpstr>
      <vt:lpstr>Stárnutí</vt:lpstr>
      <vt:lpstr>Stáří</vt:lpstr>
      <vt:lpstr>Stáří</vt:lpstr>
      <vt:lpstr>Naděje dožití – střední délka života</vt:lpstr>
      <vt:lpstr>Prezentace aplikace PowerPoint</vt:lpstr>
      <vt:lpstr>Gerontologie x Geriatrie</vt:lpstr>
      <vt:lpstr>Stárnutí a co ve stáří?</vt:lpstr>
      <vt:lpstr>Změny v průběhu stárnutí</vt:lpstr>
      <vt:lpstr>Prezentace aplikace PowerPoint</vt:lpstr>
      <vt:lpstr>Prezentace aplikace PowerPoint</vt:lpstr>
      <vt:lpstr>Předpoklady, možnosti a meze rodinné péče o staré lidi</vt:lpstr>
      <vt:lpstr>Předpoklady rodinné péče </vt:lpstr>
      <vt:lpstr>Resort zdravotnictví</vt:lpstr>
      <vt:lpstr>Resort sociální</vt:lpstr>
      <vt:lpstr>Prezentace aplikace PowerPoint</vt:lpstr>
      <vt:lpstr>Prezentace aplikace PowerPoint</vt:lpstr>
      <vt:lpstr>Důchodové pojištění</vt:lpstr>
      <vt:lpstr>Obecné informace k zákonu o důchodovém pojištění</vt:lpstr>
      <vt:lpstr>Od roku 1996 je důchodové pojištění založeno na těchto principech</vt:lpstr>
      <vt:lpstr>Stát garantuje systém  ekonomicky i právně:</vt:lpstr>
      <vt:lpstr>Přijetí zákona sebou přineslo řadu pozitivních prvků (především z dlouhodobého hlediska)</vt:lpstr>
      <vt:lpstr>Zvyšování vyplácených důchodů</vt:lpstr>
      <vt:lpstr>Český důchodový systém</vt:lpstr>
      <vt:lpstr>Prezentace aplikace PowerPoint</vt:lpstr>
      <vt:lpstr>Aktuální změny</vt:lpstr>
      <vt:lpstr>Osoby účastnící se důchodového pojištění</vt:lpstr>
      <vt:lpstr>Prezentace aplikace PowerPoint</vt:lpstr>
      <vt:lpstr>Dobrovolná účast na důchodovém pojištění</vt:lpstr>
      <vt:lpstr>Dobrovolně se můžeme účastnit důchodového pojištění tehdy…</vt:lpstr>
      <vt:lpstr>Výše pojistného na dobrovolné důchodové pojištění</vt:lpstr>
      <vt:lpstr>Druhy dávek</vt:lpstr>
      <vt:lpstr>Důchod se skládá ze dvou složek</vt:lpstr>
      <vt:lpstr>Souběh více důchodů</vt:lpstr>
      <vt:lpstr>Prezentace aplikace PowerPoint</vt:lpstr>
      <vt:lpstr>Prezentace aplikace PowerPoint</vt:lpstr>
      <vt:lpstr>Prezentace aplikace PowerPoint</vt:lpstr>
      <vt:lpstr>Starobní důchod</vt:lpstr>
      <vt:lpstr>Jakou dobu pojištění je nutné získat pro nárok na důchod?</vt:lpstr>
      <vt:lpstr>Prezentace aplikace PowerPoint</vt:lpstr>
      <vt:lpstr>Důchodový věk pojištěnců narozených v období let 1936 až 1983 </vt:lpstr>
      <vt:lpstr>Důchodový věk pro další ročníky</vt:lpstr>
      <vt:lpstr>Z čeho se skládá starobní důchod?</vt:lpstr>
      <vt:lpstr>Prezentace aplikace PowerPoint</vt:lpstr>
      <vt:lpstr>Danění důchodu</vt:lpstr>
      <vt:lpstr>Prezentace aplikace PowerPoint</vt:lpstr>
      <vt:lpstr>Prezentace aplikace PowerPoint</vt:lpstr>
      <vt:lpstr>Invalidní důchod</vt:lpstr>
      <vt:lpstr>Co je to invalidita a jaké jsou její stupně?</vt:lpstr>
      <vt:lpstr>Hodnocení invalidity dle jednotlivých stupňů</vt:lpstr>
      <vt:lpstr>A) Zachování pracovní schopnosti u invalidity I. a II. stupně</vt:lpstr>
      <vt:lpstr>Posouzení invalidity ve třetím stupni</vt:lpstr>
      <vt:lpstr>Invalidní důchod v mimořádných případech</vt:lpstr>
      <vt:lpstr>Jaká je potřebná doba pojištění pro nárok na invalidní důchod?</vt:lpstr>
      <vt:lpstr>Jaká je výše invalidního důchodu a z čeho se skládá?</vt:lpstr>
      <vt:lpstr>Výše procentní výměry invalidního důchodu činí za každý celý rok doby pojištění</vt:lpstr>
      <vt:lpstr>Kdy zaniká nárok na invalidní důchod?</vt:lpstr>
      <vt:lpstr>Pozůstalostní důchody </vt:lpstr>
      <vt:lpstr>Vdovský a vdovecký důchod - nároky</vt:lpstr>
      <vt:lpstr>Výplata a její délka                    – další podmínky</vt:lpstr>
      <vt:lpstr>Výše důchodu</vt:lpstr>
      <vt:lpstr>Sirotčí důchod - nárok</vt:lpstr>
      <vt:lpstr>Výše důchodu</vt:lpstr>
      <vt:lpstr>Další pojmy</vt:lpstr>
      <vt:lpstr>Náhradní doba pojištění</vt:lpstr>
      <vt:lpstr>Náhradní doby se týkají</vt:lpstr>
      <vt:lpstr>Náhradní doby se týkají</vt:lpstr>
      <vt:lpstr>Prezentace aplikace PowerPoint</vt:lpstr>
      <vt:lpstr>Podávání žádostí o důchod</vt:lpstr>
      <vt:lpstr>Podávání žádostí o důchod</vt:lpstr>
      <vt:lpstr>Prezentace aplikace PowerPoint</vt:lpstr>
      <vt:lpstr>Penzijní připojištění</vt:lpstr>
      <vt:lpstr>Co je to penzijní připojištění</vt:lpstr>
      <vt:lpstr>Proč je dobré se penzijně připojistit?</vt:lpstr>
      <vt:lpstr>Kdy se připojistit?</vt:lpstr>
      <vt:lpstr>Na jakou částku se připojistit?</vt:lpstr>
      <vt:lpstr>Příspěvky na penzijní připojištění</vt:lpstr>
      <vt:lpstr>Příspěvky na penzijní připojištění</vt:lpstr>
      <vt:lpstr>Výhody penzijního připojištění</vt:lpstr>
      <vt:lpstr>Státní příspěvek na penzijní připojištění</vt:lpstr>
      <vt:lpstr>Státní příspěvek na penzijní připojištění</vt:lpstr>
      <vt:lpstr>Dávky penzijního připojištění</vt:lpstr>
      <vt:lpstr>Důchodová reforma zdroj: http://socialniporadce.mpsv.cz/cs/164 - důchodová reforma</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Leták MPSV</vt:lpstr>
      <vt:lpstr>Použité zdroje k tématu důchodová politika</vt:lpstr>
      <vt:lpstr>Další použité zdroje k tématu důchodová politika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Důchodová politika</dc:title>
  <dc:creator>Kovarikova</dc:creator>
  <cp:lastModifiedBy>kovarikova</cp:lastModifiedBy>
  <cp:revision>25</cp:revision>
  <dcterms:created xsi:type="dcterms:W3CDTF">2011-04-01T15:33:41Z</dcterms:created>
  <dcterms:modified xsi:type="dcterms:W3CDTF">2012-01-09T12:52:43Z</dcterms:modified>
</cp:coreProperties>
</file>