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F1C82D-968A-4384-80E1-4BFF919CD03B}" type="doc">
      <dgm:prSet loTypeId="urn:microsoft.com/office/officeart/2005/8/layout/pyramid1" loCatId="pyramid" qsTypeId="urn:microsoft.com/office/officeart/2005/8/quickstyle/simple1" qsCatId="simple" csTypeId="urn:microsoft.com/office/officeart/2005/8/colors/accent2_4" csCatId="accent2" phldr="1"/>
      <dgm:spPr/>
    </dgm:pt>
    <dgm:pt modelId="{F2FA0DCB-20ED-45B5-909B-54789F5DB136}">
      <dgm:prSet phldrT="[Text]"/>
      <dgm:spPr>
        <a:solidFill>
          <a:srgbClr val="92D050"/>
        </a:solidFill>
      </dgm:spPr>
      <dgm:t>
        <a:bodyPr/>
        <a:lstStyle/>
        <a:p>
          <a:r>
            <a:rPr lang="cs-CZ" dirty="0" smtClean="0"/>
            <a:t>Seberealizace</a:t>
          </a:r>
          <a:endParaRPr lang="cs-CZ" dirty="0"/>
        </a:p>
      </dgm:t>
    </dgm:pt>
    <dgm:pt modelId="{BD62A9A0-8837-402F-8B42-ABAF131D02C9}" type="parTrans" cxnId="{BF1F4143-84A5-46B1-A89C-0D7931F66779}">
      <dgm:prSet/>
      <dgm:spPr/>
      <dgm:t>
        <a:bodyPr/>
        <a:lstStyle/>
        <a:p>
          <a:endParaRPr lang="cs-CZ"/>
        </a:p>
      </dgm:t>
    </dgm:pt>
    <dgm:pt modelId="{79D1DB02-EB84-4DA8-9D21-3AAA2DEF124A}" type="sibTrans" cxnId="{BF1F4143-84A5-46B1-A89C-0D7931F66779}">
      <dgm:prSet/>
      <dgm:spPr/>
      <dgm:t>
        <a:bodyPr/>
        <a:lstStyle/>
        <a:p>
          <a:endParaRPr lang="cs-CZ"/>
        </a:p>
      </dgm:t>
    </dgm:pt>
    <dgm:pt modelId="{99E4A1B7-7133-48E6-A69F-E2589195C611}">
      <dgm:prSet phldrT="[Text]"/>
      <dgm:spPr>
        <a:solidFill>
          <a:srgbClr val="7030A0"/>
        </a:solidFill>
      </dgm:spPr>
      <dgm:t>
        <a:bodyPr/>
        <a:lstStyle/>
        <a:p>
          <a:r>
            <a:rPr lang="cs-CZ" dirty="0" smtClean="0"/>
            <a:t>Potřeba lásky a přijetí</a:t>
          </a:r>
        </a:p>
      </dgm:t>
    </dgm:pt>
    <dgm:pt modelId="{92EC5E2A-D12B-4D9B-AE1E-E6C3B381FF02}" type="parTrans" cxnId="{763C3640-3333-4D33-ADAF-AF99EE2A5DD8}">
      <dgm:prSet/>
      <dgm:spPr/>
      <dgm:t>
        <a:bodyPr/>
        <a:lstStyle/>
        <a:p>
          <a:endParaRPr lang="cs-CZ"/>
        </a:p>
      </dgm:t>
    </dgm:pt>
    <dgm:pt modelId="{40BA31B6-A989-46A1-BE5D-3C0612F1EE3D}" type="sibTrans" cxnId="{763C3640-3333-4D33-ADAF-AF99EE2A5DD8}">
      <dgm:prSet/>
      <dgm:spPr/>
      <dgm:t>
        <a:bodyPr/>
        <a:lstStyle/>
        <a:p>
          <a:endParaRPr lang="cs-CZ"/>
        </a:p>
      </dgm:t>
    </dgm:pt>
    <dgm:pt modelId="{DB0C754F-CC98-4D99-92E6-9DDD46C110A5}">
      <dgm:prSet phldrT="[Text]"/>
      <dgm:spPr>
        <a:solidFill>
          <a:srgbClr val="FF0000"/>
        </a:solidFill>
      </dgm:spPr>
      <dgm:t>
        <a:bodyPr/>
        <a:lstStyle/>
        <a:p>
          <a:r>
            <a:rPr lang="cs-CZ" dirty="0" smtClean="0"/>
            <a:t>Základní tělesné a fyziologické potřeby</a:t>
          </a:r>
        </a:p>
      </dgm:t>
    </dgm:pt>
    <dgm:pt modelId="{F2DFCB75-F620-4B07-A7BB-1DCB480A8534}" type="parTrans" cxnId="{7B79F339-B83B-4E52-9024-99141F4EDBD6}">
      <dgm:prSet/>
      <dgm:spPr/>
      <dgm:t>
        <a:bodyPr/>
        <a:lstStyle/>
        <a:p>
          <a:endParaRPr lang="cs-CZ"/>
        </a:p>
      </dgm:t>
    </dgm:pt>
    <dgm:pt modelId="{74BC53E4-1E7B-4567-ACDA-D9722B1A498F}" type="sibTrans" cxnId="{7B79F339-B83B-4E52-9024-99141F4EDBD6}">
      <dgm:prSet/>
      <dgm:spPr/>
      <dgm:t>
        <a:bodyPr/>
        <a:lstStyle/>
        <a:p>
          <a:endParaRPr lang="cs-CZ"/>
        </a:p>
      </dgm:t>
    </dgm:pt>
    <dgm:pt modelId="{9B5FF7BB-3230-4946-B635-FB036B50A964}">
      <dgm:prSet/>
      <dgm:spPr>
        <a:solidFill>
          <a:srgbClr val="0070C0"/>
        </a:solidFill>
      </dgm:spPr>
      <dgm:t>
        <a:bodyPr/>
        <a:lstStyle/>
        <a:p>
          <a:r>
            <a:rPr lang="cs-CZ" dirty="0" smtClean="0"/>
            <a:t>Potřeba jistoty a bezpečí</a:t>
          </a:r>
        </a:p>
      </dgm:t>
    </dgm:pt>
    <dgm:pt modelId="{A3A1C3D3-836E-459D-A156-7AF6B3304F07}" type="parTrans" cxnId="{48DFE5F1-3055-4C12-B383-5AF31506EB67}">
      <dgm:prSet/>
      <dgm:spPr/>
      <dgm:t>
        <a:bodyPr/>
        <a:lstStyle/>
        <a:p>
          <a:endParaRPr lang="cs-CZ"/>
        </a:p>
      </dgm:t>
    </dgm:pt>
    <dgm:pt modelId="{12D31105-5118-4258-A09B-3CFADFF60691}" type="sibTrans" cxnId="{48DFE5F1-3055-4C12-B383-5AF31506EB67}">
      <dgm:prSet/>
      <dgm:spPr/>
      <dgm:t>
        <a:bodyPr/>
        <a:lstStyle/>
        <a:p>
          <a:endParaRPr lang="cs-CZ"/>
        </a:p>
      </dgm:t>
    </dgm:pt>
    <dgm:pt modelId="{884388BC-528F-4CBD-BF3A-2B1C74704110}">
      <dgm:prSet phldrT="[Text]"/>
      <dgm:spPr>
        <a:solidFill>
          <a:srgbClr val="FFC000"/>
        </a:solidFill>
      </dgm:spPr>
      <dgm:t>
        <a:bodyPr/>
        <a:lstStyle/>
        <a:p>
          <a:r>
            <a:rPr lang="cs-CZ" dirty="0" smtClean="0"/>
            <a:t>Potřeba uznání a úcty</a:t>
          </a:r>
          <a:endParaRPr lang="cs-CZ" dirty="0"/>
        </a:p>
      </dgm:t>
    </dgm:pt>
    <dgm:pt modelId="{24733A7C-4B44-44B9-9187-2353603DEB9B}" type="parTrans" cxnId="{5F5E59E3-3C50-4AE2-AFFE-F3AC58AC1F9B}">
      <dgm:prSet/>
      <dgm:spPr/>
      <dgm:t>
        <a:bodyPr/>
        <a:lstStyle/>
        <a:p>
          <a:endParaRPr lang="cs-CZ"/>
        </a:p>
      </dgm:t>
    </dgm:pt>
    <dgm:pt modelId="{38443E53-9666-4964-8F1A-53BD5309E0C5}" type="sibTrans" cxnId="{5F5E59E3-3C50-4AE2-AFFE-F3AC58AC1F9B}">
      <dgm:prSet/>
      <dgm:spPr/>
      <dgm:t>
        <a:bodyPr/>
        <a:lstStyle/>
        <a:p>
          <a:endParaRPr lang="cs-CZ"/>
        </a:p>
      </dgm:t>
    </dgm:pt>
    <dgm:pt modelId="{50A3F289-ADB7-4A50-A582-F886423FE3E9}" type="pres">
      <dgm:prSet presAssocID="{3BF1C82D-968A-4384-80E1-4BFF919CD03B}" presName="Name0" presStyleCnt="0">
        <dgm:presLayoutVars>
          <dgm:dir/>
          <dgm:animLvl val="lvl"/>
          <dgm:resizeHandles val="exact"/>
        </dgm:presLayoutVars>
      </dgm:prSet>
      <dgm:spPr/>
    </dgm:pt>
    <dgm:pt modelId="{65ED464C-7A58-4202-9B36-E65563A4C549}" type="pres">
      <dgm:prSet presAssocID="{F2FA0DCB-20ED-45B5-909B-54789F5DB136}" presName="Name8" presStyleCnt="0"/>
      <dgm:spPr/>
    </dgm:pt>
    <dgm:pt modelId="{997EE15A-03EF-42BE-8D35-F1238E30F634}" type="pres">
      <dgm:prSet presAssocID="{F2FA0DCB-20ED-45B5-909B-54789F5DB136}" presName="level" presStyleLbl="node1" presStyleIdx="0" presStyleCnt="5" custScaleX="95676" custScaleY="10652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12AB629-7BFC-4891-AB7E-9DEB272250E1}" type="pres">
      <dgm:prSet presAssocID="{F2FA0DCB-20ED-45B5-909B-54789F5DB13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DE0381A-E31C-419A-A4BD-02EEAFF8F3C4}" type="pres">
      <dgm:prSet presAssocID="{884388BC-528F-4CBD-BF3A-2B1C74704110}" presName="Name8" presStyleCnt="0"/>
      <dgm:spPr/>
    </dgm:pt>
    <dgm:pt modelId="{2F6D1D87-F673-4298-9E92-F34B3C110CBA}" type="pres">
      <dgm:prSet presAssocID="{884388BC-528F-4CBD-BF3A-2B1C74704110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2FCCBF5-1842-46D5-8697-97057294BDDD}" type="pres">
      <dgm:prSet presAssocID="{884388BC-528F-4CBD-BF3A-2B1C7470411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6260271-5A8D-468B-9966-F9A49725E655}" type="pres">
      <dgm:prSet presAssocID="{99E4A1B7-7133-48E6-A69F-E2589195C611}" presName="Name8" presStyleCnt="0"/>
      <dgm:spPr/>
    </dgm:pt>
    <dgm:pt modelId="{E8F8BA9F-912D-4719-8625-270472628165}" type="pres">
      <dgm:prSet presAssocID="{99E4A1B7-7133-48E6-A69F-E2589195C611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74457EE-AAD1-4CB8-85FF-A53E7334DC80}" type="pres">
      <dgm:prSet presAssocID="{99E4A1B7-7133-48E6-A69F-E2589195C61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7240F3E-7E6F-4739-9D71-3DAD425E66E8}" type="pres">
      <dgm:prSet presAssocID="{9B5FF7BB-3230-4946-B635-FB036B50A964}" presName="Name8" presStyleCnt="0"/>
      <dgm:spPr/>
    </dgm:pt>
    <dgm:pt modelId="{E2FF71B2-55E0-4396-920F-281EAEFDA4A9}" type="pres">
      <dgm:prSet presAssocID="{9B5FF7BB-3230-4946-B635-FB036B50A964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EAB7FD1-35AE-474A-9EDB-89E06128A35E}" type="pres">
      <dgm:prSet presAssocID="{9B5FF7BB-3230-4946-B635-FB036B50A96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47904F7-C5F0-4CA5-A355-C99099221E0B}" type="pres">
      <dgm:prSet presAssocID="{DB0C754F-CC98-4D99-92E6-9DDD46C110A5}" presName="Name8" presStyleCnt="0"/>
      <dgm:spPr/>
    </dgm:pt>
    <dgm:pt modelId="{835BB1BD-4129-4E39-8F43-C7466033E1AD}" type="pres">
      <dgm:prSet presAssocID="{DB0C754F-CC98-4D99-92E6-9DDD46C110A5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020FE98-B4C3-4A2A-902F-9BC52C7F6A03}" type="pres">
      <dgm:prSet presAssocID="{DB0C754F-CC98-4D99-92E6-9DDD46C110A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9ED358D8-EC1D-4519-BF61-439619700975}" type="presOf" srcId="{DB0C754F-CC98-4D99-92E6-9DDD46C110A5}" destId="{7020FE98-B4C3-4A2A-902F-9BC52C7F6A03}" srcOrd="1" destOrd="0" presId="urn:microsoft.com/office/officeart/2005/8/layout/pyramid1"/>
    <dgm:cxn modelId="{A1D187BD-50A7-4076-B841-6089AFBBD0C1}" type="presOf" srcId="{3BF1C82D-968A-4384-80E1-4BFF919CD03B}" destId="{50A3F289-ADB7-4A50-A582-F886423FE3E9}" srcOrd="0" destOrd="0" presId="urn:microsoft.com/office/officeart/2005/8/layout/pyramid1"/>
    <dgm:cxn modelId="{763C3640-3333-4D33-ADAF-AF99EE2A5DD8}" srcId="{3BF1C82D-968A-4384-80E1-4BFF919CD03B}" destId="{99E4A1B7-7133-48E6-A69F-E2589195C611}" srcOrd="2" destOrd="0" parTransId="{92EC5E2A-D12B-4D9B-AE1E-E6C3B381FF02}" sibTransId="{40BA31B6-A989-46A1-BE5D-3C0612F1EE3D}"/>
    <dgm:cxn modelId="{61DA2021-5E0E-4E54-AC43-A2A68A3B6B6F}" type="presOf" srcId="{9B5FF7BB-3230-4946-B635-FB036B50A964}" destId="{E2FF71B2-55E0-4396-920F-281EAEFDA4A9}" srcOrd="0" destOrd="0" presId="urn:microsoft.com/office/officeart/2005/8/layout/pyramid1"/>
    <dgm:cxn modelId="{187EE424-A0EE-4E8B-9EC9-47D1288C1BFD}" type="presOf" srcId="{F2FA0DCB-20ED-45B5-909B-54789F5DB136}" destId="{997EE15A-03EF-42BE-8D35-F1238E30F634}" srcOrd="0" destOrd="0" presId="urn:microsoft.com/office/officeart/2005/8/layout/pyramid1"/>
    <dgm:cxn modelId="{E7559EFE-BF63-4DDC-AAAB-41CD94C6AEDE}" type="presOf" srcId="{DB0C754F-CC98-4D99-92E6-9DDD46C110A5}" destId="{835BB1BD-4129-4E39-8F43-C7466033E1AD}" srcOrd="0" destOrd="0" presId="urn:microsoft.com/office/officeart/2005/8/layout/pyramid1"/>
    <dgm:cxn modelId="{E1B524FC-EC75-407E-8A8B-35E7C86EF1B5}" type="presOf" srcId="{99E4A1B7-7133-48E6-A69F-E2589195C611}" destId="{E8F8BA9F-912D-4719-8625-270472628165}" srcOrd="0" destOrd="0" presId="urn:microsoft.com/office/officeart/2005/8/layout/pyramid1"/>
    <dgm:cxn modelId="{5F5E59E3-3C50-4AE2-AFFE-F3AC58AC1F9B}" srcId="{3BF1C82D-968A-4384-80E1-4BFF919CD03B}" destId="{884388BC-528F-4CBD-BF3A-2B1C74704110}" srcOrd="1" destOrd="0" parTransId="{24733A7C-4B44-44B9-9187-2353603DEB9B}" sibTransId="{38443E53-9666-4964-8F1A-53BD5309E0C5}"/>
    <dgm:cxn modelId="{BF1F4143-84A5-46B1-A89C-0D7931F66779}" srcId="{3BF1C82D-968A-4384-80E1-4BFF919CD03B}" destId="{F2FA0DCB-20ED-45B5-909B-54789F5DB136}" srcOrd="0" destOrd="0" parTransId="{BD62A9A0-8837-402F-8B42-ABAF131D02C9}" sibTransId="{79D1DB02-EB84-4DA8-9D21-3AAA2DEF124A}"/>
    <dgm:cxn modelId="{EB4C6579-82BC-4F8E-984A-5EF79054D37E}" type="presOf" srcId="{9B5FF7BB-3230-4946-B635-FB036B50A964}" destId="{7EAB7FD1-35AE-474A-9EDB-89E06128A35E}" srcOrd="1" destOrd="0" presId="urn:microsoft.com/office/officeart/2005/8/layout/pyramid1"/>
    <dgm:cxn modelId="{BA07749A-CD2E-48A1-A24B-916F81817183}" type="presOf" srcId="{884388BC-528F-4CBD-BF3A-2B1C74704110}" destId="{2F6D1D87-F673-4298-9E92-F34B3C110CBA}" srcOrd="0" destOrd="0" presId="urn:microsoft.com/office/officeart/2005/8/layout/pyramid1"/>
    <dgm:cxn modelId="{36F78148-3B06-47EA-997D-6A55ED670176}" type="presOf" srcId="{F2FA0DCB-20ED-45B5-909B-54789F5DB136}" destId="{C12AB629-7BFC-4891-AB7E-9DEB272250E1}" srcOrd="1" destOrd="0" presId="urn:microsoft.com/office/officeart/2005/8/layout/pyramid1"/>
    <dgm:cxn modelId="{C2AF3EF9-137E-4BA8-BC1B-C9171678AE1F}" type="presOf" srcId="{884388BC-528F-4CBD-BF3A-2B1C74704110}" destId="{C2FCCBF5-1842-46D5-8697-97057294BDDD}" srcOrd="1" destOrd="0" presId="urn:microsoft.com/office/officeart/2005/8/layout/pyramid1"/>
    <dgm:cxn modelId="{48DFE5F1-3055-4C12-B383-5AF31506EB67}" srcId="{3BF1C82D-968A-4384-80E1-4BFF919CD03B}" destId="{9B5FF7BB-3230-4946-B635-FB036B50A964}" srcOrd="3" destOrd="0" parTransId="{A3A1C3D3-836E-459D-A156-7AF6B3304F07}" sibTransId="{12D31105-5118-4258-A09B-3CFADFF60691}"/>
    <dgm:cxn modelId="{7B79F339-B83B-4E52-9024-99141F4EDBD6}" srcId="{3BF1C82D-968A-4384-80E1-4BFF919CD03B}" destId="{DB0C754F-CC98-4D99-92E6-9DDD46C110A5}" srcOrd="4" destOrd="0" parTransId="{F2DFCB75-F620-4B07-A7BB-1DCB480A8534}" sibTransId="{74BC53E4-1E7B-4567-ACDA-D9722B1A498F}"/>
    <dgm:cxn modelId="{CE513315-B4F4-4A90-AF44-C86D43D4B521}" type="presOf" srcId="{99E4A1B7-7133-48E6-A69F-E2589195C611}" destId="{574457EE-AAD1-4CB8-85FF-A53E7334DC80}" srcOrd="1" destOrd="0" presId="urn:microsoft.com/office/officeart/2005/8/layout/pyramid1"/>
    <dgm:cxn modelId="{6A7B3E13-543E-49CA-9F61-A7FDD538DC8B}" type="presParOf" srcId="{50A3F289-ADB7-4A50-A582-F886423FE3E9}" destId="{65ED464C-7A58-4202-9B36-E65563A4C549}" srcOrd="0" destOrd="0" presId="urn:microsoft.com/office/officeart/2005/8/layout/pyramid1"/>
    <dgm:cxn modelId="{FAD9F745-4A89-437E-A43A-947CD5585F43}" type="presParOf" srcId="{65ED464C-7A58-4202-9B36-E65563A4C549}" destId="{997EE15A-03EF-42BE-8D35-F1238E30F634}" srcOrd="0" destOrd="0" presId="urn:microsoft.com/office/officeart/2005/8/layout/pyramid1"/>
    <dgm:cxn modelId="{1AA008B3-8BFE-41B6-8910-CFEDE04BD387}" type="presParOf" srcId="{65ED464C-7A58-4202-9B36-E65563A4C549}" destId="{C12AB629-7BFC-4891-AB7E-9DEB272250E1}" srcOrd="1" destOrd="0" presId="urn:microsoft.com/office/officeart/2005/8/layout/pyramid1"/>
    <dgm:cxn modelId="{13C62F4C-9EC4-415B-9FDF-3D848F770C88}" type="presParOf" srcId="{50A3F289-ADB7-4A50-A582-F886423FE3E9}" destId="{1DE0381A-E31C-419A-A4BD-02EEAFF8F3C4}" srcOrd="1" destOrd="0" presId="urn:microsoft.com/office/officeart/2005/8/layout/pyramid1"/>
    <dgm:cxn modelId="{E7286B01-7CEB-4B17-BBD9-C4564CB2049D}" type="presParOf" srcId="{1DE0381A-E31C-419A-A4BD-02EEAFF8F3C4}" destId="{2F6D1D87-F673-4298-9E92-F34B3C110CBA}" srcOrd="0" destOrd="0" presId="urn:microsoft.com/office/officeart/2005/8/layout/pyramid1"/>
    <dgm:cxn modelId="{5E96D839-DC2D-4FB9-8564-C9E33CD58C2F}" type="presParOf" srcId="{1DE0381A-E31C-419A-A4BD-02EEAFF8F3C4}" destId="{C2FCCBF5-1842-46D5-8697-97057294BDDD}" srcOrd="1" destOrd="0" presId="urn:microsoft.com/office/officeart/2005/8/layout/pyramid1"/>
    <dgm:cxn modelId="{74DA0BA3-53EA-4372-A263-7C52FAC31610}" type="presParOf" srcId="{50A3F289-ADB7-4A50-A582-F886423FE3E9}" destId="{06260271-5A8D-468B-9966-F9A49725E655}" srcOrd="2" destOrd="0" presId="urn:microsoft.com/office/officeart/2005/8/layout/pyramid1"/>
    <dgm:cxn modelId="{82D54412-70F4-4859-95DC-3B6592F46979}" type="presParOf" srcId="{06260271-5A8D-468B-9966-F9A49725E655}" destId="{E8F8BA9F-912D-4719-8625-270472628165}" srcOrd="0" destOrd="0" presId="urn:microsoft.com/office/officeart/2005/8/layout/pyramid1"/>
    <dgm:cxn modelId="{C05708C5-9A6D-494F-9FDB-61E4320A1712}" type="presParOf" srcId="{06260271-5A8D-468B-9966-F9A49725E655}" destId="{574457EE-AAD1-4CB8-85FF-A53E7334DC80}" srcOrd="1" destOrd="0" presId="urn:microsoft.com/office/officeart/2005/8/layout/pyramid1"/>
    <dgm:cxn modelId="{10798044-3BA4-4660-B064-E836D52B6DF9}" type="presParOf" srcId="{50A3F289-ADB7-4A50-A582-F886423FE3E9}" destId="{27240F3E-7E6F-4739-9D71-3DAD425E66E8}" srcOrd="3" destOrd="0" presId="urn:microsoft.com/office/officeart/2005/8/layout/pyramid1"/>
    <dgm:cxn modelId="{B11141B3-D124-4BCB-9304-2C3C3D72BF1D}" type="presParOf" srcId="{27240F3E-7E6F-4739-9D71-3DAD425E66E8}" destId="{E2FF71B2-55E0-4396-920F-281EAEFDA4A9}" srcOrd="0" destOrd="0" presId="urn:microsoft.com/office/officeart/2005/8/layout/pyramid1"/>
    <dgm:cxn modelId="{7A6E87B3-C849-4DBC-8EE2-FD283C2ACADB}" type="presParOf" srcId="{27240F3E-7E6F-4739-9D71-3DAD425E66E8}" destId="{7EAB7FD1-35AE-474A-9EDB-89E06128A35E}" srcOrd="1" destOrd="0" presId="urn:microsoft.com/office/officeart/2005/8/layout/pyramid1"/>
    <dgm:cxn modelId="{236FC905-CE85-4702-A3D0-AB37BCB3DE95}" type="presParOf" srcId="{50A3F289-ADB7-4A50-A582-F886423FE3E9}" destId="{447904F7-C5F0-4CA5-A355-C99099221E0B}" srcOrd="4" destOrd="0" presId="urn:microsoft.com/office/officeart/2005/8/layout/pyramid1"/>
    <dgm:cxn modelId="{B06D2EA7-056D-41E5-ADFB-925AEC5F81E1}" type="presParOf" srcId="{447904F7-C5F0-4CA5-A355-C99099221E0B}" destId="{835BB1BD-4129-4E39-8F43-C7466033E1AD}" srcOrd="0" destOrd="0" presId="urn:microsoft.com/office/officeart/2005/8/layout/pyramid1"/>
    <dgm:cxn modelId="{77FD6F47-ED26-4784-ABB9-B25546CC2201}" type="presParOf" srcId="{447904F7-C5F0-4CA5-A355-C99099221E0B}" destId="{7020FE98-B4C3-4A2A-902F-9BC52C7F6A0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7EE15A-03EF-42BE-8D35-F1238E30F634}">
      <dsp:nvSpPr>
        <dsp:cNvPr id="0" name=""/>
        <dsp:cNvSpPr/>
      </dsp:nvSpPr>
      <dsp:spPr>
        <a:xfrm>
          <a:off x="3286853" y="0"/>
          <a:ext cx="1655893" cy="951834"/>
        </a:xfrm>
        <a:prstGeom prst="trapezoid">
          <a:avLst>
            <a:gd name="adj" fmla="val 90915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dirty="0" smtClean="0"/>
            <a:t>Seberealizace</a:t>
          </a:r>
          <a:endParaRPr lang="cs-CZ" sz="2200" kern="1200" dirty="0"/>
        </a:p>
      </dsp:txBody>
      <dsp:txXfrm>
        <a:off x="3286853" y="0"/>
        <a:ext cx="1655893" cy="951834"/>
      </dsp:txXfrm>
    </dsp:sp>
    <dsp:sp modelId="{2F6D1D87-F673-4298-9E92-F34B3C110CBA}">
      <dsp:nvSpPr>
        <dsp:cNvPr id="0" name=""/>
        <dsp:cNvSpPr/>
      </dsp:nvSpPr>
      <dsp:spPr>
        <a:xfrm>
          <a:off x="2437076" y="951834"/>
          <a:ext cx="3355447" cy="893532"/>
        </a:xfrm>
        <a:prstGeom prst="trapezoid">
          <a:avLst>
            <a:gd name="adj" fmla="val 90915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dirty="0" smtClean="0"/>
            <a:t>Potřeba uznání a úcty</a:t>
          </a:r>
          <a:endParaRPr lang="cs-CZ" sz="2200" kern="1200" dirty="0"/>
        </a:p>
      </dsp:txBody>
      <dsp:txXfrm>
        <a:off x="3024279" y="951834"/>
        <a:ext cx="2181040" cy="893532"/>
      </dsp:txXfrm>
    </dsp:sp>
    <dsp:sp modelId="{E8F8BA9F-912D-4719-8625-270472628165}">
      <dsp:nvSpPr>
        <dsp:cNvPr id="0" name=""/>
        <dsp:cNvSpPr/>
      </dsp:nvSpPr>
      <dsp:spPr>
        <a:xfrm>
          <a:off x="1624717" y="1845366"/>
          <a:ext cx="4980165" cy="893532"/>
        </a:xfrm>
        <a:prstGeom prst="trapezoid">
          <a:avLst>
            <a:gd name="adj" fmla="val 90915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dirty="0" smtClean="0"/>
            <a:t>Potřeba lásky a přijetí</a:t>
          </a:r>
        </a:p>
      </dsp:txBody>
      <dsp:txXfrm>
        <a:off x="2496246" y="1845366"/>
        <a:ext cx="3237107" cy="893532"/>
      </dsp:txXfrm>
    </dsp:sp>
    <dsp:sp modelId="{E2FF71B2-55E0-4396-920F-281EAEFDA4A9}">
      <dsp:nvSpPr>
        <dsp:cNvPr id="0" name=""/>
        <dsp:cNvSpPr/>
      </dsp:nvSpPr>
      <dsp:spPr>
        <a:xfrm>
          <a:off x="812358" y="2738898"/>
          <a:ext cx="6604882" cy="893532"/>
        </a:xfrm>
        <a:prstGeom prst="trapezoid">
          <a:avLst>
            <a:gd name="adj" fmla="val 90915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dirty="0" smtClean="0"/>
            <a:t>Potřeba jistoty a bezpečí</a:t>
          </a:r>
        </a:p>
      </dsp:txBody>
      <dsp:txXfrm>
        <a:off x="1968213" y="2738898"/>
        <a:ext cx="4293173" cy="893532"/>
      </dsp:txXfrm>
    </dsp:sp>
    <dsp:sp modelId="{835BB1BD-4129-4E39-8F43-C7466033E1AD}">
      <dsp:nvSpPr>
        <dsp:cNvPr id="0" name=""/>
        <dsp:cNvSpPr/>
      </dsp:nvSpPr>
      <dsp:spPr>
        <a:xfrm>
          <a:off x="0" y="3632430"/>
          <a:ext cx="8229600" cy="893532"/>
        </a:xfrm>
        <a:prstGeom prst="trapezoid">
          <a:avLst>
            <a:gd name="adj" fmla="val 90915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200" kern="1200" dirty="0" smtClean="0"/>
            <a:t>Základní tělesné a fyziologické potřeby</a:t>
          </a:r>
        </a:p>
      </dsp:txBody>
      <dsp:txXfrm>
        <a:off x="1440179" y="3632430"/>
        <a:ext cx="5349240" cy="893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23018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85119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7978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39615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7026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0416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9888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35255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5656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9293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53301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014D7-BBEB-45AC-92FA-92CA13F0E5F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0EB94-270A-4948-8B24-4CED7E11374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441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casopis.planetazvirat.cz/070218-felinoterapie-aneb-kdyz-kocka-leci-2.html" TargetMode="External"/><Relationship Id="rId2" Type="http://schemas.openxmlformats.org/officeDocument/2006/relationships/hyperlink" Target="http://www.canisterapie-zlin.cz/canisterapie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://www.alzheimercentrum.cz/cz/poskytovana-pece/reminiscencni-terapi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Komplexní přístup k péči o staré lidi, metody psychosociální terapie u seniorů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466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Komplexní přístup k péči o staré lidi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Komplexní neboli úplný přístup k péči o seniora zahrnuje všechny seniorovi potřeby, které </a:t>
            </a:r>
            <a:r>
              <a:rPr lang="cs-CZ" dirty="0" smtClean="0"/>
              <a:t>pociťuje.</a:t>
            </a:r>
          </a:p>
          <a:p>
            <a:endParaRPr lang="cs-CZ" dirty="0" smtClean="0"/>
          </a:p>
          <a:p>
            <a:r>
              <a:rPr lang="cs-CZ" dirty="0" smtClean="0"/>
              <a:t>Holistický přístup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786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Potřeba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projev </a:t>
            </a:r>
            <a:r>
              <a:rPr lang="cs-CZ" dirty="0"/>
              <a:t>nedostatku, deficitu či </a:t>
            </a:r>
            <a:r>
              <a:rPr lang="cs-CZ" dirty="0" smtClean="0"/>
              <a:t>strádání 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p</a:t>
            </a:r>
            <a:r>
              <a:rPr lang="cs-CZ" dirty="0" smtClean="0"/>
              <a:t>otřeby </a:t>
            </a:r>
            <a:r>
              <a:rPr lang="cs-CZ" dirty="0"/>
              <a:t>mohou být uspokojovány dvěma způsoby:</a:t>
            </a:r>
          </a:p>
          <a:p>
            <a:pPr>
              <a:buFont typeface="Wingdings" pitchFamily="2" charset="2"/>
              <a:buChar char="ü"/>
            </a:pPr>
            <a:r>
              <a:rPr lang="cs-CZ" u="sng" dirty="0"/>
              <a:t>Žádoucí způsob uspokojení potřeby</a:t>
            </a:r>
            <a:r>
              <a:rPr lang="cs-CZ" dirty="0"/>
              <a:t> </a:t>
            </a: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u="sng" dirty="0" smtClean="0"/>
              <a:t>Nežádoucí </a:t>
            </a:r>
            <a:r>
              <a:rPr lang="cs-CZ" u="sng" dirty="0"/>
              <a:t>způsob uspokojení </a:t>
            </a:r>
            <a:r>
              <a:rPr lang="cs-CZ" u="sng" dirty="0" smtClean="0"/>
              <a:t>potřeby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607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Maslowova</a:t>
            </a:r>
            <a:r>
              <a:rPr lang="cs-CZ" dirty="0" smtClean="0"/>
              <a:t> hierarchie potřeb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9772186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26375" y="1196752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004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Metody psychosociální terapie u seniorů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Psychoteraie</a:t>
            </a:r>
            <a:r>
              <a:rPr lang="cs-CZ" dirty="0" smtClean="0"/>
              <a:t> - léčení </a:t>
            </a:r>
            <a:r>
              <a:rPr lang="cs-CZ" dirty="0"/>
              <a:t>psychologickými prostředky</a:t>
            </a:r>
            <a:r>
              <a:rPr lang="cs-CZ" dirty="0" smtClean="0"/>
              <a:t>, </a:t>
            </a:r>
            <a:r>
              <a:rPr lang="cs-CZ" dirty="0"/>
              <a:t>provádí speciálně vyškolený terapeut. 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/>
              <a:t>Pracuje </a:t>
            </a:r>
            <a:r>
              <a:rPr lang="cs-CZ" dirty="0"/>
              <a:t>na vztahu klienta a </a:t>
            </a:r>
            <a:r>
              <a:rPr lang="cs-CZ" dirty="0" smtClean="0"/>
              <a:t>terapeuta.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038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psychoterapie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cs-CZ" dirty="0" smtClean="0"/>
              <a:t>Potlačení </a:t>
            </a:r>
            <a:r>
              <a:rPr lang="cs-CZ" dirty="0"/>
              <a:t>příznaků </a:t>
            </a:r>
            <a:r>
              <a:rPr lang="cs-CZ" dirty="0" smtClean="0"/>
              <a:t>nemoci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Změna chování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Změna </a:t>
            </a:r>
            <a:r>
              <a:rPr lang="cs-CZ" dirty="0"/>
              <a:t>postoje k sobě </a:t>
            </a:r>
            <a:r>
              <a:rPr lang="cs-CZ" dirty="0" smtClean="0"/>
              <a:t>samému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Změna hodnot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Změna </a:t>
            </a:r>
            <a:r>
              <a:rPr lang="cs-CZ" dirty="0"/>
              <a:t>ve vztazích k </a:t>
            </a:r>
            <a:r>
              <a:rPr lang="cs-CZ" dirty="0" smtClean="0"/>
              <a:t>lidem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Nastavení </a:t>
            </a:r>
            <a:r>
              <a:rPr lang="cs-CZ" dirty="0"/>
              <a:t>vzorce komunikace s blízkými </a:t>
            </a:r>
            <a:r>
              <a:rPr lang="cs-CZ" dirty="0" smtClean="0"/>
              <a:t>lidmi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Nalezení </a:t>
            </a:r>
            <a:r>
              <a:rPr lang="cs-CZ" dirty="0"/>
              <a:t>životního </a:t>
            </a:r>
            <a:r>
              <a:rPr lang="cs-CZ" dirty="0" smtClean="0"/>
              <a:t>smyslu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Řešení </a:t>
            </a:r>
            <a:r>
              <a:rPr lang="cs-CZ" dirty="0"/>
              <a:t>duševních traumat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773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Druhy psychoterapie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§"/>
            </a:pPr>
            <a:endParaRPr lang="cs-CZ" dirty="0" smtClean="0"/>
          </a:p>
          <a:p>
            <a:pPr lvl="0">
              <a:buFont typeface="Wingdings" pitchFamily="2" charset="2"/>
              <a:buChar char="§"/>
            </a:pPr>
            <a:r>
              <a:rPr lang="cs-CZ" dirty="0" smtClean="0"/>
              <a:t>Individuální </a:t>
            </a:r>
          </a:p>
          <a:p>
            <a:pPr lvl="0">
              <a:buFont typeface="Wingdings" pitchFamily="2" charset="2"/>
              <a:buChar char="§"/>
            </a:pPr>
            <a:endParaRPr lang="cs-CZ" dirty="0" smtClean="0"/>
          </a:p>
          <a:p>
            <a:pPr lvl="0">
              <a:buFont typeface="Wingdings" pitchFamily="2" charset="2"/>
              <a:buChar char="§"/>
            </a:pPr>
            <a:r>
              <a:rPr lang="cs-CZ" dirty="0" smtClean="0"/>
              <a:t>Skupinové </a:t>
            </a:r>
          </a:p>
          <a:p>
            <a:pPr lvl="0">
              <a:buFont typeface="Wingdings" pitchFamily="2" charset="2"/>
              <a:buChar char="§"/>
            </a:pPr>
            <a:endParaRPr lang="cs-CZ" dirty="0" smtClean="0"/>
          </a:p>
          <a:p>
            <a:pPr lvl="0">
              <a:buFont typeface="Wingdings" pitchFamily="2" charset="2"/>
              <a:buChar char="§"/>
            </a:pPr>
            <a:r>
              <a:rPr lang="cs-CZ" dirty="0" smtClean="0"/>
              <a:t>Komunitní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533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Rozhovor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nejen se seniorem, ale i s </a:t>
            </a:r>
            <a:r>
              <a:rPr lang="cs-CZ" dirty="0" smtClean="0"/>
              <a:t>rodinou</a:t>
            </a:r>
          </a:p>
          <a:p>
            <a:r>
              <a:rPr lang="cs-CZ" dirty="0" smtClean="0"/>
              <a:t>základní </a:t>
            </a:r>
            <a:r>
              <a:rPr lang="cs-CZ" dirty="0"/>
              <a:t>metoda zjišťování informací </a:t>
            </a:r>
          </a:p>
          <a:p>
            <a:endParaRPr lang="cs-CZ" dirty="0" smtClean="0"/>
          </a:p>
          <a:p>
            <a:r>
              <a:rPr lang="cs-CZ" dirty="0" smtClean="0"/>
              <a:t>direktivní </a:t>
            </a:r>
            <a:r>
              <a:rPr lang="cs-CZ" dirty="0"/>
              <a:t>– </a:t>
            </a:r>
            <a:r>
              <a:rPr lang="cs-CZ" dirty="0" smtClean="0"/>
              <a:t>nedirektivní</a:t>
            </a:r>
          </a:p>
          <a:p>
            <a:r>
              <a:rPr lang="cs-CZ" dirty="0" smtClean="0"/>
              <a:t>otázky </a:t>
            </a:r>
            <a:r>
              <a:rPr lang="cs-CZ" dirty="0"/>
              <a:t>volné – </a:t>
            </a:r>
            <a:r>
              <a:rPr lang="cs-CZ" dirty="0" smtClean="0"/>
              <a:t>uzavřené </a:t>
            </a:r>
          </a:p>
          <a:p>
            <a:r>
              <a:rPr lang="cs-CZ" dirty="0" smtClean="0"/>
              <a:t>předem </a:t>
            </a:r>
            <a:r>
              <a:rPr lang="cs-CZ" dirty="0"/>
              <a:t>daný </a:t>
            </a:r>
            <a:r>
              <a:rPr lang="cs-CZ" dirty="0" smtClean="0"/>
              <a:t>cíl rozhovoru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70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Animace (aktivizace)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oživení, celkový přístup ke klientům, který umožňuje intenzivně prožívat každodenní </a:t>
            </a:r>
            <a:r>
              <a:rPr lang="cs-CZ" dirty="0" smtClean="0"/>
              <a:t>život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Pojem </a:t>
            </a:r>
            <a:r>
              <a:rPr lang="cs-CZ" dirty="0"/>
              <a:t>animace můžeme chápat jako </a:t>
            </a:r>
            <a:r>
              <a:rPr lang="cs-CZ" u="sng" dirty="0"/>
              <a:t>snahu o oživení a zintenzivnění každodenního </a:t>
            </a:r>
            <a:r>
              <a:rPr lang="cs-CZ" u="sng" dirty="0" smtClean="0"/>
              <a:t>života.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007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Druhy aktivizace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fyzická </a:t>
            </a:r>
            <a:endParaRPr lang="cs-CZ" dirty="0" smtClean="0"/>
          </a:p>
          <a:p>
            <a:pPr lvl="0"/>
            <a:endParaRPr lang="cs-CZ" dirty="0"/>
          </a:p>
          <a:p>
            <a:pPr lvl="0"/>
            <a:r>
              <a:rPr lang="cs-CZ" dirty="0"/>
              <a:t>psychická 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sociální </a:t>
            </a:r>
            <a:endParaRPr lang="cs-CZ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duchovní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437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Arteterapie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léčba </a:t>
            </a:r>
            <a:r>
              <a:rPr lang="cs-CZ" dirty="0" smtClean="0"/>
              <a:t>uměním </a:t>
            </a:r>
            <a:endParaRPr lang="cs-CZ" dirty="0" smtClean="0"/>
          </a:p>
          <a:p>
            <a:r>
              <a:rPr lang="cs-CZ" dirty="0" smtClean="0"/>
              <a:t>Zahrnuje </a:t>
            </a:r>
            <a:r>
              <a:rPr lang="cs-CZ" dirty="0"/>
              <a:t>různé výtvarné techniky, práci s hlínou.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Druhy: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Receptivní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Produktivní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176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Ergoterapie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smysluplné </a:t>
            </a:r>
            <a:r>
              <a:rPr lang="cs-CZ" dirty="0"/>
              <a:t>zaměstnávání </a:t>
            </a:r>
            <a:r>
              <a:rPr lang="cs-CZ" dirty="0" smtClean="0"/>
              <a:t>usilující </a:t>
            </a:r>
            <a:r>
              <a:rPr lang="cs-CZ" dirty="0"/>
              <a:t>o zachování a využívání schopností jedince potřebných pro zvládání běžných </a:t>
            </a:r>
            <a:r>
              <a:rPr lang="cs-CZ" dirty="0" smtClean="0"/>
              <a:t>denních a jiných činností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Podporuje </a:t>
            </a:r>
            <a:r>
              <a:rPr lang="cs-CZ" dirty="0"/>
              <a:t>maximálně možnou participaci jedince v běžném životě, přičemž respektuje plně jeho osobnost a možnosti.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79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Muzikoterapie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léčba </a:t>
            </a:r>
            <a:r>
              <a:rPr lang="cs-CZ" dirty="0" smtClean="0"/>
              <a:t>hudbou</a:t>
            </a:r>
          </a:p>
          <a:p>
            <a:r>
              <a:rPr lang="cs-CZ" dirty="0" smtClean="0"/>
              <a:t>relaxační</a:t>
            </a:r>
            <a:r>
              <a:rPr lang="cs-CZ" dirty="0"/>
              <a:t>, vážná hudba, dechovka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Druhy</a:t>
            </a:r>
            <a:endParaRPr lang="cs-CZ" dirty="0"/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Receptivní 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Produktivní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27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Preterapie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Metoda vychází z </a:t>
            </a:r>
            <a:r>
              <a:rPr lang="cs-CZ" dirty="0" err="1"/>
              <a:t>Rogersova</a:t>
            </a:r>
            <a:r>
              <a:rPr lang="cs-CZ" dirty="0"/>
              <a:t> přístupu zaměřeného na klienta. 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Je </a:t>
            </a:r>
            <a:r>
              <a:rPr lang="cs-CZ" u="sng" dirty="0"/>
              <a:t>založena na principu zrcadlení</a:t>
            </a:r>
            <a:r>
              <a:rPr lang="cs-CZ" dirty="0"/>
              <a:t> a napomáhá pacientům navázat kontakt s realitou, se sebou samými i s ostatními. 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614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Kontaktní reflexe </a:t>
            </a:r>
            <a:r>
              <a:rPr lang="cs-CZ" dirty="0" err="1" smtClean="0"/>
              <a:t>preterapie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ü"/>
            </a:pPr>
            <a:r>
              <a:rPr lang="cs-CZ" dirty="0" smtClean="0"/>
              <a:t>situační </a:t>
            </a:r>
            <a:r>
              <a:rPr lang="cs-CZ" dirty="0"/>
              <a:t>reflexe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obličejové </a:t>
            </a:r>
            <a:r>
              <a:rPr lang="cs-CZ" dirty="0"/>
              <a:t>reflexe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tělové </a:t>
            </a:r>
            <a:r>
              <a:rPr lang="cs-CZ" dirty="0"/>
              <a:t>reflexe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slovní </a:t>
            </a:r>
            <a:r>
              <a:rPr lang="cs-CZ" dirty="0"/>
              <a:t>reproduktivní reflexe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zopakované </a:t>
            </a:r>
            <a:r>
              <a:rPr lang="cs-CZ" dirty="0"/>
              <a:t>reflexe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107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Pet</a:t>
            </a:r>
            <a:r>
              <a:rPr lang="cs-CZ" dirty="0" smtClean="0"/>
              <a:t> - 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zooterapie, léčba pomocí </a:t>
            </a:r>
            <a:r>
              <a:rPr lang="cs-CZ" dirty="0" smtClean="0"/>
              <a:t>zvířat</a:t>
            </a:r>
          </a:p>
          <a:p>
            <a:r>
              <a:rPr lang="cs-CZ" dirty="0" smtClean="0"/>
              <a:t>Forma:</a:t>
            </a:r>
            <a:r>
              <a:rPr lang="cs-CZ" dirty="0"/>
              <a:t>	</a:t>
            </a: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AAT – součást </a:t>
            </a:r>
            <a:r>
              <a:rPr lang="cs-CZ" dirty="0" err="1" smtClean="0"/>
              <a:t>ter</a:t>
            </a:r>
            <a:r>
              <a:rPr lang="cs-CZ" dirty="0" smtClean="0"/>
              <a:t>. </a:t>
            </a:r>
            <a:r>
              <a:rPr lang="cs-CZ" dirty="0" smtClean="0"/>
              <a:t>procesu, měřitelný výsledek 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AAA – forma pasivní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- forma interaktivní rezidentní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- forma interaktivní návštěvní</a:t>
            </a:r>
          </a:p>
          <a:p>
            <a:pPr marL="0" indent="0">
              <a:buNone/>
            </a:pPr>
            <a:r>
              <a:rPr lang="cs-CZ" dirty="0" smtClean="0"/>
              <a:t>Druhy: </a:t>
            </a:r>
            <a:r>
              <a:rPr lang="cs-CZ" dirty="0" err="1" smtClean="0"/>
              <a:t>Canisterapi</a:t>
            </a:r>
            <a:r>
              <a:rPr lang="cs-CZ" dirty="0" smtClean="0"/>
              <a:t>, </a:t>
            </a:r>
            <a:r>
              <a:rPr lang="cs-CZ" dirty="0" err="1" smtClean="0"/>
              <a:t>hipoterapie</a:t>
            </a:r>
            <a:r>
              <a:rPr lang="cs-CZ" dirty="0" smtClean="0"/>
              <a:t>, </a:t>
            </a:r>
            <a:r>
              <a:rPr lang="cs-CZ" dirty="0" err="1" smtClean="0"/>
              <a:t>felinoterapie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100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Canisterapie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err="1"/>
              <a:t>Canis</a:t>
            </a:r>
            <a:r>
              <a:rPr lang="cs-CZ" b="1" dirty="0"/>
              <a:t> – pes</a:t>
            </a:r>
            <a:r>
              <a:rPr lang="cs-CZ" dirty="0"/>
              <a:t> a </a:t>
            </a:r>
            <a:r>
              <a:rPr lang="cs-CZ" b="1" dirty="0"/>
              <a:t>terapie – </a:t>
            </a:r>
            <a:r>
              <a:rPr lang="cs-CZ" b="1" dirty="0" smtClean="0"/>
              <a:t>léčen</a:t>
            </a:r>
            <a:r>
              <a:rPr lang="cs-CZ" dirty="0" smtClean="0"/>
              <a:t> </a:t>
            </a:r>
          </a:p>
          <a:p>
            <a:r>
              <a:rPr lang="cs-CZ" dirty="0" smtClean="0"/>
              <a:t>„</a:t>
            </a:r>
            <a:r>
              <a:rPr lang="cs-CZ" dirty="0"/>
              <a:t>Canisterapii je léčba lidské duše psí láskou</a:t>
            </a:r>
            <a:r>
              <a:rPr lang="cs-CZ" dirty="0" smtClean="0"/>
              <a:t>“</a:t>
            </a:r>
          </a:p>
          <a:p>
            <a:r>
              <a:rPr lang="cs-CZ" dirty="0"/>
              <a:t>Přínos pro seniora: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/>
              <a:t>přátelství, láska, pocit vzájemné </a:t>
            </a:r>
            <a:r>
              <a:rPr lang="cs-CZ" dirty="0" smtClean="0"/>
              <a:t>potřebnosti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zastoupení </a:t>
            </a:r>
            <a:r>
              <a:rPr lang="cs-CZ" dirty="0"/>
              <a:t>chybějících mezilidských </a:t>
            </a:r>
            <a:r>
              <a:rPr lang="cs-CZ" dirty="0" smtClean="0"/>
              <a:t>vztahů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pravidelný pohyb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hmatová </a:t>
            </a:r>
            <a:r>
              <a:rPr lang="cs-CZ" dirty="0"/>
              <a:t>stimulace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vyburcování </a:t>
            </a:r>
            <a:r>
              <a:rPr lang="cs-CZ" dirty="0"/>
              <a:t>z nostalgie, deprese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732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Hipoterapie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metoda </a:t>
            </a:r>
            <a:r>
              <a:rPr lang="cs-CZ" dirty="0" smtClean="0"/>
              <a:t>fyzioterapie využívající </a:t>
            </a:r>
            <a:r>
              <a:rPr lang="cs-CZ" dirty="0"/>
              <a:t>přirozený pohyb koně v kroku jako stimul a </a:t>
            </a:r>
            <a:r>
              <a:rPr lang="cs-CZ" dirty="0" err="1" smtClean="0"/>
              <a:t>rhb</a:t>
            </a:r>
            <a:r>
              <a:rPr lang="cs-CZ" dirty="0" smtClean="0"/>
              <a:t> prvek </a:t>
            </a:r>
            <a:endParaRPr lang="cs-CZ" dirty="0" smtClean="0"/>
          </a:p>
          <a:p>
            <a:r>
              <a:rPr lang="cs-CZ" dirty="0" smtClean="0"/>
              <a:t>Krok </a:t>
            </a:r>
            <a:r>
              <a:rPr lang="cs-CZ" dirty="0"/>
              <a:t>koně se promítá do trojrozměrného pohybu koňského hřbetu, který se stává pro terapii jedinečnou balanční plochou. </a:t>
            </a:r>
            <a:endParaRPr lang="cs-CZ" dirty="0" smtClean="0"/>
          </a:p>
          <a:p>
            <a:r>
              <a:rPr lang="cs-CZ" dirty="0" smtClean="0"/>
              <a:t>celkový </a:t>
            </a:r>
            <a:r>
              <a:rPr lang="cs-CZ" dirty="0"/>
              <a:t>zdravotní stav seniora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921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Felinoterapie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využití vrozeného daru empatie, intuice a léčivé energie </a:t>
            </a:r>
            <a:r>
              <a:rPr lang="cs-CZ" dirty="0" smtClean="0"/>
              <a:t>koček</a:t>
            </a:r>
            <a:endParaRPr lang="cs-CZ" dirty="0"/>
          </a:p>
          <a:p>
            <a:endParaRPr lang="cs-CZ" dirty="0" smtClean="0"/>
          </a:p>
          <a:p>
            <a:r>
              <a:rPr lang="cs-CZ" dirty="0" err="1"/>
              <a:t>Felinoterapie</a:t>
            </a:r>
            <a:r>
              <a:rPr lang="cs-CZ" dirty="0"/>
              <a:t> provozovaná v užším kolektivu povzbuzuje dlouhodobou paměť i </a:t>
            </a:r>
            <a:r>
              <a:rPr lang="cs-CZ" dirty="0" smtClean="0"/>
              <a:t>komunikaci.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87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Reminiscenční terapie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technika záměrného řízeného vyvolávání a vedení vzpomínek klienta, </a:t>
            </a:r>
            <a:endParaRPr lang="cs-CZ" dirty="0" smtClean="0"/>
          </a:p>
          <a:p>
            <a:r>
              <a:rPr lang="cs-CZ" dirty="0" smtClean="0"/>
              <a:t>u </a:t>
            </a:r>
            <a:r>
              <a:rPr lang="cs-CZ" dirty="0"/>
              <a:t>osob s </a:t>
            </a:r>
            <a:r>
              <a:rPr lang="cs-CZ" dirty="0" smtClean="0"/>
              <a:t>demencí, </a:t>
            </a:r>
            <a:r>
              <a:rPr lang="cs-CZ" dirty="0" smtClean="0"/>
              <a:t>podpora </a:t>
            </a:r>
            <a:r>
              <a:rPr lang="cs-CZ" dirty="0" err="1" smtClean="0"/>
              <a:t>dlouh</a:t>
            </a:r>
            <a:r>
              <a:rPr lang="cs-CZ" dirty="0" smtClean="0"/>
              <a:t>. ležících</a:t>
            </a:r>
            <a:endParaRPr lang="cs-CZ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Druhy</a:t>
            </a:r>
            <a:r>
              <a:rPr lang="cs-CZ" dirty="0" smtClean="0"/>
              <a:t>: verbální, neverbální</a:t>
            </a:r>
          </a:p>
          <a:p>
            <a:pPr lvl="0"/>
            <a:r>
              <a:rPr lang="cs-CZ" dirty="0" smtClean="0"/>
              <a:t>Vzpomínkový kufřík, staré filmy, nahrávky hudby</a:t>
            </a:r>
          </a:p>
          <a:p>
            <a:pPr marL="0" lvl="0" indent="0">
              <a:buNone/>
            </a:pPr>
            <a:r>
              <a:rPr lang="cs-CZ" dirty="0" smtClean="0"/>
              <a:t>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048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Rezoluční 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bezvýhradné přijetí klienta, užívá se u klientů s těžkou </a:t>
            </a:r>
            <a:r>
              <a:rPr lang="cs-CZ" dirty="0" smtClean="0"/>
              <a:t>demencí</a:t>
            </a:r>
          </a:p>
          <a:p>
            <a:r>
              <a:rPr lang="cs-CZ" dirty="0" smtClean="0"/>
              <a:t>Cílem </a:t>
            </a:r>
            <a:r>
              <a:rPr lang="cs-CZ" dirty="0"/>
              <a:t>je, aby se klient cítil přijímán. </a:t>
            </a:r>
            <a:endParaRPr lang="cs-CZ" dirty="0" smtClean="0"/>
          </a:p>
          <a:p>
            <a:r>
              <a:rPr lang="cs-CZ" dirty="0" smtClean="0"/>
              <a:t>Přijetí </a:t>
            </a:r>
            <a:r>
              <a:rPr lang="cs-CZ" dirty="0"/>
              <a:t>slouží k zachování důstojnosti. 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Opak rezoluční terapie je </a:t>
            </a:r>
            <a:r>
              <a:rPr lang="cs-CZ" dirty="0" smtClean="0"/>
              <a:t>validace.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56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Validace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přidání hodnoty, obnovit pocity vlastní ceny, dodání síly a </a:t>
            </a:r>
            <a:r>
              <a:rPr lang="cs-CZ" dirty="0" smtClean="0"/>
              <a:t>hodnoty </a:t>
            </a:r>
            <a:endParaRPr lang="cs-CZ" dirty="0" smtClean="0"/>
          </a:p>
          <a:p>
            <a:r>
              <a:rPr lang="cs-CZ" dirty="0"/>
              <a:t>Vědomí vlastního smysluplného „já“, snižuje stres, úzkost a depresi.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Cílem </a:t>
            </a:r>
            <a:r>
              <a:rPr lang="cs-CZ" dirty="0"/>
              <a:t>je umožnit smíření se životem, pomoci vyřešit problémy z minulosti.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316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Validovat znamená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ü"/>
            </a:pPr>
            <a:r>
              <a:rPr lang="cs-CZ" dirty="0"/>
              <a:t>Dávat hodnotu každému projevu člověka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/>
              <a:t>Respektovat </a:t>
            </a:r>
            <a:r>
              <a:rPr lang="cs-CZ" dirty="0" smtClean="0"/>
              <a:t>čl. </a:t>
            </a:r>
            <a:r>
              <a:rPr lang="cs-CZ" dirty="0"/>
              <a:t>v jeho původních </a:t>
            </a:r>
            <a:r>
              <a:rPr lang="cs-CZ" dirty="0" smtClean="0"/>
              <a:t>spol. </a:t>
            </a:r>
            <a:r>
              <a:rPr lang="cs-CZ" dirty="0"/>
              <a:t>rolích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/>
              <a:t>Komunikovat s </a:t>
            </a:r>
            <a:r>
              <a:rPr lang="cs-CZ" dirty="0" smtClean="0"/>
              <a:t>člověkem </a:t>
            </a:r>
            <a:r>
              <a:rPr lang="cs-CZ" dirty="0"/>
              <a:t>o jeho </a:t>
            </a:r>
            <a:r>
              <a:rPr lang="cs-CZ" dirty="0" smtClean="0"/>
              <a:t>tématu</a:t>
            </a:r>
            <a:endParaRPr lang="cs-CZ" dirty="0"/>
          </a:p>
          <a:p>
            <a:pPr lvl="0">
              <a:buFont typeface="Wingdings" pitchFamily="2" charset="2"/>
              <a:buChar char="ü"/>
            </a:pPr>
            <a:r>
              <a:rPr lang="cs-CZ" dirty="0"/>
              <a:t>Orientovat se spolu s klientem v jeho světě, přijmout jeho čas, zážitky, emoce, prostředí 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/>
              <a:t>Potvrzovat a brát na vědomí city druhých jako pravé a pravdivé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549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Skupinová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Význam v upevňování skupinové soudržnosti, někam patříme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v</a:t>
            </a:r>
            <a:r>
              <a:rPr lang="cs-CZ" dirty="0" smtClean="0"/>
              <a:t>zájemná skupinová interakce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690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Uplatnění skupinové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jednotlivé druhy </a:t>
            </a:r>
            <a:r>
              <a:rPr lang="cs-CZ" dirty="0"/>
              <a:t>psychosociální terapie (arteterapie, muzikoterapie, ergoterapie, </a:t>
            </a:r>
            <a:r>
              <a:rPr lang="cs-CZ" dirty="0" err="1"/>
              <a:t>pet</a:t>
            </a:r>
            <a:r>
              <a:rPr lang="cs-CZ" dirty="0"/>
              <a:t>-terapie, reminiscenční terapie, </a:t>
            </a:r>
            <a:r>
              <a:rPr lang="cs-CZ" dirty="0" smtClean="0"/>
              <a:t>animace)</a:t>
            </a:r>
          </a:p>
          <a:p>
            <a:endParaRPr lang="cs-CZ" dirty="0" smtClean="0"/>
          </a:p>
          <a:p>
            <a:r>
              <a:rPr lang="cs-CZ" dirty="0" smtClean="0"/>
              <a:t>skupinové </a:t>
            </a:r>
            <a:r>
              <a:rPr lang="cs-CZ" dirty="0"/>
              <a:t>aktivity – cvičení paměti, pohybová </a:t>
            </a:r>
            <a:r>
              <a:rPr lang="cs-CZ" dirty="0" smtClean="0"/>
              <a:t>cvičení, </a:t>
            </a:r>
            <a:r>
              <a:rPr lang="cs-CZ" dirty="0"/>
              <a:t>vaření, dramaterapie atd.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916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možnosti psychoterapie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err="1"/>
              <a:t>Biblioterapie</a:t>
            </a:r>
            <a:r>
              <a:rPr lang="cs-CZ" dirty="0"/>
              <a:t> </a:t>
            </a:r>
          </a:p>
          <a:p>
            <a:pPr lvl="0"/>
            <a:endParaRPr lang="cs-CZ" dirty="0" smtClean="0"/>
          </a:p>
          <a:p>
            <a:pPr lvl="0"/>
            <a:r>
              <a:rPr lang="cs-CZ" dirty="0" err="1" smtClean="0"/>
              <a:t>Teatroterapie</a:t>
            </a:r>
            <a:endParaRPr lang="cs-CZ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Kinezioterapie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11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Malíková Eva, Péče o seniory v pobytových sociálních zařízeních, </a:t>
            </a:r>
            <a:r>
              <a:rPr lang="cs-CZ" dirty="0" err="1"/>
              <a:t>Grada</a:t>
            </a:r>
            <a:r>
              <a:rPr lang="cs-CZ" dirty="0"/>
              <a:t>, Praha, 2011</a:t>
            </a:r>
          </a:p>
          <a:p>
            <a:r>
              <a:rPr lang="cs-CZ" dirty="0"/>
              <a:t>Matoušek Oldřich, Slovník sociální práce, Portál, Praha, 2008</a:t>
            </a:r>
          </a:p>
          <a:p>
            <a:r>
              <a:rPr lang="cs-CZ" dirty="0"/>
              <a:t>Matoušek Oldřich, Sociální práce v praxi, Portál, Praha, 2005</a:t>
            </a:r>
          </a:p>
          <a:p>
            <a:r>
              <a:rPr lang="cs-CZ" u="sng" dirty="0">
                <a:hlinkClick r:id="rId2"/>
              </a:rPr>
              <a:t>http://www.canisterapie-zlin.cz/canisterapie.php</a:t>
            </a:r>
            <a:endParaRPr lang="cs-CZ" dirty="0"/>
          </a:p>
          <a:p>
            <a:r>
              <a:rPr lang="cs-CZ" u="sng" dirty="0">
                <a:hlinkClick r:id="rId3"/>
              </a:rPr>
              <a:t>http://casopis.planetazvirat.cz/070218-felinoterapie-aneb-kdyz-kocka-leci-2.html</a:t>
            </a:r>
            <a:endParaRPr lang="cs-CZ" dirty="0"/>
          </a:p>
          <a:p>
            <a:r>
              <a:rPr lang="cs-CZ" u="sng" dirty="0">
                <a:hlinkClick r:id="rId4"/>
              </a:rPr>
              <a:t>http://www.alzheimercentrum.cz/cz/poskytovana-pece/reminiscencni-terapie/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778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485</Words>
  <Application>Microsoft Office PowerPoint</Application>
  <PresentationFormat>Předvádění na obrazovce (4:3)</PresentationFormat>
  <Paragraphs>154</Paragraphs>
  <Slides>27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28" baseType="lpstr">
      <vt:lpstr>Motiv systému Office</vt:lpstr>
      <vt:lpstr>Komplexní přístup k péči o staré lidi, metody psychosociální terapie u seniorů</vt:lpstr>
      <vt:lpstr>Komplexní přístup k péči o staré lidi</vt:lpstr>
      <vt:lpstr>Potřeba</vt:lpstr>
      <vt:lpstr>Maslowova hierarchie potřeb</vt:lpstr>
      <vt:lpstr>Metody psychosociální terapie u seniorů</vt:lpstr>
      <vt:lpstr>Cíle psychoterapie</vt:lpstr>
      <vt:lpstr>Druhy psychoterapie</vt:lpstr>
      <vt:lpstr>Rozhovor</vt:lpstr>
      <vt:lpstr>Animace (aktivizace)</vt:lpstr>
      <vt:lpstr>Druhy aktivizace</vt:lpstr>
      <vt:lpstr>Arteterapie</vt:lpstr>
      <vt:lpstr>Ergoterapie</vt:lpstr>
      <vt:lpstr>Muzikoterapie</vt:lpstr>
      <vt:lpstr>Preterapie</vt:lpstr>
      <vt:lpstr>Kontaktní reflexe preterapie</vt:lpstr>
      <vt:lpstr>Pet - terapie</vt:lpstr>
      <vt:lpstr>Canisterapie</vt:lpstr>
      <vt:lpstr>Hipoterapie</vt:lpstr>
      <vt:lpstr>Felinoterapie</vt:lpstr>
      <vt:lpstr>Reminiscenční terapie </vt:lpstr>
      <vt:lpstr>Rezoluční terapie</vt:lpstr>
      <vt:lpstr>Validace</vt:lpstr>
      <vt:lpstr>Validovat znamená</vt:lpstr>
      <vt:lpstr>Skupinová práce</vt:lpstr>
      <vt:lpstr>Uplatnění skupinové práce</vt:lpstr>
      <vt:lpstr>Další možnosti psychoterapie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Komplexní přístup k péči o staré lidi, metody psychosociální terapie u seniorů</dc:title>
  <dc:creator>Pleskotova V</dc:creator>
  <cp:lastModifiedBy>Vilma</cp:lastModifiedBy>
  <cp:revision>10</cp:revision>
  <dcterms:created xsi:type="dcterms:W3CDTF">2011-09-08T17:32:03Z</dcterms:created>
  <dcterms:modified xsi:type="dcterms:W3CDTF">2011-11-02T17:14:51Z</dcterms:modified>
</cp:coreProperties>
</file>