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4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5134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3199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24193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4427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664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2701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9884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238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8820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8157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11496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CF9FB-AAF3-4B65-9AD3-D427EFA6860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0F189-6155-40CD-984F-184B9DBFC42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8722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d.brno.cz/index.php?nav01=7920&amp;nav02=8592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://www.svitavy.charita.cz/centrum-dennich-sluzeb-pro-seniory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linsko.cz/mesto/socialni/cdsmotyl" TargetMode="External"/><Relationship Id="rId5" Type="http://schemas.openxmlformats.org/officeDocument/2006/relationships/hyperlink" Target="http://www.osobniasistence.cz/?tema=1&amp;article=5&amp;detail=12" TargetMode="External"/><Relationship Id="rId4" Type="http://schemas.openxmlformats.org/officeDocument/2006/relationships/hyperlink" Target="http://www.zivot90.cz/4-socialni-sluzby/15-centrum-dennich-sluze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Centra denních služeb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902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Centra denních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ambulantní služby osobám, které mají </a:t>
            </a:r>
            <a:r>
              <a:rPr lang="cs-CZ" dirty="0" smtClean="0"/>
              <a:t>sníženou soběstačnost </a:t>
            </a:r>
            <a:r>
              <a:rPr lang="cs-CZ" dirty="0"/>
              <a:t>z důvodu věku, chronického onemocnění nebo zdravotního postižení, jejichž situace vyžaduje pomoc jiné fyzické </a:t>
            </a:r>
            <a:r>
              <a:rPr lang="cs-CZ" dirty="0" smtClean="0"/>
              <a:t>osoby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939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denních center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a) pomoc při osobní hygieně, 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výchovné, vzdělávací a aktivizační činnosti,</a:t>
            </a:r>
          </a:p>
          <a:p>
            <a:pPr>
              <a:buNone/>
            </a:pPr>
            <a:r>
              <a:rPr lang="nb-NO" dirty="0" smtClean="0"/>
              <a:t>d) zprostředkování kontaktu se sp</a:t>
            </a:r>
            <a:r>
              <a:rPr lang="cs-CZ" dirty="0" smtClean="0"/>
              <a:t>.</a:t>
            </a:r>
            <a:r>
              <a:rPr lang="nb-NO" dirty="0" smtClean="0"/>
              <a:t> prostředím,</a:t>
            </a:r>
          </a:p>
          <a:p>
            <a:pPr>
              <a:buNone/>
            </a:pPr>
            <a:r>
              <a:rPr lang="cs-CZ" dirty="0" smtClean="0"/>
              <a:t>e) sociálně terapeutické činnosti,</a:t>
            </a:r>
          </a:p>
          <a:p>
            <a:pPr>
              <a:buNone/>
            </a:pPr>
            <a:r>
              <a:rPr lang="cs-CZ" dirty="0" smtClean="0"/>
              <a:t>f)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Cíle služeb denního centra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zajistit uživatelům denní péči, aby mohli </a:t>
            </a:r>
            <a:r>
              <a:rPr lang="cs-CZ" u="sng" dirty="0"/>
              <a:t>zůstat ve svém domácím prostředí</a:t>
            </a:r>
            <a:r>
              <a:rPr lang="cs-CZ" dirty="0"/>
              <a:t> </a:t>
            </a:r>
          </a:p>
          <a:p>
            <a:pPr lvl="0"/>
            <a:r>
              <a:rPr lang="cs-CZ" u="sng" dirty="0"/>
              <a:t>ulevit pečujícím osobám</a:t>
            </a:r>
            <a:r>
              <a:rPr lang="cs-CZ" dirty="0"/>
              <a:t> </a:t>
            </a:r>
            <a:r>
              <a:rPr lang="cs-CZ" dirty="0" smtClean="0"/>
              <a:t>(zaměstnání)</a:t>
            </a:r>
            <a:endParaRPr lang="cs-CZ" dirty="0"/>
          </a:p>
          <a:p>
            <a:pPr lvl="0"/>
            <a:r>
              <a:rPr lang="cs-CZ" u="sng" dirty="0"/>
              <a:t>podpořit uživatele v samostatnosti</a:t>
            </a:r>
            <a:r>
              <a:rPr lang="cs-CZ" dirty="0"/>
              <a:t> a v aktivizaci vlastních sil a </a:t>
            </a:r>
            <a:r>
              <a:rPr lang="cs-CZ" dirty="0" smtClean="0"/>
              <a:t>možností</a:t>
            </a:r>
            <a:endParaRPr lang="cs-CZ" dirty="0"/>
          </a:p>
          <a:p>
            <a:r>
              <a:rPr lang="cs-CZ" dirty="0"/>
              <a:t>nabídnout </a:t>
            </a:r>
            <a:r>
              <a:rPr lang="cs-CZ" u="sng" dirty="0"/>
              <a:t>smysluplné trávení volného času</a:t>
            </a:r>
            <a:r>
              <a:rPr lang="cs-CZ" dirty="0"/>
              <a:t> 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571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Senioři </a:t>
            </a:r>
          </a:p>
          <a:p>
            <a:pPr lvl="0"/>
            <a:r>
              <a:rPr lang="cs-CZ" dirty="0"/>
              <a:t>Zdravotně postižení</a:t>
            </a:r>
          </a:p>
          <a:p>
            <a:pPr lvl="0"/>
            <a:r>
              <a:rPr lang="cs-CZ" dirty="0"/>
              <a:t>Osoby s chronickým </a:t>
            </a:r>
            <a:r>
              <a:rPr lang="cs-CZ" dirty="0" smtClean="0"/>
              <a:t>onemocněním</a:t>
            </a:r>
          </a:p>
          <a:p>
            <a:pPr marL="0" lvl="0" indent="0">
              <a:buNone/>
            </a:pP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u="sng" dirty="0"/>
              <a:t>Kontraindikací pro poskytnutí služby</a:t>
            </a:r>
            <a:r>
              <a:rPr lang="cs-CZ" dirty="0"/>
              <a:t> je alkoholismus, toxikománie, infekční nemoci, tuberkulóza, sociální nepřizpůsobivost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438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Centra denních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Služby </a:t>
            </a:r>
            <a:r>
              <a:rPr lang="cs-CZ" dirty="0"/>
              <a:t>jsou </a:t>
            </a:r>
            <a:r>
              <a:rPr lang="cs-CZ" dirty="0" smtClean="0"/>
              <a:t>individualizovány dle  požadavků </a:t>
            </a:r>
            <a:r>
              <a:rPr lang="cs-CZ" dirty="0"/>
              <a:t>klienta.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Klient </a:t>
            </a:r>
            <a:r>
              <a:rPr lang="cs-CZ" dirty="0"/>
              <a:t>sám si volí, které služby, jakou formou a v jakém rozsahu mu budou ze strany centra poskytovány.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40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práce s uživatelem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Skupinové metody práce </a:t>
            </a:r>
          </a:p>
          <a:p>
            <a:pPr lvl="0">
              <a:buNone/>
            </a:pPr>
            <a:r>
              <a:rPr lang="cs-CZ" dirty="0" smtClean="0"/>
              <a:t>- Skupinové kondiční cvičení </a:t>
            </a:r>
          </a:p>
          <a:p>
            <a:pPr lvl="0">
              <a:buNone/>
            </a:pPr>
            <a:r>
              <a:rPr lang="cs-CZ" dirty="0" smtClean="0"/>
              <a:t>- Kulturní a společenské akce </a:t>
            </a:r>
          </a:p>
          <a:p>
            <a:pPr lvl="0">
              <a:buNone/>
            </a:pPr>
            <a:r>
              <a:rPr lang="cs-CZ" dirty="0" smtClean="0"/>
              <a:t>- Aktivizační a vzdělávací programy </a:t>
            </a:r>
          </a:p>
          <a:p>
            <a:pPr>
              <a:buNone/>
            </a:pPr>
            <a:r>
              <a:rPr lang="cs-CZ" dirty="0" smtClean="0"/>
              <a:t>	</a:t>
            </a:r>
          </a:p>
          <a:p>
            <a:r>
              <a:rPr lang="cs-CZ" dirty="0" smtClean="0"/>
              <a:t>Individuální metody práce </a:t>
            </a:r>
          </a:p>
          <a:p>
            <a:pPr lvl="0">
              <a:buNone/>
            </a:pPr>
            <a:r>
              <a:rPr lang="cs-CZ" dirty="0" smtClean="0"/>
              <a:t>- Základní a odborné sociální poradenství </a:t>
            </a:r>
          </a:p>
          <a:p>
            <a:pPr lvl="0">
              <a:buNone/>
            </a:pPr>
            <a:r>
              <a:rPr lang="cs-CZ" dirty="0" smtClean="0"/>
              <a:t>- Individuální rozhovor </a:t>
            </a:r>
          </a:p>
          <a:p>
            <a:pPr lvl="0">
              <a:buNone/>
            </a:pPr>
            <a:r>
              <a:rPr lang="cs-CZ" dirty="0" smtClean="0"/>
              <a:t>- Individuální přístup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Maximální výše úhrady </a:t>
            </a:r>
            <a:r>
              <a:rPr lang="cs-CZ" b="1" dirty="0" smtClean="0"/>
              <a:t>-</a:t>
            </a:r>
            <a:r>
              <a:rPr lang="cs-CZ" dirty="0" smtClean="0"/>
              <a:t> </a:t>
            </a:r>
            <a:r>
              <a:rPr lang="cs-CZ" b="1" dirty="0" smtClean="0"/>
              <a:t>120 </a:t>
            </a:r>
            <a:r>
              <a:rPr lang="cs-CZ" b="1" dirty="0"/>
              <a:t>Kč za </a:t>
            </a:r>
            <a:r>
              <a:rPr lang="cs-CZ" b="1" dirty="0" smtClean="0"/>
              <a:t>hodinu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  <a:p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stravu v rozsahu minimálně 3 hlavních </a:t>
            </a:r>
            <a:r>
              <a:rPr lang="cs-CZ" dirty="0" smtClean="0"/>
              <a:t>jídel</a:t>
            </a:r>
          </a:p>
          <a:p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oběd, včetně provozních nákladů souvisejících s přípravou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556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Služby denních center v Chrudimi nejsou poskytovány, nahrazeny službou denního stacionáře.</a:t>
            </a:r>
          </a:p>
          <a:p>
            <a:r>
              <a:rPr lang="cs-CZ" b="1" dirty="0"/>
              <a:t>Dům s pečovatelskou službou – Centrum denních služeb </a:t>
            </a:r>
            <a:r>
              <a:rPr lang="cs-CZ" b="1" dirty="0" smtClean="0"/>
              <a:t>Motýl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denní centrum při </a:t>
            </a:r>
            <a:r>
              <a:rPr lang="cs-CZ" dirty="0" err="1" smtClean="0"/>
              <a:t>DsPS</a:t>
            </a:r>
            <a:r>
              <a:rPr lang="cs-CZ" dirty="0" smtClean="0"/>
              <a:t>, od 11 – 64 let</a:t>
            </a:r>
          </a:p>
          <a:p>
            <a:pPr marL="0" indent="0">
              <a:buNone/>
            </a:pPr>
            <a:r>
              <a:rPr lang="cs-CZ" dirty="0" smtClean="0"/>
              <a:t>    kapacita 20 klientů (aktuální 10)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713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Zákon č. 108/2006 Sb. O sociálních službách (§ 45), vyhláška č.505/2006 (§ 11)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svitavy.charita.cz</a:t>
            </a:r>
            <a:r>
              <a:rPr lang="cs-CZ" u="sng" dirty="0" smtClean="0">
                <a:hlinkClick r:id="rId2"/>
              </a:rPr>
              <a:t>/centrum-</a:t>
            </a:r>
            <a:r>
              <a:rPr lang="cs-CZ" u="sng" dirty="0" err="1" smtClean="0">
                <a:hlinkClick r:id="rId2"/>
              </a:rPr>
              <a:t>dennich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sluzeb</a:t>
            </a:r>
            <a:r>
              <a:rPr lang="cs-CZ" u="sng" dirty="0" smtClean="0">
                <a:hlinkClick r:id="rId2"/>
              </a:rPr>
              <a:t>-pro-seniory.</a:t>
            </a:r>
            <a:r>
              <a:rPr lang="cs-CZ" u="sng" dirty="0" err="1" smtClean="0">
                <a:hlinkClick r:id="rId2"/>
              </a:rPr>
              <a:t>php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http://www.pod.</a:t>
            </a:r>
            <a:r>
              <a:rPr lang="cs-CZ" u="sng" dirty="0" err="1" smtClean="0">
                <a:hlinkClick r:id="rId3"/>
              </a:rPr>
              <a:t>brno.cz</a:t>
            </a:r>
            <a:r>
              <a:rPr lang="cs-CZ" u="sng" dirty="0" smtClean="0">
                <a:hlinkClick r:id="rId3"/>
              </a:rPr>
              <a:t>/index.</a:t>
            </a:r>
            <a:r>
              <a:rPr lang="cs-CZ" u="sng" dirty="0" err="1" smtClean="0">
                <a:hlinkClick r:id="rId3"/>
              </a:rPr>
              <a:t>php</a:t>
            </a:r>
            <a:r>
              <a:rPr lang="cs-CZ" u="sng" dirty="0" smtClean="0">
                <a:hlinkClick r:id="rId3"/>
              </a:rPr>
              <a:t>?nav01=7920&amp;nav02=8592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http://www.zivot90.cz/4-</a:t>
            </a:r>
            <a:r>
              <a:rPr lang="cs-CZ" u="sng" dirty="0" err="1" smtClean="0">
                <a:hlinkClick r:id="rId4"/>
              </a:rPr>
              <a:t>socialni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sluzby</a:t>
            </a:r>
            <a:r>
              <a:rPr lang="cs-CZ" u="sng" dirty="0" smtClean="0">
                <a:hlinkClick r:id="rId4"/>
              </a:rPr>
              <a:t>/15-centrum-</a:t>
            </a:r>
            <a:r>
              <a:rPr lang="cs-CZ" u="sng" dirty="0" err="1" smtClean="0">
                <a:hlinkClick r:id="rId4"/>
              </a:rPr>
              <a:t>dennich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sluzeb</a:t>
            </a:r>
            <a:endParaRPr lang="cs-CZ" dirty="0" smtClean="0"/>
          </a:p>
          <a:p>
            <a:pPr lvl="0"/>
            <a:r>
              <a:rPr lang="cs-CZ" u="sng" dirty="0" smtClean="0">
                <a:hlinkClick r:id="rId5"/>
              </a:rPr>
              <a:t>http://www.</a:t>
            </a:r>
            <a:r>
              <a:rPr lang="cs-CZ" u="sng" dirty="0" err="1" smtClean="0">
                <a:hlinkClick r:id="rId5"/>
              </a:rPr>
              <a:t>osobniasistence.cz</a:t>
            </a:r>
            <a:r>
              <a:rPr lang="cs-CZ" u="sng" dirty="0" smtClean="0">
                <a:hlinkClick r:id="rId5"/>
              </a:rPr>
              <a:t>/?</a:t>
            </a:r>
            <a:r>
              <a:rPr lang="cs-CZ" u="sng" dirty="0" err="1" smtClean="0">
                <a:hlinkClick r:id="rId5"/>
              </a:rPr>
              <a:t>tema</a:t>
            </a:r>
            <a:r>
              <a:rPr lang="cs-CZ" u="sng" dirty="0" smtClean="0">
                <a:hlinkClick r:id="rId5"/>
              </a:rPr>
              <a:t>=1&amp;</a:t>
            </a:r>
            <a:r>
              <a:rPr lang="cs-CZ" u="sng" dirty="0" err="1" smtClean="0">
                <a:hlinkClick r:id="rId5"/>
              </a:rPr>
              <a:t>article</a:t>
            </a:r>
            <a:r>
              <a:rPr lang="cs-CZ" u="sng" dirty="0" smtClean="0">
                <a:hlinkClick r:id="rId5"/>
              </a:rPr>
              <a:t>=5&amp;detail=12#maxceny7</a:t>
            </a:r>
            <a:endParaRPr lang="cs-CZ" dirty="0" smtClean="0"/>
          </a:p>
          <a:p>
            <a:pPr lvl="0"/>
            <a:r>
              <a:rPr lang="cs-CZ" u="sng" dirty="0" smtClean="0">
                <a:hlinkClick r:id="rId6"/>
              </a:rPr>
              <a:t>http://www.</a:t>
            </a:r>
            <a:r>
              <a:rPr lang="cs-CZ" u="sng" dirty="0" err="1" smtClean="0">
                <a:hlinkClick r:id="rId6"/>
              </a:rPr>
              <a:t>hlinsko.cz</a:t>
            </a:r>
            <a:r>
              <a:rPr lang="cs-CZ" u="sng" dirty="0" smtClean="0">
                <a:hlinkClick r:id="rId6"/>
              </a:rPr>
              <a:t>/</a:t>
            </a:r>
            <a:r>
              <a:rPr lang="cs-CZ" u="sng" dirty="0" err="1" smtClean="0">
                <a:hlinkClick r:id="rId6"/>
              </a:rPr>
              <a:t>mesto</a:t>
            </a:r>
            <a:r>
              <a:rPr lang="cs-CZ" u="sng" dirty="0" smtClean="0">
                <a:hlinkClick r:id="rId6"/>
              </a:rPr>
              <a:t>/</a:t>
            </a:r>
            <a:r>
              <a:rPr lang="cs-CZ" u="sng" dirty="0" err="1" smtClean="0">
                <a:hlinkClick r:id="rId6"/>
              </a:rPr>
              <a:t>socialni</a:t>
            </a:r>
            <a:r>
              <a:rPr lang="cs-CZ" u="sng" dirty="0" smtClean="0">
                <a:hlinkClick r:id="rId6"/>
              </a:rPr>
              <a:t>/</a:t>
            </a:r>
            <a:r>
              <a:rPr lang="cs-CZ" u="sng" dirty="0" err="1" smtClean="0">
                <a:hlinkClick r:id="rId6"/>
              </a:rPr>
              <a:t>cdsmotyl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230</Words>
  <Application>Microsoft Office PowerPoint</Application>
  <PresentationFormat>Předvádění na obrazovce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Centra denních služeb</vt:lpstr>
      <vt:lpstr>Centra denních služeb</vt:lpstr>
      <vt:lpstr>Základní úkony denních center</vt:lpstr>
      <vt:lpstr>Cíle služeb denního centra </vt:lpstr>
      <vt:lpstr>Cílová skupina uživatelů</vt:lpstr>
      <vt:lpstr>Centra denních služeb</vt:lpstr>
      <vt:lpstr>Příklad práce s uživatelem služby</vt:lpstr>
      <vt:lpstr>Úhrada služby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 denních služeb</dc:title>
  <dc:creator>Pleskotova V</dc:creator>
  <cp:lastModifiedBy>Vilma</cp:lastModifiedBy>
  <cp:revision>4</cp:revision>
  <dcterms:created xsi:type="dcterms:W3CDTF">2011-06-21T13:36:31Z</dcterms:created>
  <dcterms:modified xsi:type="dcterms:W3CDTF">2011-12-30T12:13:34Z</dcterms:modified>
</cp:coreProperties>
</file>