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lIns="78903" tIns="39452" rIns="78903" bIns="39452" compatLnSpc="0"/>
          <a:lstStyle/>
          <a:p>
            <a:pPr hangingPunct="0">
              <a:defRPr sz="1400"/>
            </a:pPr>
            <a:endParaRPr lang="cs-CZ" sz="1200"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lIns="78903" tIns="39452" rIns="78903" bIns="39452" compatLnSpc="0"/>
          <a:lstStyle/>
          <a:p>
            <a:pPr algn="r" hangingPunct="0">
              <a:defRPr sz="1400"/>
            </a:pPr>
            <a:endParaRPr lang="cs-CZ" sz="1200"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lIns="78903" tIns="39452" rIns="78903" bIns="39452" anchor="b" compatLnSpc="0"/>
          <a:lstStyle/>
          <a:p>
            <a:pPr hangingPunct="0">
              <a:defRPr sz="1400"/>
            </a:pPr>
            <a:endParaRPr lang="cs-CZ" sz="1200"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lIns="78903" tIns="39452" rIns="78903" bIns="39452" anchor="b" compatLnSpc="0"/>
          <a:lstStyle/>
          <a:p>
            <a:pPr algn="r" hangingPunct="0">
              <a:defRPr sz="1400"/>
            </a:pPr>
            <a:fld id="{C272164F-63C6-4705-A2B4-3EF0BFE520F6}" type="slidenum">
              <a:t>‹#›</a:t>
            </a:fld>
            <a:endParaRPr lang="cs-CZ" sz="1200">
              <a:latin typeface="Arial" pitchFamily="18"/>
              <a:ea typeface="MS Gothic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17020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cs-CZ"/>
          </a:p>
        </p:txBody>
      </p:sp>
      <p:sp>
        <p:nvSpPr>
          <p:cNvPr id="4" name="Zástupný symbol pro záhlaví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cs-CZ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cs-CZ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cs-CZ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cs-CZ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971C8D14-9C7D-4C6A-9B22-FA82CBC857DC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967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cs-CZ" sz="2000" b="0" i="0" u="none" strike="noStrike" kern="1200">
        <a:ln>
          <a:noFill/>
        </a:ln>
        <a:latin typeface="Arial" pitchFamily="18"/>
        <a:ea typeface="MS Gothic" pitchFamily="2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>
          <a:xfrm>
            <a:off x="0" y="0"/>
            <a:ext cx="360" cy="360"/>
          </a:xfrm>
        </p:spPr>
        <p:txBody>
          <a:bodyPr wrap="square" lIns="90000" tIns="45000" rIns="90000" bIns="45000"/>
          <a:lstStyle/>
          <a:p>
            <a:pPr lvl="0" algn="l" hangingPunct="1"/>
            <a:fld id="{B7DED530-30AA-4132-AB8A-227FF7178009}" type="slidenum">
              <a:t>6</a:t>
            </a:fld>
            <a:fld id="{E3645D40-F222-40CF-96FE-A499E2CFCD2F}" type="slidenum">
              <a:t>6</a:t>
            </a:fld>
            <a:endParaRPr lang="cs-CZ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0" y="0"/>
            <a:ext cx="360" cy="360"/>
          </a:xfrm>
        </p:spPr>
        <p:txBody>
          <a:bodyPr wrap="square" lIns="90000" tIns="45000" rIns="90000" bIns="45000"/>
          <a:lstStyle/>
          <a:p>
            <a:pPr lvl="0"/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AB734-EA1D-477E-B664-914B2F1688A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96F0A-B8CB-457E-B48E-55CC9BE7EDF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EB6D-5B45-4EA4-B7EB-E8D7FE20E57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39AE-8181-40FB-B081-850C4097C30D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035B-DA0A-4230-A714-ECD4CFBA28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9E44-F664-4B41-AB71-FE6286C1B0C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E49E-3F53-44A3-B846-9F193DFD48E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9C0EEF-3BE8-44B8-BF52-84AA19174DD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D4B-C712-4C1E-B130-BD504DDEA21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B37E-4937-4578-BBFE-B9D020EEC70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CC4-986B-4E9E-9EEA-E758A0455D5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19EB293-367F-4381-91E3-CAD2529F706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50B4-29BE-406A-9CFE-C0A9E34F56D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Obdélník 3"/>
          <p:cNvSpPr/>
          <p:nvPr/>
        </p:nvSpPr>
        <p:spPr>
          <a:xfrm>
            <a:off x="1571759" y="857159"/>
            <a:ext cx="5643360" cy="923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A8AABF"/>
              </a:gs>
              <a:gs pos="100000">
                <a:srgbClr val="E2E2EB"/>
              </a:gs>
            </a:gsLst>
            <a:lin ang="16200000"/>
          </a:gradFill>
          <a:ln w="9360">
            <a:solidFill>
              <a:srgbClr val="474B78"/>
            </a:solidFill>
            <a:prstDash val="solid"/>
          </a:ln>
        </p:spPr>
        <p:txBody>
          <a:bodyPr vert="horz" wrap="square" lIns="90000" tIns="45000" rIns="90000" bIns="45000" compatLnSpc="0"/>
          <a:lstStyle/>
          <a:p>
            <a:pPr marL="0" marR="0" lvl="0" indent="0" algn="ctr" rtl="0" hangingPunct="1">
              <a:buNone/>
              <a:tabLst/>
            </a:pPr>
            <a:r>
              <a:rPr lang="cs-CZ" sz="5400" b="1" i="0" u="none" strike="noStrike">
                <a:solidFill>
                  <a:srgbClr val="FBFDFE"/>
                </a:solidFill>
                <a:latin typeface="Lucida Sans Unicode" pitchFamily="18"/>
                <a:ea typeface="Arial Unicode MS" pitchFamily="2"/>
                <a:cs typeface="Tahoma" pitchFamily="2"/>
              </a:rPr>
              <a:t>Vibrace a hluk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357720" y="2357280"/>
            <a:ext cx="1999800" cy="2504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630" y="6194067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0" y="1357313"/>
            <a:ext cx="8229600" cy="4286250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Vibrace a hluk nás obklopují na každém kroku. To, že jsme si na ně většinou zvykli a nevnímáme je neznamená, že nebudeme muset řešit důsledky, které nám mohou způsobit.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0" y="1214438"/>
            <a:ext cx="8229600" cy="4911725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Hluk je pro nás „hmatatelnější“ než vibrace, snáze najdeme zdroj jeho původu. Na rozdíl od vibrací, které vnímáme jaksi celkově, hluk slyšíme konkrétním smyslem – sluchem. Navíc se mu můžeme bránit účinněji než vibracím.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</p:txBody>
      </p:sp>
      <p:sp>
        <p:nvSpPr>
          <p:cNvPr id="3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96925"/>
          </a:xfrm>
          <a:noFill/>
          <a:ln>
            <a:noFill/>
          </a:ln>
        </p:spPr>
        <p:txBody>
          <a:bodyPr wrap="square" lIns="90000" tIns="45000" rIns="90000" bIns="4500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>
              <a:buNone/>
            </a:pPr>
            <a:r>
              <a:rPr lang="cs-CZ" sz="4100" b="1" kern="1200">
                <a:solidFill>
                  <a:srgbClr val="00B0F0"/>
                </a:solidFill>
                <a:latin typeface="Lucida Sans Unicode" pitchFamily="18"/>
                <a:ea typeface="MS Gothic" pitchFamily="2"/>
                <a:cs typeface="Tahoma" pitchFamily="2"/>
              </a:rPr>
              <a:t>Hluk …</a:t>
            </a:r>
          </a:p>
        </p:txBody>
      </p:sp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807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928879" y="1357200"/>
            <a:ext cx="5428800" cy="40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15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0" y="1481138"/>
            <a:ext cx="8229600" cy="4525962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Hluk definujeme jako zvuky, které jsou pro člověka nežádoucí, nepříjemné, rušivé, nebo i škodlivé. Má negativní zdravotní, psychické, společenské i ekonomické důsledky. Za hluk považujeme někdy i běžný hovor, hudební produkci apod., většinou podle vztahu osoby k vnímanému zvuku.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</p:txBody>
      </p:sp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87771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4"/>
          <p:cNvSpPr txBox="1">
            <a:spLocks noGrp="1"/>
          </p:cNvSpPr>
          <p:nvPr>
            <p:ph type="body" idx="4294967295"/>
          </p:nvPr>
        </p:nvSpPr>
        <p:spPr>
          <a:xfrm>
            <a:off x="0" y="500063"/>
            <a:ext cx="8229600" cy="5626100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Při ochraně budov proti vnějšímu hluku, zejména od dopravy, je důležité, aby byla uplatněna systémová urbanistická opatření. Jsou to různé „zvukolamy“, od ochranných zdí a valů přes terénní vlny, zvýšené ploty až po vysazování zeleně a parkové úpravy.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r>
              <a:rPr lang="cs-CZ">
                <a:latin typeface="Lucida Sans Unicode" pitchFamily="18"/>
              </a:rPr>
              <a:t>    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Bytelná ochranná zeď chrání před „městským“ hlukem.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000240" y="3286079"/>
            <a:ext cx="2374200" cy="1356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82636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4"/>
          <p:cNvSpPr txBox="1">
            <a:spLocks noGrp="1"/>
          </p:cNvSpPr>
          <p:nvPr>
            <p:ph type="body" idx="4294967295"/>
          </p:nvPr>
        </p:nvSpPr>
        <p:spPr>
          <a:xfrm>
            <a:off x="0" y="1214438"/>
            <a:ext cx="8229600" cy="4911725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Průnikům venkovního hluku do obytného prostoru se můžeme bránit sami, např. volbou materiálů již při stavbě domu. Největší ochranou proti pronikajícímu hluku zvenčí je stavební konstrukce domu: zdi, okna, střecha, dveře, ale i samotná prostorová dispozice. Řada moderních stavebních materiálů má zvýšené zvukově-izolační vlastnosti zdiva, které pomáhají účinně snižovat vnější hluk.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</p:txBody>
      </p:sp>
      <p:sp>
        <p:nvSpPr>
          <p:cNvPr id="3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96925"/>
          </a:xfrm>
          <a:noFill/>
          <a:ln>
            <a:noFill/>
          </a:ln>
        </p:spPr>
        <p:txBody>
          <a:bodyPr wrap="square" lIns="90000" tIns="45000" rIns="90000" bIns="4500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>
              <a:buNone/>
            </a:pPr>
            <a:r>
              <a:rPr lang="cs-CZ" sz="4100" b="1" kern="1200">
                <a:solidFill>
                  <a:srgbClr val="00B0F0"/>
                </a:solidFill>
                <a:latin typeface="Lucida Sans Unicode" pitchFamily="18"/>
                <a:ea typeface="MS Gothic" pitchFamily="2"/>
                <a:cs typeface="Tahoma" pitchFamily="2"/>
              </a:rPr>
              <a:t>Nejlepší obrana …</a:t>
            </a:r>
          </a:p>
        </p:txBody>
      </p:sp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0" y="1285875"/>
            <a:ext cx="8229600" cy="4840288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Chceme-li odhlučnit interiér bytu pak mezi jednoduché, ale velmi účinné fígle patří položení vysokého koberce na podlahu. Čím tlustší a chlupatější, tím lépe.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Okna a dveře se dají zakrýt několikavrstvými závěsy, stěny lze polepit speciálními tapetami.  Snižovat hluk lze i rozmístěním více kusů nábytku, který svou členitostí rozbíjí zvuk.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</p:txBody>
      </p:sp>
      <p:sp>
        <p:nvSpPr>
          <p:cNvPr id="3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868362"/>
          </a:xfrm>
          <a:noFill/>
          <a:ln>
            <a:noFill/>
          </a:ln>
        </p:spPr>
        <p:txBody>
          <a:bodyPr wrap="square" lIns="90000" tIns="45000" rIns="90000" bIns="4500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>
              <a:buNone/>
            </a:pPr>
            <a:r>
              <a:rPr lang="cs-CZ" sz="4100" b="1" kern="1200">
                <a:solidFill>
                  <a:srgbClr val="00B0F0"/>
                </a:solidFill>
                <a:latin typeface="Lucida Sans Unicode" pitchFamily="18"/>
                <a:ea typeface="MS Gothic" pitchFamily="2"/>
                <a:cs typeface="Tahoma" pitchFamily="2"/>
              </a:rPr>
              <a:t>Jednoduché triky…</a:t>
            </a:r>
          </a:p>
        </p:txBody>
      </p:sp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0" y="1143000"/>
            <a:ext cx="8229600" cy="4983163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Hluk působí na člověka v podstatě dvojím způsobem: přímým působením na sluchový orgán a vyvoláváním odvozených efektů. Zvuk komára v ložnici, svým účinkem mnohdy překoná hluk startujícího letadla.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Až hladina okolo 30 dB bývá považována za příjemné ticho. Působí-li hluk dlouhodobě na org., pozorujeme již během prvních minut posun sluchového prahu. Organismus se adaptuje a hluk vnímá v menší hlasitosti.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</p:txBody>
      </p:sp>
      <p:sp>
        <p:nvSpPr>
          <p:cNvPr id="3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214313"/>
            <a:ext cx="8229600" cy="868362"/>
          </a:xfrm>
          <a:noFill/>
          <a:ln>
            <a:noFill/>
          </a:ln>
        </p:spPr>
        <p:txBody>
          <a:bodyPr wrap="square" lIns="90000" tIns="45000" rIns="90000" bIns="4500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>
              <a:buNone/>
            </a:pPr>
            <a:r>
              <a:rPr lang="cs-CZ" sz="4100" b="1" kern="1200">
                <a:solidFill>
                  <a:srgbClr val="00B0F0"/>
                </a:solidFill>
                <a:latin typeface="Lucida Sans Unicode" pitchFamily="18"/>
                <a:ea typeface="MS Gothic" pitchFamily="2"/>
                <a:cs typeface="Tahoma" pitchFamily="2"/>
              </a:rPr>
              <a:t>Účinky hluku na člověka…</a:t>
            </a:r>
          </a:p>
        </p:txBody>
      </p:sp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43039" y="1357200"/>
            <a:ext cx="5714640" cy="3219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0" y="214313"/>
            <a:ext cx="8229600" cy="5911850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Od hladin 65 dB výše se začínají nepříznivě projevovat účinky hluku zejména změnami vegetativních reakcí. Při trvalém pobytu v prostředí, kde hladiny akustického tlaku přesahují 85 dB, vznikají trvalé poruchy sluchu. Současně se ve větší míře projevují účinky na vegetativní systém a celou nervovou soustavu. Bolest ve sluchovém orgánu je obvykle spojena s hladinou 130 dB. K protržení bubínku dochází při 160 dB.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319088"/>
            <a:ext cx="8229600" cy="1052512"/>
          </a:xfrm>
          <a:noFill/>
          <a:ln>
            <a:noFill/>
          </a:ln>
        </p:spPr>
        <p:txBody>
          <a:bodyPr lIns="0" tIns="0" rIns="0" bIns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>
              <a:buNone/>
            </a:pPr>
            <a:r>
              <a:rPr lang="cs-CZ" sz="3200" kern="1200">
                <a:solidFill>
                  <a:srgbClr val="0084D1"/>
                </a:solidFill>
                <a:latin typeface="Lucida Sans Unicode" pitchFamily="18"/>
                <a:ea typeface="MS Gothic" pitchFamily="2"/>
                <a:cs typeface="Tahoma" pitchFamily="2"/>
              </a:rPr>
              <a:t>Měření...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60000" y="1440000"/>
            <a:ext cx="4500000" cy="454931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1"/>
            </a:pPr>
            <a:r>
              <a:rPr lang="cs-CZ" sz="28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Venku: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1"/>
            </a:pPr>
            <a:r>
              <a:rPr lang="cs-CZ" sz="28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10:40 před školou </a:t>
            </a:r>
            <a:r>
              <a:rPr lang="cs-CZ" sz="2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S Gothic" pitchFamily="2"/>
                <a:cs typeface="Tahoma" pitchFamily="2"/>
              </a:rPr>
              <a:t>80dB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1"/>
            </a:pPr>
            <a:r>
              <a:rPr lang="cs-CZ" sz="28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10:50 na kruhovém objezdě na Pardubice </a:t>
            </a:r>
            <a:r>
              <a:rPr lang="cs-CZ" sz="2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S Gothic" pitchFamily="2"/>
                <a:cs typeface="Tahoma" pitchFamily="2"/>
              </a:rPr>
              <a:t>94dB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1"/>
            </a:pPr>
            <a:r>
              <a:rPr lang="cs-CZ" sz="28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11:00 v parku </a:t>
            </a:r>
            <a:r>
              <a:rPr lang="cs-CZ" sz="2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S Gothic" pitchFamily="2"/>
                <a:cs typeface="Tahoma" pitchFamily="2"/>
              </a:rPr>
              <a:t>78dB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1"/>
            </a:pPr>
            <a:r>
              <a:rPr lang="cs-CZ" sz="28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11:05 v parku u altánu </a:t>
            </a:r>
            <a:r>
              <a:rPr lang="cs-CZ" sz="2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S Gothic" pitchFamily="2"/>
                <a:cs typeface="Tahoma" pitchFamily="2"/>
              </a:rPr>
              <a:t>75dB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1"/>
            </a:pPr>
            <a:r>
              <a:rPr lang="cs-CZ" sz="28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11:06 v parku u silnice na Pardubice </a:t>
            </a:r>
            <a:r>
              <a:rPr lang="cs-CZ" sz="2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S Gothic" pitchFamily="2"/>
                <a:cs typeface="Tahoma" pitchFamily="2"/>
              </a:rPr>
              <a:t>79dB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800" b="1"/>
            </a:pPr>
            <a:r>
              <a:rPr lang="cs-CZ" sz="28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11:35 školní jídelna </a:t>
            </a:r>
            <a:r>
              <a:rPr lang="cs-CZ" sz="2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S Gothic" pitchFamily="2"/>
                <a:cs typeface="Tahoma" pitchFamily="2"/>
              </a:rPr>
              <a:t>90dB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367240" y="2160000"/>
            <a:ext cx="3272759" cy="29433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 b="1"/>
            </a:pPr>
            <a:r>
              <a:rPr lang="cs-CZ" sz="36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Dřevěná okna  </a:t>
            </a:r>
            <a:r>
              <a:rPr lang="cs-CZ" sz="36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S Gothic" pitchFamily="2"/>
                <a:cs typeface="Tahoma" pitchFamily="2"/>
              </a:rPr>
              <a:t>70dB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 b="1"/>
            </a:pPr>
            <a:r>
              <a:rPr lang="cs-CZ" sz="3600" b="1" i="0" u="none" strike="noStrike" kern="1200">
                <a:ln>
                  <a:noFill/>
                </a:ln>
                <a:latin typeface="Arial" pitchFamily="18"/>
                <a:ea typeface="MS Gothic" pitchFamily="2"/>
                <a:cs typeface="Tahoma" pitchFamily="2"/>
              </a:rPr>
              <a:t>Plastová okna 66 dB</a:t>
            </a:r>
          </a:p>
        </p:txBody>
      </p:sp>
      <p:pic>
        <p:nvPicPr>
          <p:cNvPr id="7" name="Obrázek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415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1"/>
          <p:cNvSpPr txBox="1">
            <a:spLocks noGrp="1"/>
          </p:cNvSpPr>
          <p:nvPr>
            <p:ph type="body" idx="4294967295"/>
          </p:nvPr>
        </p:nvSpPr>
        <p:spPr>
          <a:xfrm>
            <a:off x="0" y="500063"/>
            <a:ext cx="8229600" cy="5715000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Hluk vysiluje náš nervový systém. To se podepisuje na stavu zdraví našeho srdce.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Hlučné pracovní prostředí zvyšuje teké pravděpodobnost srdečních problémů dvakrát až třikrát. Jsou to nemoci věnčitých tepen, angina pectoris a srdeční infarkt.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Lidé pracující v hluku mají také zvýšený krevní tlak. Žádné rozdíly se nepotvrdily v hladinách cholesterolu a zánětlivých parametrech.</a:t>
            </a:r>
          </a:p>
        </p:txBody>
      </p:sp>
      <p:pic>
        <p:nvPicPr>
          <p:cNvPr id="4" name="Obrázek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0" y="1071563"/>
            <a:ext cx="8229600" cy="5054600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Za vibrace se označuje pohyb pružného tělesa nebo prostředí, jehož jednotlivé body kmitají kolem rovnovážné polohy. Vibrace a rázy vnímá člověk pomocí soustavy, která ovlivňuje celkovou psychosomatickou citlivost. Je to komplexní fyziologický a psychologický vjem zprostředkovaný relativně velkým počtem různých receptorů.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</p:txBody>
      </p:sp>
      <p:sp>
        <p:nvSpPr>
          <p:cNvPr id="3" name="Nadpis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25487"/>
          </a:xfrm>
          <a:noFill/>
          <a:ln>
            <a:noFill/>
          </a:ln>
        </p:spPr>
        <p:txBody>
          <a:bodyPr wrap="square" lIns="90000" tIns="45000" rIns="90000" bIns="4500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>
              <a:buNone/>
            </a:pPr>
            <a:r>
              <a:rPr lang="cs-CZ" sz="4100" b="1" kern="1200">
                <a:solidFill>
                  <a:srgbClr val="00B0F0"/>
                </a:solidFill>
                <a:latin typeface="Lucida Sans Unicode" pitchFamily="18"/>
                <a:ea typeface="MS Gothic" pitchFamily="2"/>
                <a:cs typeface="Tahoma" pitchFamily="2"/>
              </a:rPr>
              <a:t>Vibrace</a:t>
            </a:r>
          </a:p>
        </p:txBody>
      </p:sp>
      <p:pic>
        <p:nvPicPr>
          <p:cNvPr id="5" name="Obráze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44E2-7700-413E-9C40-A3CEDC9BBC73}" type="datetimeFigureOut">
              <a:rPr lang="cs-CZ" smtClean="0"/>
              <a:t>5.5.2011</a:t>
            </a:fld>
            <a:endParaRPr lang="cs-CZ"/>
          </a:p>
        </p:txBody>
      </p:sp>
      <p:sp>
        <p:nvSpPr>
          <p:cNvPr id="2" name="Zástupný symbol pro obsah 2"/>
          <p:cNvSpPr txBox="1">
            <a:spLocks noGrp="1"/>
          </p:cNvSpPr>
          <p:nvPr>
            <p:ph type="body" idx="4294967295"/>
          </p:nvPr>
        </p:nvSpPr>
        <p:spPr>
          <a:xfrm>
            <a:off x="0" y="1481138"/>
            <a:ext cx="8229600" cy="4525962"/>
          </a:xfrm>
          <a:noFill/>
          <a:ln>
            <a:noFill/>
          </a:ln>
        </p:spPr>
        <p:txBody>
          <a:bodyPr wrap="square" lIns="90000" tIns="45000" rIns="90000" bIns="4500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7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cs-CZ" sz="21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cs-CZ" sz="19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cs-CZ" sz="18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ucida Sans Unicode"/>
                <a:ea typeface="MS Gothic" pitchFamily="2"/>
                <a:cs typeface="Tahoma" pitchFamily="2"/>
              </a:defRPr>
            </a:lvl9pPr>
          </a:lstStyle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Děkujeme za pozornost.</a:t>
            </a: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lang="cs-CZ">
              <a:latin typeface="Lucida Sans Unicode" pitchFamily="18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cs-CZ">
                <a:latin typeface="Lucida Sans Unicode" pitchFamily="18"/>
              </a:rPr>
              <a:t>Lenka Chmelíková, Nikola Bromová, Jiří Krafka a Jana Černíková 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4920" y="4000680"/>
            <a:ext cx="2866680" cy="190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165850"/>
            <a:ext cx="40386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Úhly">
  <a:themeElements>
    <a:clrScheme name="Úhly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Úhly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Úhl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319</Words>
  <Application>Microsoft Office PowerPoint</Application>
  <PresentationFormat>Předvádění na obrazovce (4:3)</PresentationFormat>
  <Paragraphs>56</Paragraphs>
  <Slides>15</Slides>
  <Notes>15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Úhly</vt:lpstr>
      <vt:lpstr>Prezentace aplikace PowerPoint</vt:lpstr>
      <vt:lpstr>Prezentace aplikace PowerPoint</vt:lpstr>
      <vt:lpstr>Hluk …</vt:lpstr>
      <vt:lpstr>Prezentace aplikace PowerPoint</vt:lpstr>
      <vt:lpstr>Prezentace aplikace PowerPoint</vt:lpstr>
      <vt:lpstr>Prezentace aplikace PowerPoint</vt:lpstr>
      <vt:lpstr>Nejlepší obrana …</vt:lpstr>
      <vt:lpstr>Jednoduché triky…</vt:lpstr>
      <vt:lpstr>Účinky hluku na člověka…</vt:lpstr>
      <vt:lpstr>Prezentace aplikace PowerPoint</vt:lpstr>
      <vt:lpstr>Prezentace aplikace PowerPoint</vt:lpstr>
      <vt:lpstr>Měření...</vt:lpstr>
      <vt:lpstr>Prezentace aplikace PowerPoint</vt:lpstr>
      <vt:lpstr>Vibrace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pleskotova-m</dc:creator>
  <cp:lastModifiedBy>Uzivatel</cp:lastModifiedBy>
  <cp:revision>4</cp:revision>
  <dcterms:created xsi:type="dcterms:W3CDTF">2011-05-03T20:01:44Z</dcterms:created>
  <dcterms:modified xsi:type="dcterms:W3CDTF">2011-05-05T07:02:10Z</dcterms:modified>
</cp:coreProperties>
</file>