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67" r:id="rId7"/>
    <p:sldId id="259" r:id="rId8"/>
    <p:sldId id="260" r:id="rId9"/>
    <p:sldId id="261" r:id="rId10"/>
    <p:sldId id="262" r:id="rId11"/>
    <p:sldId id="263" r:id="rId12"/>
    <p:sldId id="266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262229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73198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860692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68622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4799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6459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850967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707947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6748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67075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35880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25A7E-C549-481D-852E-215947AA43D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967B3-0EC0-4666-9C8E-3F1EE594F93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00340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registr.mpsv.cz/socreg/hledani_sluzby.do?sd=chr%C3%A1n%C4%9Bn%C3%A9+bydlen%C3%AD&amp;zak=Pardubick%C3%BD&amp;zaok=&amp;SUBSESSION_ID=1310034889521_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Chráněné bydlení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252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Chráněné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pobytová služba poskytovaná osobám, které mají </a:t>
            </a:r>
            <a:r>
              <a:rPr lang="cs-CZ" dirty="0" smtClean="0"/>
              <a:t>sníženou soběstačnost </a:t>
            </a:r>
            <a:r>
              <a:rPr lang="cs-CZ" dirty="0"/>
              <a:t>z důvodu zdravotního postižení nebo chronického onemocnění, včetně duševního onemocnění, jejichž situace vyžaduje pomoc jiné fyzické </a:t>
            </a:r>
            <a:r>
              <a:rPr lang="cs-CZ" dirty="0" smtClean="0"/>
              <a:t>osoby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0089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Forma chráněného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Chráněné bydlení má formu skupinového, popřípadě individuálního bydlení.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chráněného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smtClean="0"/>
              <a:t>a) poskytnutí stravy nebo pomoc při zajištění stravy,</a:t>
            </a:r>
          </a:p>
          <a:p>
            <a:pPr>
              <a:buNone/>
            </a:pPr>
            <a:r>
              <a:rPr lang="cs-CZ" dirty="0" smtClean="0"/>
              <a:t>b) poskytnutí ubytování,</a:t>
            </a:r>
          </a:p>
          <a:p>
            <a:pPr>
              <a:buNone/>
            </a:pPr>
            <a:r>
              <a:rPr lang="pl-PL" dirty="0" smtClean="0"/>
              <a:t>c) pomoc při zajištění chodu domácnosti,</a:t>
            </a:r>
          </a:p>
          <a:p>
            <a:pPr>
              <a:buNone/>
            </a:pPr>
            <a:r>
              <a:rPr lang="cs-CZ" dirty="0" smtClean="0"/>
              <a:t>d) výchovné, vzdělávací a aktivizační činnosti,</a:t>
            </a:r>
          </a:p>
          <a:p>
            <a:pPr>
              <a:buNone/>
            </a:pPr>
            <a:r>
              <a:rPr lang="cs-CZ" dirty="0" smtClean="0"/>
              <a:t>e)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f) sociálně terapeutické činnosti,</a:t>
            </a:r>
          </a:p>
          <a:p>
            <a:pPr>
              <a:buNone/>
            </a:pPr>
            <a:r>
              <a:rPr lang="cs-CZ" dirty="0" smtClean="0"/>
              <a:t>g) pomoc při uplatňování práv, oprávněných zájmů a při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s lehkým a středně těžkým mentálním </a:t>
            </a:r>
            <a:r>
              <a:rPr lang="cs-CZ" dirty="0" smtClean="0"/>
              <a:t>postižením (i s </a:t>
            </a:r>
            <a:r>
              <a:rPr lang="cs-CZ" dirty="0"/>
              <a:t>lehkou smyslovou </a:t>
            </a:r>
            <a:r>
              <a:rPr lang="cs-CZ" dirty="0" smtClean="0"/>
              <a:t>vadou), </a:t>
            </a:r>
            <a:r>
              <a:rPr lang="cs-CZ" dirty="0"/>
              <a:t>od </a:t>
            </a:r>
            <a:r>
              <a:rPr lang="cs-CZ" dirty="0" smtClean="0"/>
              <a:t>18 let </a:t>
            </a:r>
            <a:endParaRPr lang="cs-CZ" b="1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s chronickým onemocněním, zdravotním </a:t>
            </a:r>
            <a:r>
              <a:rPr lang="cs-CZ" dirty="0" smtClean="0"/>
              <a:t>postižením</a:t>
            </a:r>
            <a:endParaRPr lang="cs-CZ" b="1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28073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26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Chráněné bydlení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Chráněné bydlení je domácnost, která se příliš neliší od běžné domácnosti. Klienti se každý dle </a:t>
            </a:r>
            <a:r>
              <a:rPr lang="cs-CZ" dirty="0" smtClean="0"/>
              <a:t>svých </a:t>
            </a:r>
            <a:r>
              <a:rPr lang="cs-CZ" dirty="0" smtClean="0"/>
              <a:t>možností, zapojují do jejího chodu. 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Nejdůležitějším znakem chráněného bydlení je podpora na cestě k samostatnosti a </a:t>
            </a:r>
            <a:r>
              <a:rPr lang="cs-CZ" dirty="0" smtClean="0"/>
              <a:t>nezávislosti.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28073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služby chráněné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  </a:t>
            </a:r>
            <a:r>
              <a:rPr lang="cs-CZ" dirty="0" smtClean="0"/>
              <a:t>160 </a:t>
            </a:r>
            <a:r>
              <a:rPr lang="cs-CZ" dirty="0"/>
              <a:t>Kč denně za celodenní </a:t>
            </a:r>
            <a:r>
              <a:rPr lang="cs-CZ" dirty="0" smtClean="0"/>
              <a:t>stravu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  75 </a:t>
            </a:r>
            <a:r>
              <a:rPr lang="cs-CZ" dirty="0"/>
              <a:t>Kč za </a:t>
            </a:r>
            <a:r>
              <a:rPr lang="cs-CZ" dirty="0" smtClean="0"/>
              <a:t>oběd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  </a:t>
            </a:r>
            <a:r>
              <a:rPr lang="cs-CZ" dirty="0" smtClean="0"/>
              <a:t>20</a:t>
            </a:r>
            <a:r>
              <a:rPr lang="cs-CZ" dirty="0" smtClean="0"/>
              <a:t>0 </a:t>
            </a:r>
            <a:r>
              <a:rPr lang="cs-CZ" dirty="0"/>
              <a:t>Kč denně celkem za úkony (poskytnutí </a:t>
            </a:r>
            <a:r>
              <a:rPr lang="cs-CZ" dirty="0" smtClean="0"/>
              <a:t>    	ubytování, </a:t>
            </a:r>
            <a:r>
              <a:rPr lang="cs-CZ" dirty="0"/>
              <a:t>které má znaky bydlení v </a:t>
            </a:r>
            <a:r>
              <a:rPr lang="cs-CZ" dirty="0" smtClean="0"/>
              <a:t>	domácnosti</a:t>
            </a:r>
            <a:r>
              <a:rPr lang="cs-CZ" dirty="0"/>
              <a:t>, v případě potřeby praní a </a:t>
            </a:r>
            <a:r>
              <a:rPr lang="cs-CZ" dirty="0" smtClean="0"/>
              <a:t>	drobné </a:t>
            </a:r>
            <a:r>
              <a:rPr lang="cs-CZ" dirty="0"/>
              <a:t>opravy ložního a osobního prádla a </a:t>
            </a:r>
            <a:r>
              <a:rPr lang="cs-CZ" dirty="0" smtClean="0"/>
              <a:t>	ošacení</a:t>
            </a:r>
            <a:r>
              <a:rPr lang="cs-CZ" dirty="0"/>
              <a:t>, žehlení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128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chráněné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Domov sociálních služeb Slatiňany</a:t>
            </a:r>
            <a:r>
              <a:rPr lang="cs-CZ" dirty="0"/>
              <a:t> </a:t>
            </a:r>
            <a:br>
              <a:rPr lang="cs-CZ" dirty="0"/>
            </a:br>
            <a:r>
              <a:rPr lang="cs-CZ" dirty="0" smtClean="0"/>
              <a:t>poskytuje službu chráněného bydlení</a:t>
            </a:r>
            <a:endParaRPr lang="cs-CZ" dirty="0"/>
          </a:p>
          <a:p>
            <a:pPr>
              <a:buFont typeface="Courier New" pitchFamily="49" charset="0"/>
              <a:buChar char="o"/>
            </a:pPr>
            <a:r>
              <a:rPr lang="cs-CZ" b="1" dirty="0"/>
              <a:t>Kapacita:</a:t>
            </a:r>
            <a:r>
              <a:rPr lang="cs-CZ" dirty="0"/>
              <a:t> 8 uživatelů </a:t>
            </a:r>
            <a:br>
              <a:rPr lang="cs-CZ" dirty="0"/>
            </a:br>
            <a:r>
              <a:rPr lang="cs-CZ" dirty="0" smtClean="0"/>
              <a:t>Chráněné </a:t>
            </a:r>
            <a:r>
              <a:rPr lang="cs-CZ" dirty="0"/>
              <a:t>bydlení má formu skupinového i individuálního bydlení </a:t>
            </a:r>
            <a:br>
              <a:rPr lang="cs-CZ" dirty="0"/>
            </a:b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9666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chráněné bydlení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Služba není určena pro:</a:t>
            </a:r>
            <a:endParaRPr lang="cs-CZ" dirty="0"/>
          </a:p>
          <a:p>
            <a:pPr lvl="0"/>
            <a:r>
              <a:rPr lang="cs-CZ" dirty="0" smtClean="0"/>
              <a:t>Osoby trpící infekční chorobou</a:t>
            </a:r>
            <a:endParaRPr lang="cs-CZ" dirty="0"/>
          </a:p>
          <a:p>
            <a:pPr lvl="0"/>
            <a:r>
              <a:rPr lang="cs-CZ" dirty="0" smtClean="0"/>
              <a:t>Osoby ohrožující sebe nebo své okolí (závislost, duševní nemoc) </a:t>
            </a:r>
            <a:endParaRPr lang="cs-CZ" dirty="0"/>
          </a:p>
          <a:p>
            <a:pPr lvl="0"/>
            <a:r>
              <a:rPr lang="cs-CZ" dirty="0" smtClean="0"/>
              <a:t>Osoby </a:t>
            </a:r>
            <a:r>
              <a:rPr lang="cs-CZ" dirty="0"/>
              <a:t>se stařeckou a ostatními typy demencí, zejména Alzheimerovou demencí</a:t>
            </a:r>
          </a:p>
          <a:p>
            <a:pPr lvl="0"/>
            <a:r>
              <a:rPr lang="cs-CZ" dirty="0" smtClean="0"/>
              <a:t>Osoby</a:t>
            </a:r>
            <a:r>
              <a:rPr lang="cs-CZ" dirty="0"/>
              <a:t>, jejichž zdravotní stav vyžaduje léčebnou péči v lůžkovém zdravotnickém </a:t>
            </a:r>
            <a:r>
              <a:rPr lang="cs-CZ" dirty="0" smtClean="0"/>
              <a:t>zařízení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994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Chráněné bydlení – DSS Slatiňany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cs-CZ" sz="3800" dirty="0" smtClean="0"/>
              <a:t>poskytnutí </a:t>
            </a:r>
            <a:r>
              <a:rPr lang="cs-CZ" sz="3800" dirty="0"/>
              <a:t>ubytování a pomoc při zajištění chodu domácnosti v chráněném </a:t>
            </a:r>
            <a:r>
              <a:rPr lang="cs-CZ" sz="3800" dirty="0" smtClean="0"/>
              <a:t>bydlení (stravování, hygiena)</a:t>
            </a:r>
          </a:p>
          <a:p>
            <a:pPr>
              <a:buFont typeface="Wingdings" pitchFamily="2" charset="2"/>
              <a:buChar char="§"/>
            </a:pPr>
            <a:r>
              <a:rPr lang="cs-CZ" sz="3800" dirty="0" smtClean="0"/>
              <a:t>nácvik </a:t>
            </a:r>
            <a:r>
              <a:rPr lang="cs-CZ" sz="3800" dirty="0"/>
              <a:t>dovedností </a:t>
            </a:r>
            <a:r>
              <a:rPr lang="cs-CZ" sz="3800" dirty="0" smtClean="0"/>
              <a:t>a soběstačnosti</a:t>
            </a:r>
          </a:p>
          <a:p>
            <a:pPr>
              <a:buFont typeface="Wingdings" pitchFamily="2" charset="2"/>
              <a:buChar char="§"/>
            </a:pPr>
            <a:r>
              <a:rPr lang="cs-CZ" sz="3800" dirty="0" smtClean="0"/>
              <a:t>zajištění </a:t>
            </a:r>
            <a:r>
              <a:rPr lang="cs-CZ" sz="3800" dirty="0"/>
              <a:t>výchovně vzdělávacího procesu a podpora vytváření a zdokonalování základních pracovních dovedností </a:t>
            </a:r>
            <a:endParaRPr lang="cs-CZ" sz="3800" dirty="0" smtClean="0"/>
          </a:p>
          <a:p>
            <a:pPr>
              <a:buFont typeface="Wingdings" pitchFamily="2" charset="2"/>
              <a:buChar char="§"/>
            </a:pPr>
            <a:r>
              <a:rPr lang="cs-CZ" sz="3800" dirty="0" smtClean="0"/>
              <a:t>zprostředkování </a:t>
            </a:r>
            <a:r>
              <a:rPr lang="cs-CZ" sz="3800" dirty="0"/>
              <a:t>kontaktu se společenským prostředím, </a:t>
            </a:r>
            <a:endParaRPr lang="cs-CZ" sz="3800" dirty="0" smtClean="0"/>
          </a:p>
          <a:p>
            <a:pPr>
              <a:buFont typeface="Wingdings" pitchFamily="2" charset="2"/>
              <a:buChar char="§"/>
            </a:pPr>
            <a:r>
              <a:rPr lang="cs-CZ" sz="3800" dirty="0" smtClean="0"/>
              <a:t>rozvíjení </a:t>
            </a:r>
            <a:r>
              <a:rPr lang="cs-CZ" sz="3800" dirty="0"/>
              <a:t>osobnosti uživatelů při terapiích - muzikoterapie, arteterapie v keramické dílně, ergoterapie v chráněných dílnách, rekreační ježdění na koni, </a:t>
            </a:r>
            <a:r>
              <a:rPr lang="cs-CZ" sz="3800" dirty="0" smtClean="0"/>
              <a:t>canisterapie</a:t>
            </a:r>
          </a:p>
          <a:p>
            <a:pPr>
              <a:buFont typeface="Wingdings" pitchFamily="2" charset="2"/>
              <a:buChar char="§"/>
            </a:pPr>
            <a:r>
              <a:rPr lang="cs-CZ" sz="3800" dirty="0" smtClean="0"/>
              <a:t>sociálně </a:t>
            </a:r>
            <a:r>
              <a:rPr lang="cs-CZ" sz="3800" dirty="0"/>
              <a:t>terapeutické činnosti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3978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Domov sociálních služeb Slatiňany, Klášterní 795 </a:t>
            </a:r>
            <a:r>
              <a:rPr lang="cs-CZ" dirty="0"/>
              <a:t>– poskytuje službu chráněného bydlení pro osoby s mentálním či kombinovaným postižením, kapacita 8 klientů </a:t>
            </a:r>
          </a:p>
          <a:p>
            <a:r>
              <a:rPr lang="cs-CZ" b="1" dirty="0"/>
              <a:t>Berenika, </a:t>
            </a:r>
            <a:r>
              <a:rPr lang="cs-CZ" b="1" dirty="0" err="1"/>
              <a:t>Plk.B</a:t>
            </a:r>
            <a:r>
              <a:rPr lang="cs-CZ" b="1" dirty="0"/>
              <a:t>. Kohouta 914, Vysoké Mýto</a:t>
            </a:r>
            <a:r>
              <a:rPr lang="cs-CZ" dirty="0"/>
              <a:t> – poskytuje službu chráněné bydlení pro osoby s mentálním a tělesným postižením od 18 – 50 </a:t>
            </a:r>
            <a:r>
              <a:rPr lang="cs-CZ" dirty="0" smtClean="0"/>
              <a:t>let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24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Zákon č. 108/2006 Sb. O sociálních službách (§ 51), vyhláška č. 505/2006 (§ 17)</a:t>
            </a:r>
          </a:p>
          <a:p>
            <a:pPr lvl="0"/>
            <a:r>
              <a:rPr lang="cs-CZ" smtClean="0"/>
              <a:t>http</a:t>
            </a:r>
            <a:r>
              <a:rPr lang="cs-CZ" dirty="0" smtClean="0"/>
              <a:t>://www.</a:t>
            </a:r>
            <a:r>
              <a:rPr lang="cs-CZ" dirty="0" err="1" smtClean="0"/>
              <a:t>dss.cz</a:t>
            </a:r>
            <a:r>
              <a:rPr lang="cs-CZ" dirty="0" smtClean="0"/>
              <a:t>/29-</a:t>
            </a:r>
            <a:r>
              <a:rPr lang="cs-CZ" dirty="0" err="1" smtClean="0"/>
              <a:t>chranene</a:t>
            </a:r>
            <a:r>
              <a:rPr lang="cs-CZ" dirty="0" smtClean="0"/>
              <a:t>-bydleni--</a:t>
            </a:r>
            <a:r>
              <a:rPr lang="cs-CZ" dirty="0" err="1" smtClean="0"/>
              <a:t>zakladni</a:t>
            </a:r>
            <a:r>
              <a:rPr lang="cs-CZ" dirty="0" smtClean="0"/>
              <a:t>-</a:t>
            </a:r>
            <a:r>
              <a:rPr lang="cs-CZ" dirty="0" err="1" smtClean="0"/>
              <a:t>verejne</a:t>
            </a:r>
            <a:r>
              <a:rPr lang="cs-CZ" dirty="0" smtClean="0"/>
              <a:t>-</a:t>
            </a:r>
            <a:r>
              <a:rPr lang="cs-CZ" dirty="0" err="1" smtClean="0"/>
              <a:t>prohlaseni</a:t>
            </a:r>
            <a:r>
              <a:rPr lang="cs-CZ" dirty="0" smtClean="0"/>
              <a:t>-/ </a:t>
            </a:r>
          </a:p>
          <a:p>
            <a:pPr lvl="0"/>
            <a:r>
              <a:rPr lang="cs-CZ" u="sng" dirty="0" smtClean="0">
                <a:hlinkClick r:id="rId2"/>
              </a:rPr>
              <a:t>http://iregistr.mpsv.cz/socreg/hledani_sluzby.do?sd=chr%C3%A1n%C4%9Bn%C3%A9+bydlen%C3%AD&amp;zak=Pardubick%C3%BD&amp;zaok=&amp;SUBSESSION_ID=1310034889521_2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347</Words>
  <Application>Microsoft Office PowerPoint</Application>
  <PresentationFormat>Předvádění na obrazovce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Chráněné bydlení</vt:lpstr>
      <vt:lpstr>Chráněné bydlení</vt:lpstr>
      <vt:lpstr>Forma chráněného bydlení</vt:lpstr>
      <vt:lpstr>Základní úkony chráněného bydlení</vt:lpstr>
      <vt:lpstr>Cílová skupina uživatelů</vt:lpstr>
      <vt:lpstr>Chráněné bydlení </vt:lpstr>
      <vt:lpstr>Úhrada služby chráněné bydlení</vt:lpstr>
      <vt:lpstr>Příklad služby chráněné bydlení</vt:lpstr>
      <vt:lpstr>Příklad služby chráněné bydlení II.</vt:lpstr>
      <vt:lpstr>Chráněné bydlení – DSS Slatiňany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Chráněné bydlení</dc:title>
  <dc:creator>Pleskotova V</dc:creator>
  <cp:lastModifiedBy>Vilma</cp:lastModifiedBy>
  <cp:revision>5</cp:revision>
  <dcterms:created xsi:type="dcterms:W3CDTF">2011-07-07T09:59:51Z</dcterms:created>
  <dcterms:modified xsi:type="dcterms:W3CDTF">2011-12-30T13:07:03Z</dcterms:modified>
</cp:coreProperties>
</file>