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848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32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611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527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406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6771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729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927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3154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6397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5125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32BC0-817F-4A4F-A5F5-089F2F93DCDD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3D7C0-7E67-48BB-A125-BA0ED73F83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66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poradna.finance.cz/bydleni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finance.cz/socialni-podpora/informace/zdravotni-postizeni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registr.mpsv.cz/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://www.finance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péče o OZP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7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péče o 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Krom již zmíněné sociálně právní ochrany OZP spočívá hlavně v poskytnutí:</a:t>
            </a:r>
          </a:p>
          <a:p>
            <a:r>
              <a:rPr lang="cs-CZ" dirty="0" smtClean="0"/>
              <a:t>A) sociálních služeb</a:t>
            </a:r>
          </a:p>
          <a:p>
            <a:r>
              <a:rPr lang="cs-CZ" dirty="0" smtClean="0"/>
              <a:t>B) Sociálních dávek</a:t>
            </a:r>
          </a:p>
          <a:p>
            <a:r>
              <a:rPr lang="cs-CZ" dirty="0" smtClean="0"/>
              <a:t>C) </a:t>
            </a:r>
            <a:r>
              <a:rPr lang="cs-CZ" dirty="0"/>
              <a:t>K</a:t>
            </a:r>
            <a:r>
              <a:rPr lang="cs-CZ" dirty="0" smtClean="0"/>
              <a:t>ompenzačních pomůcek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1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služby pro 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 Sociální poradenství</a:t>
            </a:r>
          </a:p>
          <a:p>
            <a:endParaRPr lang="cs-CZ" dirty="0"/>
          </a:p>
          <a:p>
            <a:r>
              <a:rPr lang="cs-CZ" dirty="0" smtClean="0"/>
              <a:t>Služby sociální péče</a:t>
            </a:r>
          </a:p>
          <a:p>
            <a:endParaRPr lang="cs-CZ" dirty="0"/>
          </a:p>
          <a:p>
            <a:r>
              <a:rPr lang="cs-CZ" dirty="0" smtClean="0"/>
              <a:t>Služby sociální prevence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3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Sociální poradenství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1"/>
            <a:r>
              <a:rPr lang="cs-CZ" b="1" dirty="0"/>
              <a:t>a)</a:t>
            </a:r>
            <a:r>
              <a:rPr lang="cs-CZ" dirty="0"/>
              <a:t> </a:t>
            </a:r>
            <a:r>
              <a:rPr lang="cs-CZ" b="1" dirty="0"/>
              <a:t>všeobecné odborné poradenství</a:t>
            </a:r>
            <a:r>
              <a:rPr lang="cs-CZ" dirty="0"/>
              <a:t> poskytují ze zákona všichni poskytovatelé sociálních služeb (informace o sociálních dávkách, sociálních službách apod.)</a:t>
            </a:r>
            <a:endParaRPr lang="cs-CZ" sz="2400" dirty="0"/>
          </a:p>
          <a:p>
            <a:pPr lvl="1"/>
            <a:r>
              <a:rPr lang="cs-CZ" b="1" dirty="0"/>
              <a:t>b) specializované odborné poradenství</a:t>
            </a:r>
            <a:r>
              <a:rPr lang="cs-CZ" dirty="0"/>
              <a:t>  - poskytují instituce, které mají zkušenosti s konkrétním typem zdravotního postižení, hlavně u méně častých typů postižení je pro jedince a jeho rodinu důležité získat přesné a správné informace a seznámit s nimi </a:t>
            </a:r>
            <a:r>
              <a:rPr lang="cs-CZ" dirty="0" smtClean="0"/>
              <a:t>okolí</a:t>
            </a:r>
            <a:r>
              <a:rPr lang="cs-CZ" dirty="0"/>
              <a:t> </a:t>
            </a:r>
            <a:r>
              <a:rPr lang="cs-CZ" dirty="0" smtClean="0"/>
              <a:t>(Paraple, Dobromysl). </a:t>
            </a:r>
            <a:endParaRPr lang="cs-CZ" sz="24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139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6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Služby sociální péče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b="1" dirty="0"/>
              <a:t>Osobní asistence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Pečovatelská </a:t>
            </a:r>
            <a:r>
              <a:rPr lang="cs-CZ" b="1" dirty="0"/>
              <a:t>služba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Tísňová </a:t>
            </a:r>
            <a:r>
              <a:rPr lang="cs-CZ" b="1" dirty="0"/>
              <a:t>péče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Průvodcovské </a:t>
            </a:r>
            <a:r>
              <a:rPr lang="cs-CZ" b="1" dirty="0"/>
              <a:t>a předčitatelské služby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Podpora </a:t>
            </a:r>
            <a:r>
              <a:rPr lang="cs-CZ" b="1" dirty="0"/>
              <a:t>samostatného bydlení</a:t>
            </a:r>
            <a:r>
              <a:rPr lang="cs-CZ" dirty="0"/>
              <a:t> </a:t>
            </a:r>
          </a:p>
          <a:p>
            <a:pPr lvl="0"/>
            <a:r>
              <a:rPr lang="cs-CZ" b="1" dirty="0"/>
              <a:t>Odlehčovací služby</a:t>
            </a:r>
            <a:r>
              <a:rPr lang="cs-CZ" dirty="0"/>
              <a:t> </a:t>
            </a:r>
            <a:r>
              <a:rPr lang="cs-CZ" dirty="0" smtClean="0"/>
              <a:t>.</a:t>
            </a:r>
            <a:endParaRPr lang="cs-CZ" dirty="0"/>
          </a:p>
          <a:p>
            <a:pPr lvl="0"/>
            <a:r>
              <a:rPr lang="cs-CZ" b="1" dirty="0"/>
              <a:t>Centra denních služeb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Denní </a:t>
            </a:r>
            <a:r>
              <a:rPr lang="cs-CZ" b="1" dirty="0"/>
              <a:t>stacionáře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Týdenní </a:t>
            </a:r>
            <a:r>
              <a:rPr lang="cs-CZ" b="1" dirty="0"/>
              <a:t>stacionáře</a:t>
            </a:r>
            <a:r>
              <a:rPr lang="cs-CZ" dirty="0"/>
              <a:t> </a:t>
            </a:r>
            <a:r>
              <a:rPr lang="cs-CZ" dirty="0" smtClean="0"/>
              <a:t>.</a:t>
            </a:r>
            <a:endParaRPr lang="cs-CZ" dirty="0"/>
          </a:p>
          <a:p>
            <a:pPr lvl="0"/>
            <a:r>
              <a:rPr lang="cs-CZ" b="1" dirty="0"/>
              <a:t>Domovy pro osoby se zdravotním postižením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Domovy </a:t>
            </a:r>
            <a:r>
              <a:rPr lang="cs-CZ" b="1" dirty="0"/>
              <a:t>pro seniory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Domovy </a:t>
            </a:r>
            <a:r>
              <a:rPr lang="cs-CZ" b="1" dirty="0"/>
              <a:t>se zvláštním režimem</a:t>
            </a:r>
            <a:r>
              <a:rPr lang="cs-CZ" dirty="0"/>
              <a:t> </a:t>
            </a:r>
            <a:r>
              <a:rPr lang="cs-CZ" b="1" dirty="0" smtClean="0"/>
              <a:t>Chráněné </a:t>
            </a:r>
            <a:r>
              <a:rPr lang="cs-CZ" b="1" dirty="0"/>
              <a:t>bydlení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Sociální </a:t>
            </a:r>
            <a:r>
              <a:rPr lang="cs-CZ" b="1" dirty="0"/>
              <a:t>služby ve zdravotnických zařízeních ústavní péče</a:t>
            </a:r>
            <a:r>
              <a:rPr lang="cs-CZ" dirty="0"/>
              <a:t> </a:t>
            </a:r>
            <a:r>
              <a:rPr lang="cs-CZ" dirty="0" smtClean="0"/>
              <a:t>(</a:t>
            </a: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66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692696"/>
            <a:ext cx="7762056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Osobní asistence</a:t>
            </a:r>
            <a:r>
              <a:rPr lang="cs-CZ" dirty="0"/>
              <a:t> je terénní služba určená zejména </a:t>
            </a:r>
            <a:r>
              <a:rPr lang="cs-CZ" dirty="0" smtClean="0"/>
              <a:t>OZP a </a:t>
            </a:r>
            <a:r>
              <a:rPr lang="cs-CZ" dirty="0"/>
              <a:t>seniorům. Osobní asistenti pomáhají člověku zvládnout péči o sebe a umožňují </a:t>
            </a:r>
            <a:r>
              <a:rPr lang="cs-CZ" dirty="0" smtClean="0"/>
              <a:t> </a:t>
            </a:r>
            <a:r>
              <a:rPr lang="cs-CZ" dirty="0"/>
              <a:t>účastnit se života společnosti</a:t>
            </a:r>
            <a:r>
              <a:rPr lang="cs-CZ" dirty="0" smtClean="0"/>
              <a:t>.</a:t>
            </a:r>
            <a:r>
              <a:rPr lang="cs-CZ" dirty="0"/>
              <a:t> Příklad poskytovatele: Centrum pro zdravotně postižené Pardubického kraje. </a:t>
            </a:r>
          </a:p>
          <a:p>
            <a:pPr lvl="0"/>
            <a:r>
              <a:rPr lang="cs-CZ" b="1" dirty="0"/>
              <a:t>Pečovatelská služba</a:t>
            </a:r>
            <a:r>
              <a:rPr lang="cs-CZ" dirty="0"/>
              <a:t> je převážně terénní služba poskytovaná především v domácnosti. Služba je určena </a:t>
            </a:r>
            <a:r>
              <a:rPr lang="cs-CZ" dirty="0" smtClean="0"/>
              <a:t>zejména OZP, </a:t>
            </a:r>
            <a:r>
              <a:rPr lang="cs-CZ" dirty="0"/>
              <a:t>seniorům a </a:t>
            </a:r>
            <a:r>
              <a:rPr lang="cs-CZ" dirty="0" smtClean="0"/>
              <a:t>příp. </a:t>
            </a:r>
            <a:r>
              <a:rPr lang="cs-CZ" dirty="0"/>
              <a:t>i rodinám s dětmi. Pečovatelé pomáhají člověku zvládnout péči o sebe a o </a:t>
            </a:r>
            <a:r>
              <a:rPr lang="cs-CZ" dirty="0" smtClean="0"/>
              <a:t>domácnost. Příklad </a:t>
            </a:r>
            <a:r>
              <a:rPr lang="cs-CZ" dirty="0"/>
              <a:t>poskytovatele: Charita Chrudim, CSSP.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36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692696"/>
            <a:ext cx="7546032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b="1" dirty="0"/>
              <a:t>Tísňová péče</a:t>
            </a:r>
            <a:r>
              <a:rPr lang="cs-CZ" dirty="0"/>
              <a:t> je nepřetržitá telefonická nebo jiná elektronická komunikace s lidmi, kteří jsou vystaveni vysokému riziku ohrožení zdraví nebo života. Za pomoci této komunikace je možné zprostředkovat neodkladnou pomoc v případě náhlého zhoršení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stavu</a:t>
            </a:r>
            <a:r>
              <a:rPr lang="cs-CZ" dirty="0" smtClean="0"/>
              <a:t>.</a:t>
            </a:r>
            <a:r>
              <a:rPr lang="cs-CZ" dirty="0"/>
              <a:t> Příklad poskytovatele: CSSP.</a:t>
            </a:r>
          </a:p>
          <a:p>
            <a:pPr lvl="0"/>
            <a:r>
              <a:rPr lang="cs-CZ" b="1" dirty="0"/>
              <a:t>Průvodcovské a předčitatelské služby</a:t>
            </a:r>
            <a:r>
              <a:rPr lang="cs-CZ" dirty="0"/>
              <a:t> jsou určeny lidem, kteří mají sníženou schopnost komunikovat či se orientovat v prostoru. Jedná se zejména o osoby se smyslovým postižením. Služba pomáhá zejména při obstarávání osobních záležitostí</a:t>
            </a:r>
            <a:r>
              <a:rPr lang="cs-CZ" dirty="0" smtClean="0"/>
              <a:t>.</a:t>
            </a:r>
            <a:r>
              <a:rPr lang="cs-CZ" dirty="0"/>
              <a:t> </a:t>
            </a:r>
            <a:r>
              <a:rPr lang="cs-CZ" dirty="0" err="1"/>
              <a:t>Tyflocentrum</a:t>
            </a:r>
            <a:r>
              <a:rPr lang="cs-CZ" dirty="0"/>
              <a:t> Pardubice.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11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692696"/>
            <a:ext cx="7834064" cy="543346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b="1" dirty="0"/>
              <a:t>Podpora samostatného bydlení</a:t>
            </a:r>
            <a:r>
              <a:rPr lang="cs-CZ" dirty="0"/>
              <a:t> je služba podobná pečovatelské službě, zaměřuje se však více na posilování osobních schopností člověka samostatně </a:t>
            </a:r>
            <a:r>
              <a:rPr lang="cs-CZ" u="sng" dirty="0">
                <a:hlinkClick r:id="rId2"/>
              </a:rPr>
              <a:t>bydlet</a:t>
            </a:r>
            <a:r>
              <a:rPr lang="cs-CZ" dirty="0" smtClean="0"/>
              <a:t>.</a:t>
            </a:r>
            <a:r>
              <a:rPr lang="cs-CZ" dirty="0"/>
              <a:t> Domov na rozcestí Svitavy. </a:t>
            </a:r>
            <a:endParaRPr lang="cs-CZ" dirty="0" smtClean="0"/>
          </a:p>
          <a:p>
            <a:pPr marL="0" lvl="0" indent="0">
              <a:buNone/>
            </a:pPr>
            <a:endParaRPr lang="cs-CZ" dirty="0"/>
          </a:p>
          <a:p>
            <a:r>
              <a:rPr lang="cs-CZ" b="1" dirty="0"/>
              <a:t>Odlehčovací služby</a:t>
            </a:r>
            <a:r>
              <a:rPr lang="cs-CZ" dirty="0"/>
              <a:t> se také mohou nazývat </a:t>
            </a:r>
            <a:r>
              <a:rPr lang="cs-CZ" dirty="0" err="1" smtClean="0"/>
              <a:t>respitní</a:t>
            </a:r>
            <a:r>
              <a:rPr lang="cs-CZ" dirty="0" smtClean="0"/>
              <a:t> </a:t>
            </a:r>
            <a:r>
              <a:rPr lang="cs-CZ" dirty="0"/>
              <a:t>služby. Jedná se o různou kombinaci </a:t>
            </a:r>
            <a:r>
              <a:rPr lang="cs-CZ" dirty="0" smtClean="0"/>
              <a:t>činností, </a:t>
            </a:r>
            <a:r>
              <a:rPr lang="cs-CZ" dirty="0"/>
              <a:t>které mají za cíl, umožnit pečujícím osobám nezbytný odpočinek, tj. sdílí péči či na určitou dobu převezmou péči o člověka, který má sníženou soběstačnost. Obvykle je tato služba nabízena i v rámci jiných druhů služeb</a:t>
            </a:r>
            <a:r>
              <a:rPr lang="cs-CZ" dirty="0" smtClean="0"/>
              <a:t>.</a:t>
            </a:r>
            <a:r>
              <a:rPr lang="cs-CZ" dirty="0"/>
              <a:t> Příklad poskytovatele: DSS Slatiňany, LDN Rybitví, </a:t>
            </a:r>
            <a:r>
              <a:rPr lang="cs-CZ" dirty="0" err="1"/>
              <a:t>Salvia</a:t>
            </a:r>
            <a:r>
              <a:rPr lang="cs-CZ" dirty="0"/>
              <a:t> Svitavy</a:t>
            </a:r>
            <a:r>
              <a:rPr lang="cs-CZ" dirty="0" smtClean="0"/>
              <a:t>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6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83568" y="620688"/>
            <a:ext cx="7546032" cy="55054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cs-CZ" b="1" dirty="0"/>
              <a:t>Centra denních služeb</a:t>
            </a:r>
            <a:r>
              <a:rPr lang="cs-CZ" dirty="0"/>
              <a:t> </a:t>
            </a:r>
            <a:r>
              <a:rPr lang="cs-CZ" dirty="0" smtClean="0"/>
              <a:t>-ambulantní služba, </a:t>
            </a:r>
            <a:r>
              <a:rPr lang="cs-CZ" dirty="0"/>
              <a:t>kterou mohou v průběhu dne (pravidelně i občasně) využívat osoby se sníženou soběstačností s cílem zajištění pomoci s osobní hygienou a současně pomoci s vyřízením osobních záležitostí či nabídkou sociálně terapeutických činností</a:t>
            </a:r>
            <a:r>
              <a:rPr lang="cs-CZ" dirty="0" smtClean="0"/>
              <a:t>.</a:t>
            </a:r>
            <a:r>
              <a:rPr lang="cs-CZ" dirty="0"/>
              <a:t> Příklad poskytovatele: Most do života – Pardubice, Světlanka Svitavy, Centrum denních služeb Motýl, Hlinsko.</a:t>
            </a:r>
          </a:p>
          <a:p>
            <a:r>
              <a:rPr lang="cs-CZ" b="1" dirty="0"/>
              <a:t>Denní stacionáře</a:t>
            </a:r>
            <a:r>
              <a:rPr lang="cs-CZ" dirty="0"/>
              <a:t> jsou ambulantní službou, kterou pravidelně navštěvují osoby se sníženou soběstačností. V průběhu dne je zde zabezpečována komplexní péče s ohledem na potřeby uživatelů a současně nabízí výchovné, aktivizační a sociálně terapeutické činnosti</a:t>
            </a:r>
            <a:r>
              <a:rPr lang="cs-CZ" dirty="0" smtClean="0"/>
              <a:t>.</a:t>
            </a:r>
            <a:r>
              <a:rPr lang="cs-CZ" dirty="0"/>
              <a:t> Příklad poskytovatele: Jitřenka Chrudim, Pohoda Chrudim, denní stacionář při DSS Slatiňany.</a:t>
            </a:r>
          </a:p>
          <a:p>
            <a:pPr lvl="0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42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548680"/>
            <a:ext cx="7906072" cy="557748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b="1" dirty="0"/>
              <a:t>Týdenní stacionáře</a:t>
            </a:r>
            <a:r>
              <a:rPr lang="cs-CZ" dirty="0"/>
              <a:t> -</a:t>
            </a:r>
            <a:r>
              <a:rPr lang="cs-CZ" dirty="0" smtClean="0"/>
              <a:t> pobytová </a:t>
            </a:r>
            <a:r>
              <a:rPr lang="cs-CZ" dirty="0"/>
              <a:t>službou pro osoby se sníženou soběstačností, které potřebují pravidelnou pomoc jiné osoby. Pobyt je zabezpečován obvykle po dobu pracovních dnů. Služba nabízí komplexní péči a současně nabízí výchovné, aktivizační a sociálně terapeutické činnosti</a:t>
            </a:r>
            <a:r>
              <a:rPr lang="cs-CZ" dirty="0" smtClean="0"/>
              <a:t>. </a:t>
            </a:r>
            <a:r>
              <a:rPr lang="cs-CZ" dirty="0"/>
              <a:t>Příklad poskytovatele: Stacionář Ústí nad Orlicí, A centrum Česká </a:t>
            </a:r>
            <a:r>
              <a:rPr lang="cs-CZ" dirty="0" smtClean="0"/>
              <a:t>Třebová</a:t>
            </a:r>
            <a:endParaRPr lang="cs-CZ" dirty="0"/>
          </a:p>
          <a:p>
            <a:pPr lvl="0"/>
            <a:r>
              <a:rPr lang="cs-CZ" b="1" dirty="0"/>
              <a:t>Domovy pro osoby se zdravotním postižením</a:t>
            </a:r>
            <a:r>
              <a:rPr lang="cs-CZ" dirty="0"/>
              <a:t> jsou pobytovou službou s celoročním provozem, které zabezpečují osobám se sníženou soběstačností vyžadujícím pravidelnou pomoc komplexní péči a současně nabízí výchovné, aktivizační a sociálně terapeutické činnosti. Tato služba je určena především těm lidem, kterým z objektivních důvodů již nelze zabezpečit pomoc v jejich přirozeném sociálním prostředí</a:t>
            </a:r>
            <a:r>
              <a:rPr lang="cs-CZ" dirty="0" smtClean="0"/>
              <a:t>. </a:t>
            </a:r>
            <a:r>
              <a:rPr lang="cs-CZ" dirty="0"/>
              <a:t>Příklad poskytovatele: DSS Slatiňany, Domov pod Kuňkou Ráby.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4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11560" y="764704"/>
            <a:ext cx="7618040" cy="536145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b="1" dirty="0" smtClean="0"/>
              <a:t>Domovy </a:t>
            </a:r>
            <a:r>
              <a:rPr lang="cs-CZ" b="1" dirty="0"/>
              <a:t>se zvláštním režimem</a:t>
            </a:r>
            <a:r>
              <a:rPr lang="cs-CZ" dirty="0"/>
              <a:t> </a:t>
            </a:r>
            <a:r>
              <a:rPr lang="cs-CZ" dirty="0" smtClean="0"/>
              <a:t>- pobytová služba s </a:t>
            </a:r>
            <a:r>
              <a:rPr lang="cs-CZ" dirty="0"/>
              <a:t>obdobnou nabídkou jako domovy pro </a:t>
            </a:r>
            <a:r>
              <a:rPr lang="cs-CZ" dirty="0" smtClean="0"/>
              <a:t>OZP či </a:t>
            </a:r>
            <a:r>
              <a:rPr lang="cs-CZ" dirty="0"/>
              <a:t>seniory. Jejich služby jsou však uzpůsobeny zvláštním potřebám osob, které trpí duševní nemocí, jsou závislé na návykových látkách nebo trpí </a:t>
            </a:r>
            <a:r>
              <a:rPr lang="cs-CZ" dirty="0" smtClean="0"/>
              <a:t> demencí. </a:t>
            </a:r>
            <a:r>
              <a:rPr lang="cs-CZ" dirty="0"/>
              <a:t>Provoz této služby může být součástí domova pro seniory či domova pro </a:t>
            </a:r>
            <a:r>
              <a:rPr lang="cs-CZ" dirty="0" smtClean="0"/>
              <a:t>OZP.</a:t>
            </a:r>
            <a:r>
              <a:rPr lang="cs-CZ" dirty="0"/>
              <a:t> Domov pro seniory Heřmanův Městec, Domov pro seniory U kostelíčka, </a:t>
            </a:r>
            <a:r>
              <a:rPr lang="cs-CZ" dirty="0" smtClean="0"/>
              <a:t>Pardubice.</a:t>
            </a:r>
          </a:p>
          <a:p>
            <a:r>
              <a:rPr lang="cs-CZ" b="1" dirty="0" smtClean="0"/>
              <a:t>Chráněné bydlení</a:t>
            </a:r>
            <a:r>
              <a:rPr lang="cs-CZ" dirty="0" smtClean="0"/>
              <a:t> - moderním typ pobyt. služby pro OZP, jejichž situace vyžaduje pomoc jiné osoby, ale mají schopnost žít víceméně samostatně v prostředí, které je svým charakterem fakticky totožné s běžným bytem.</a:t>
            </a:r>
            <a:r>
              <a:rPr lang="cs-CZ" dirty="0"/>
              <a:t> Příklad poskytovatele: DSS Slatiňany.</a:t>
            </a:r>
            <a:endParaRPr lang="cs-CZ" dirty="0" smtClean="0"/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61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11560" y="548680"/>
            <a:ext cx="7618040" cy="557748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b="1" dirty="0" smtClean="0"/>
              <a:t>Sociální </a:t>
            </a:r>
            <a:r>
              <a:rPr lang="cs-CZ" b="1" dirty="0"/>
              <a:t>služby ve zdravotnických zařízeních ústavní péče</a:t>
            </a:r>
            <a:r>
              <a:rPr lang="cs-CZ" dirty="0"/>
              <a:t> (nemocnice, </a:t>
            </a:r>
            <a:r>
              <a:rPr lang="cs-CZ" dirty="0" smtClean="0"/>
              <a:t>LDN, </a:t>
            </a:r>
            <a:r>
              <a:rPr lang="cs-CZ" dirty="0"/>
              <a:t>psychiatrické léčebny) se poskytují osobám, které se neobejdou bez pomoci jiné osoby a současně nemohou být propuštěny ze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zařízení, protože není v danou chvíli možné jim zabezpečit péči v domácnosti či v zařízení sociálních služeb.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3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Služby sociální prevence pro 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b="1" dirty="0"/>
              <a:t>Raná péče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Tlumočnické </a:t>
            </a:r>
            <a:r>
              <a:rPr lang="cs-CZ" b="1" dirty="0"/>
              <a:t>a předčitatelské služby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Služby </a:t>
            </a:r>
            <a:r>
              <a:rPr lang="cs-CZ" b="1" dirty="0"/>
              <a:t>následné péče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Sociálně aktivizační služby pro osoby se zdravotním postižením a seniory</a:t>
            </a:r>
            <a:r>
              <a:rPr lang="cs-CZ" dirty="0" smtClean="0"/>
              <a:t> </a:t>
            </a:r>
          </a:p>
          <a:p>
            <a:pPr lvl="0"/>
            <a:r>
              <a:rPr lang="cs-CZ" b="1" dirty="0" smtClean="0"/>
              <a:t>Sociálně </a:t>
            </a:r>
            <a:r>
              <a:rPr lang="cs-CZ" b="1" dirty="0"/>
              <a:t>terapeutické dílny</a:t>
            </a:r>
            <a:r>
              <a:rPr lang="cs-CZ" dirty="0"/>
              <a:t> </a:t>
            </a:r>
            <a:endParaRPr lang="cs-CZ" dirty="0" smtClean="0"/>
          </a:p>
          <a:p>
            <a:pPr lvl="0"/>
            <a:r>
              <a:rPr lang="cs-CZ" b="1" dirty="0" smtClean="0"/>
              <a:t>Terapeutické </a:t>
            </a:r>
            <a:r>
              <a:rPr lang="cs-CZ" b="1" dirty="0"/>
              <a:t>komunity</a:t>
            </a:r>
            <a:r>
              <a:rPr lang="cs-CZ" dirty="0"/>
              <a:t> 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97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908720"/>
            <a:ext cx="7762056" cy="521744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b="1" dirty="0"/>
              <a:t>Raná péče</a:t>
            </a:r>
            <a:r>
              <a:rPr lang="cs-CZ" dirty="0"/>
              <a:t> je terénní případně i ambulantní služba určená dětem do </a:t>
            </a:r>
            <a:r>
              <a:rPr lang="cs-CZ" dirty="0" smtClean="0"/>
              <a:t>3 (7) </a:t>
            </a:r>
            <a:r>
              <a:rPr lang="cs-CZ" dirty="0"/>
              <a:t>let se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postižením a jejich rodičům, aby jim napomáhala zvládnout specifické potřeby spojené s vývojem dítěte. Příklad poskytovatele: Středisko rané péče v Pardubicích.</a:t>
            </a:r>
          </a:p>
          <a:p>
            <a:pPr lvl="0"/>
            <a:r>
              <a:rPr lang="cs-CZ" b="1" dirty="0"/>
              <a:t>Tlumočnické a předčitatelské služby</a:t>
            </a:r>
            <a:r>
              <a:rPr lang="cs-CZ" dirty="0"/>
              <a:t> jsou poskytovány obvykle osobám se smyslovým postižením za účelem pomoci v komunikaci s okolím a při vyřizování osobních záležitostí. Jsou poskytovány obvykle jako terénní služba. Příklad poskytovatele: Základní organizace neslyšících Svitavy.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44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251520" y="908720"/>
            <a:ext cx="7978080" cy="521744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b="1" dirty="0"/>
              <a:t>Služby následné péče</a:t>
            </a:r>
            <a:r>
              <a:rPr lang="cs-CZ" dirty="0"/>
              <a:t> jsou určeny osobám trpícím chronickým duševním onemocněním nebo osobám závislým na návykových látkách, které absolvovaly ústavní léčbu. Jejich cílem je pomoc při zvládnutí běžných životních podmínek a prevence „recidivy“. Příklad poskytovatele: Péče o duševní zdraví, Středisko následné péče Pardubice a Chrudim. </a:t>
            </a:r>
          </a:p>
          <a:p>
            <a:pPr lvl="0"/>
            <a:r>
              <a:rPr lang="cs-CZ" b="1" dirty="0"/>
              <a:t>Sociálně aktivizační služby pro osoby se zdravotním postižením a seniory</a:t>
            </a:r>
            <a:r>
              <a:rPr lang="cs-CZ" dirty="0"/>
              <a:t> nabízejí těmto lidem pomoc při zvládnutí běžných životních situací tak, aby nedošlo k jejich ohrožení </a:t>
            </a:r>
            <a:r>
              <a:rPr lang="cs-CZ" dirty="0" smtClean="0"/>
              <a:t>soc. </a:t>
            </a:r>
            <a:r>
              <a:rPr lang="cs-CZ" dirty="0"/>
              <a:t>vyloučením. Příklad poskytovatele: CSSP Chrudim, CEDR Pardubice, Křižovatka Handicap Pardubice.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13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620688"/>
            <a:ext cx="7762056" cy="55054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b="1" dirty="0"/>
              <a:t>Sociálně terapeutické dílny</a:t>
            </a:r>
            <a:r>
              <a:rPr lang="cs-CZ" dirty="0"/>
              <a:t> jsou poskytovány osobám se sníženou soběstačností z důvodu zdravotního postižení. Účelem této služby je dlouhodobá a pravidelná podpora zdokonalování pracovních návyků a dovedností prostřednictví sociálně pracovní terapie. Příklad poskytovatele: MOMO Chrudim, CEDR Pardubice, Péče o duševní zdraví – středisko Výměník Pardubice. </a:t>
            </a:r>
          </a:p>
          <a:p>
            <a:pPr lvl="0"/>
            <a:r>
              <a:rPr lang="cs-CZ" b="1" dirty="0"/>
              <a:t>Terapeutické komunity</a:t>
            </a:r>
            <a:r>
              <a:rPr lang="cs-CZ" dirty="0"/>
              <a:t> poskytují pobytové služby pro osoby závislé na návykových látkách nebo i osoby s chronickým duševním onemocněním s cílem zbavit se závislosti a vytvořit dobré podmínky pro začlenění do společnosti. Příklad poskytovatele: pouze v kraji Vysočina – </a:t>
            </a:r>
            <a:r>
              <a:rPr lang="cs-CZ" dirty="0" err="1"/>
              <a:t>Kolpingovo</a:t>
            </a:r>
            <a:r>
              <a:rPr lang="cs-CZ" dirty="0"/>
              <a:t> dílo Sejřek, </a:t>
            </a:r>
            <a:r>
              <a:rPr lang="cs-CZ" dirty="0" err="1"/>
              <a:t>Circle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life</a:t>
            </a:r>
            <a:r>
              <a:rPr lang="cs-CZ" dirty="0"/>
              <a:t> Koněšín.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06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7762056" cy="536145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b="1" dirty="0"/>
              <a:t>Sociální rehabilitace</a:t>
            </a:r>
            <a:r>
              <a:rPr lang="cs-CZ" dirty="0"/>
              <a:t> má za cíl pomoc lidem k dosažení samostatnosti, nezávislosti a soběstačnosti, a to rozvojem jejich schopností a dovedností a posilováním návyků potřebných pro samostatný život. Služba je určena osobám se </a:t>
            </a:r>
            <a:r>
              <a:rPr lang="cs-CZ" u="sng" dirty="0">
                <a:hlinkClick r:id="rId2"/>
              </a:rPr>
              <a:t>zdravotním postižením</a:t>
            </a:r>
            <a:r>
              <a:rPr lang="cs-CZ" dirty="0"/>
              <a:t>, ale také osobám, které jsou ohroženy sociálním vyloučením z jiného důvodu, například etnické příslušnosti, chudoby, dlouhodobé nezaměstnanosti apod. Příklad poskytovatele: Centrum pro zdravotně postižené pardubického kraje. FOD Pardubice, Křižovatka handicap Pardubice.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75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Zdroje: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>
                <a:hlinkClick r:id="rId2"/>
              </a:rPr>
              <a:t>www.mpsv.cz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3"/>
              </a:rPr>
              <a:t>http://iregistr.mpsv.cz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www.finance.cz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4886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134</Words>
  <Application>Microsoft Office PowerPoint</Application>
  <PresentationFormat>Předvádění na obrazovce (4:3)</PresentationFormat>
  <Paragraphs>61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systému Office</vt:lpstr>
      <vt:lpstr>Sociální péče o OZP</vt:lpstr>
      <vt:lpstr>Sociální péče o OZP</vt:lpstr>
      <vt:lpstr>Sociální služby pro OZP</vt:lpstr>
      <vt:lpstr>Sociální poradenství </vt:lpstr>
      <vt:lpstr>Služby sociální péče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Služby sociální prevence pro OZP</vt:lpstr>
      <vt:lpstr>Prezentace aplikace PowerPoint</vt:lpstr>
      <vt:lpstr>Prezentace aplikace PowerPoint</vt:lpstr>
      <vt:lpstr>Prezentace aplikace PowerPoint</vt:lpstr>
      <vt:lpstr>Prezentace aplikace PowerPoint</vt:lpstr>
      <vt:lpstr>Zdroje: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péče o OZP</dc:title>
  <dc:creator>Truncova</dc:creator>
  <cp:lastModifiedBy>Truncova</cp:lastModifiedBy>
  <cp:revision>5</cp:revision>
  <dcterms:created xsi:type="dcterms:W3CDTF">2011-10-10T23:14:01Z</dcterms:created>
  <dcterms:modified xsi:type="dcterms:W3CDTF">2012-06-09T19:34:13Z</dcterms:modified>
</cp:coreProperties>
</file>