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44D7A-1217-4454-8228-AE620E4A1EF0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0E28-D2C5-469F-9C6A-803D647A1C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13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44D7A-1217-4454-8228-AE620E4A1EF0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0E28-D2C5-469F-9C6A-803D647A1C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5910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44D7A-1217-4454-8228-AE620E4A1EF0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0E28-D2C5-469F-9C6A-803D647A1C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1307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44D7A-1217-4454-8228-AE620E4A1EF0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0E28-D2C5-469F-9C6A-803D647A1C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5103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44D7A-1217-4454-8228-AE620E4A1EF0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0E28-D2C5-469F-9C6A-803D647A1C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9546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44D7A-1217-4454-8228-AE620E4A1EF0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0E28-D2C5-469F-9C6A-803D647A1C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9321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44D7A-1217-4454-8228-AE620E4A1EF0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0E28-D2C5-469F-9C6A-803D647A1C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8174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44D7A-1217-4454-8228-AE620E4A1EF0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0E28-D2C5-469F-9C6A-803D647A1C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8600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44D7A-1217-4454-8228-AE620E4A1EF0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0E28-D2C5-469F-9C6A-803D647A1C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8432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44D7A-1217-4454-8228-AE620E4A1EF0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0E28-D2C5-469F-9C6A-803D647A1C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7737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44D7A-1217-4454-8228-AE620E4A1EF0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0E28-D2C5-469F-9C6A-803D647A1C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3298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44D7A-1217-4454-8228-AE620E4A1EF0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90E28-D2C5-469F-9C6A-803D647A1C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1717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://www.atre.cz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7772400" cy="1470025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Problémy v rodině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3140968"/>
            <a:ext cx="7704856" cy="1752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cs-CZ" dirty="0"/>
              <a:t>Další typy rodin – rodiny vícegenerační, problematika nezletilých rodičů, rozvádějící se a neúplné rodiny. </a:t>
            </a:r>
            <a:r>
              <a:rPr lang="cs-CZ" dirty="0" smtClean="0"/>
              <a:t>PAS. Rizika </a:t>
            </a:r>
            <a:r>
              <a:rPr lang="cs-CZ" dirty="0"/>
              <a:t>doplněných rodin, další atypické rodiny, základní přístupy k soc. práci s těmito rodinami. 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229200"/>
            <a:ext cx="5715000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60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Vícegenerační rodiny a jejich úskalí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Vícegenerační </a:t>
            </a:r>
            <a:r>
              <a:rPr lang="cs-CZ" dirty="0"/>
              <a:t>rodina je nejčastější typ rozšířené rodiny</a:t>
            </a:r>
            <a:r>
              <a:rPr lang="cs-CZ" dirty="0" smtClean="0"/>
              <a:t> </a:t>
            </a:r>
          </a:p>
          <a:p>
            <a:r>
              <a:rPr lang="cs-CZ" dirty="0" smtClean="0"/>
              <a:t>V jedné domácnosti žijí alespoň 3 generace (děti, rodiče, prarodiče)</a:t>
            </a:r>
          </a:p>
          <a:p>
            <a:r>
              <a:rPr lang="cs-CZ" dirty="0" smtClean="0"/>
              <a:t>V minulém století základní typ rodiny (hlavně na venkově) – sociální a ekonomické zabezpečení</a:t>
            </a:r>
          </a:p>
          <a:p>
            <a:r>
              <a:rPr lang="cs-CZ" dirty="0" smtClean="0"/>
              <a:t>Dnes spíše vzácné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14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Důvody k vícegeneračnímu soužití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Kultura</a:t>
            </a:r>
          </a:p>
          <a:p>
            <a:r>
              <a:rPr lang="cs-CZ" dirty="0" smtClean="0"/>
              <a:t>Zvyk</a:t>
            </a:r>
          </a:p>
          <a:p>
            <a:r>
              <a:rPr lang="cs-CZ" dirty="0" smtClean="0"/>
              <a:t>Sociální situace členů rodiny</a:t>
            </a:r>
          </a:p>
          <a:p>
            <a:r>
              <a:rPr lang="cs-CZ" dirty="0" smtClean="0"/>
              <a:t>Ekonomická situace členů rodiny</a:t>
            </a:r>
          </a:p>
          <a:p>
            <a:r>
              <a:rPr lang="cs-CZ" dirty="0" smtClean="0"/>
              <a:t>Bytová situace členů rodiny</a:t>
            </a:r>
          </a:p>
          <a:p>
            <a:r>
              <a:rPr lang="cs-CZ" dirty="0" smtClean="0"/>
              <a:t>Zdravotní stav </a:t>
            </a:r>
            <a:r>
              <a:rPr lang="cs-CZ" dirty="0"/>
              <a:t>členů rodiny </a:t>
            </a:r>
            <a:endParaRPr lang="cs-CZ" dirty="0" smtClean="0"/>
          </a:p>
          <a:p>
            <a:r>
              <a:rPr lang="cs-CZ" b="1" dirty="0" smtClean="0"/>
              <a:t>Soužití chtěné </a:t>
            </a:r>
            <a:r>
              <a:rPr lang="cs-CZ" dirty="0" smtClean="0"/>
              <a:t>x vynucené situací, </a:t>
            </a:r>
            <a:r>
              <a:rPr lang="cs-CZ" b="1" dirty="0" smtClean="0"/>
              <a:t>nechtěné</a:t>
            </a:r>
            <a:endParaRPr lang="cs-CZ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99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Výhody vícegeneračního soužití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b="1" dirty="0"/>
              <a:t>bydlení je levnější</a:t>
            </a:r>
          </a:p>
          <a:p>
            <a:r>
              <a:rPr lang="cs-CZ" b="1" dirty="0" smtClean="0"/>
              <a:t>možnost </a:t>
            </a:r>
            <a:r>
              <a:rPr lang="cs-CZ" b="1" dirty="0"/>
              <a:t>vzájemné výpomoci </a:t>
            </a:r>
            <a:r>
              <a:rPr lang="cs-CZ" dirty="0"/>
              <a:t>– pomoc při hlídání dětí, pomoc v domácnosti</a:t>
            </a:r>
          </a:p>
          <a:p>
            <a:r>
              <a:rPr lang="cs-CZ" dirty="0" smtClean="0"/>
              <a:t>dítě </a:t>
            </a:r>
            <a:r>
              <a:rPr lang="cs-CZ" dirty="0"/>
              <a:t>má v případě klidného soužití </a:t>
            </a:r>
            <a:r>
              <a:rPr lang="cs-CZ" b="1" dirty="0"/>
              <a:t>více vzorů pro život</a:t>
            </a:r>
            <a:r>
              <a:rPr lang="cs-CZ" dirty="0"/>
              <a:t>, více osob, na které se může obrátit</a:t>
            </a:r>
          </a:p>
          <a:p>
            <a:r>
              <a:rPr lang="cs-CZ" b="1" dirty="0" smtClean="0"/>
              <a:t>vzájemná </a:t>
            </a:r>
            <a:r>
              <a:rPr lang="cs-CZ" b="1" dirty="0"/>
              <a:t>citová opora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98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Nevýhody vícegeneračního soužití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b="1" dirty="0"/>
              <a:t>nedostatek soukromí </a:t>
            </a:r>
            <a:r>
              <a:rPr lang="cs-CZ" dirty="0"/>
              <a:t>– nutno řešit prostor (problém je hlavně v bytech, méně často v rod. domech.) </a:t>
            </a:r>
          </a:p>
          <a:p>
            <a:r>
              <a:rPr lang="cs-CZ" b="1" dirty="0" smtClean="0"/>
              <a:t>nutnost </a:t>
            </a:r>
            <a:r>
              <a:rPr lang="cs-CZ" b="1" dirty="0"/>
              <a:t>přizpůsobit se </a:t>
            </a:r>
            <a:r>
              <a:rPr lang="cs-CZ" dirty="0"/>
              <a:t>odlišnému životnímu stylu, názorům, vkusu</a:t>
            </a:r>
          </a:p>
          <a:p>
            <a:r>
              <a:rPr lang="cs-CZ" b="1" dirty="0" smtClean="0"/>
              <a:t>možnost </a:t>
            </a:r>
            <a:r>
              <a:rPr lang="cs-CZ" b="1" dirty="0"/>
              <a:t>„zneužívání“ </a:t>
            </a:r>
            <a:r>
              <a:rPr lang="cs-CZ" dirty="0"/>
              <a:t>některých členů rodiny – vyžadování nadměrné péče, nadměrného hlídání dětí atd.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530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7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Rodičovství nezletilých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V ČR se týká  2000 dívek (100 pod 15 let) ročně, polovina dítě donosí</a:t>
            </a:r>
          </a:p>
          <a:p>
            <a:r>
              <a:rPr lang="cs-CZ" dirty="0" smtClean="0"/>
              <a:t>Nezletilé matky pochází z různého prostředí, nejčastěji z dysfunkčních, chudých rodin</a:t>
            </a:r>
          </a:p>
          <a:p>
            <a:r>
              <a:rPr lang="cs-CZ" dirty="0" smtClean="0"/>
              <a:t>Situaci je nutno řešit v první řadě s: rodinou</a:t>
            </a:r>
            <a:r>
              <a:rPr lang="cs-CZ" dirty="0"/>
              <a:t>, otcem dítěte, gynekologem, sociální pracovnicí a dalšími </a:t>
            </a:r>
            <a:r>
              <a:rPr lang="cs-CZ" dirty="0" smtClean="0"/>
              <a:t>odborníky. </a:t>
            </a:r>
          </a:p>
          <a:p>
            <a:r>
              <a:rPr lang="cs-CZ" dirty="0" smtClean="0"/>
              <a:t>Nezletilé matky často rodičovství tají.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8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Rodičovství nezletilých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cs-CZ" dirty="0"/>
              <a:t>Rodiny </a:t>
            </a:r>
            <a:r>
              <a:rPr lang="cs-CZ" dirty="0" err="1" smtClean="0"/>
              <a:t>nezl</a:t>
            </a:r>
            <a:r>
              <a:rPr lang="cs-CZ" dirty="0" smtClean="0"/>
              <a:t>. </a:t>
            </a:r>
            <a:r>
              <a:rPr lang="cs-CZ" dirty="0"/>
              <a:t>matek </a:t>
            </a:r>
            <a:r>
              <a:rPr lang="cs-CZ" dirty="0" smtClean="0"/>
              <a:t>jsou více </a:t>
            </a:r>
            <a:r>
              <a:rPr lang="cs-CZ" dirty="0"/>
              <a:t>ohroženy </a:t>
            </a:r>
            <a:r>
              <a:rPr lang="cs-CZ" dirty="0" smtClean="0"/>
              <a:t>rozpadem</a:t>
            </a:r>
          </a:p>
          <a:p>
            <a:r>
              <a:rPr lang="cs-CZ" dirty="0" smtClean="0"/>
              <a:t> Nezletilé </a:t>
            </a:r>
            <a:r>
              <a:rPr lang="cs-CZ" dirty="0"/>
              <a:t>matky jsou častěji matkami </a:t>
            </a:r>
            <a:r>
              <a:rPr lang="cs-CZ" dirty="0" smtClean="0"/>
              <a:t>svobodnými</a:t>
            </a:r>
          </a:p>
          <a:p>
            <a:r>
              <a:rPr lang="cs-CZ" dirty="0" smtClean="0"/>
              <a:t>Za </a:t>
            </a:r>
            <a:r>
              <a:rPr lang="cs-CZ" dirty="0"/>
              <a:t>rizikové jsou považovány hlavně rodiny nezletilých, sociálně nezralých matek, které v rychlém sledu plodí další děti s různými otci a o tyto děti příliš nestojí a nevěnují jim dostatek péče. </a:t>
            </a:r>
          </a:p>
          <a:p>
            <a:r>
              <a:rPr lang="cs-CZ" dirty="0"/>
              <a:t>Nezletilé matky vychovávají děti nejčastěji ve spolupráci s matkou (ta je často stanovena i poručníkem dítěte).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89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dirty="0" smtClean="0"/>
              <a:t>Možnosti podpory nezletilých matek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cs-CZ" dirty="0" smtClean="0"/>
              <a:t>Ideální je pokud matka má podporu vlastní rodiny a sociální péči tedy potřebuje minimálně (jen malé % </a:t>
            </a:r>
            <a:r>
              <a:rPr lang="cs-CZ" dirty="0" err="1" smtClean="0"/>
              <a:t>nezl</a:t>
            </a:r>
            <a:r>
              <a:rPr lang="cs-CZ" dirty="0" smtClean="0"/>
              <a:t>. matek)</a:t>
            </a:r>
          </a:p>
          <a:p>
            <a:r>
              <a:rPr lang="cs-CZ" dirty="0" smtClean="0"/>
              <a:t>Možnost pobytu ve školských </a:t>
            </a:r>
            <a:r>
              <a:rPr lang="cs-CZ" dirty="0"/>
              <a:t>ústavních </a:t>
            </a:r>
            <a:r>
              <a:rPr lang="cs-CZ" dirty="0" smtClean="0"/>
              <a:t>zařízeních </a:t>
            </a:r>
            <a:r>
              <a:rPr lang="cs-CZ" dirty="0"/>
              <a:t>(diagnostické ústavy, dětské domovy, dětské domovy se školou, výchovné </a:t>
            </a:r>
            <a:r>
              <a:rPr lang="cs-CZ" dirty="0" smtClean="0"/>
              <a:t>ústavy)</a:t>
            </a:r>
          </a:p>
          <a:p>
            <a:r>
              <a:rPr lang="cs-CZ" dirty="0" smtClean="0"/>
              <a:t>Možnost pobytu v kojeneckých ústavech a dětských domovech pro děti do 3 let (dětská centra – např. Veská) , v centrech pro děti vyžadující okamžitou pomoc, apod.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72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dirty="0" smtClean="0"/>
              <a:t>Možnosti podpory nezletilých matek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cs-CZ" dirty="0" smtClean="0"/>
              <a:t>Ze sociálních služeb hlavně </a:t>
            </a:r>
          </a:p>
          <a:p>
            <a:r>
              <a:rPr lang="cs-CZ" dirty="0" smtClean="0"/>
              <a:t>Azylové domy (nad 18 let)</a:t>
            </a:r>
          </a:p>
          <a:p>
            <a:r>
              <a:rPr lang="cs-CZ" dirty="0" smtClean="0"/>
              <a:t>Domy na půl cesty</a:t>
            </a:r>
          </a:p>
          <a:p>
            <a:r>
              <a:rPr lang="cs-CZ" dirty="0" smtClean="0"/>
              <a:t>Odborné poradenství</a:t>
            </a:r>
          </a:p>
          <a:p>
            <a:endParaRPr lang="cs-CZ" dirty="0"/>
          </a:p>
          <a:p>
            <a:r>
              <a:rPr lang="cs-CZ" dirty="0" smtClean="0"/>
              <a:t>Sociální zabezpečení (hlavně rodičovský příspěvek, příspěvek na dítě, porodné, dávky sociální péče)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25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dirty="0" smtClean="0"/>
              <a:t>Možnosti podpory nezletilých matek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Pomoc nabízí Fond ohrožených dětí (poradenství, utajené porody), společnost Dlaň životu aj.)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b="1" dirty="0" smtClean="0"/>
              <a:t>Ideální je prevence </a:t>
            </a:r>
            <a:r>
              <a:rPr lang="cs-CZ" dirty="0" smtClean="0"/>
              <a:t>(sexuální výchova)  </a:t>
            </a:r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47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Nezletilé matky a zákon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cs-CZ" dirty="0" smtClean="0"/>
              <a:t>Nezletilý rodič není zákonným zástupcem dítěte</a:t>
            </a:r>
          </a:p>
          <a:p>
            <a:r>
              <a:rPr lang="cs-CZ" dirty="0" smtClean="0"/>
              <a:t>Rodičovskou zodpovědnost lze přiznat od 16 let (většinou pouze pro oblast péče o dítě)</a:t>
            </a:r>
          </a:p>
          <a:p>
            <a:r>
              <a:rPr lang="cs-CZ" dirty="0" smtClean="0"/>
              <a:t>Od 16 let možné </a:t>
            </a:r>
            <a:r>
              <a:rPr lang="cs-CZ" dirty="0" err="1" smtClean="0"/>
              <a:t>zplnoletnění</a:t>
            </a:r>
            <a:r>
              <a:rPr lang="cs-CZ" dirty="0" smtClean="0"/>
              <a:t> pro uzavření manželství </a:t>
            </a:r>
          </a:p>
          <a:p>
            <a:r>
              <a:rPr lang="cs-CZ" dirty="0" smtClean="0"/>
              <a:t>Potrat: do 16 let nutný souhlas rodičů, od 16 do 18 let jejich informování o provedení zákroku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44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Nezletilé matky a zákon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Studium: povinnou školní docházku nelze přerušit (</a:t>
            </a:r>
            <a:r>
              <a:rPr lang="cs-CZ" dirty="0" err="1" smtClean="0"/>
              <a:t>indiviuduální</a:t>
            </a:r>
            <a:r>
              <a:rPr lang="cs-CZ" dirty="0" smtClean="0"/>
              <a:t> plán), později možnost přerušení max. na 2 roky. 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5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b="1" dirty="0"/>
              <a:t>Rodiny v rozvodu a neúplné </a:t>
            </a:r>
            <a:r>
              <a:rPr lang="cs-CZ" b="1" dirty="0" smtClean="0"/>
              <a:t>rodiny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Více než 50 % manželství se rozvádí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Rozvodové vlny (nejčastější rozvody):</a:t>
            </a:r>
          </a:p>
          <a:p>
            <a:pPr lvl="1"/>
            <a:r>
              <a:rPr lang="cs-CZ" dirty="0" smtClean="0"/>
              <a:t>2-8 rok manželství</a:t>
            </a:r>
          </a:p>
          <a:p>
            <a:pPr lvl="1"/>
            <a:r>
              <a:rPr lang="cs-CZ" dirty="0" smtClean="0"/>
              <a:t>18- 25 rok uzavření manželství</a:t>
            </a:r>
          </a:p>
          <a:p>
            <a:pPr marL="457200" lvl="1" indent="0">
              <a:buNone/>
            </a:pPr>
            <a:endParaRPr lang="cs-CZ" dirty="0" smtClean="0"/>
          </a:p>
          <a:p>
            <a:r>
              <a:rPr lang="cs-CZ" dirty="0" smtClean="0"/>
              <a:t>Rozvod je zátěž pro všechny zúčastněné</a:t>
            </a:r>
          </a:p>
          <a:p>
            <a:pPr marL="457200" lvl="1" indent="0">
              <a:buNone/>
            </a:pPr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30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b="1" dirty="0"/>
              <a:t>Důvody k rozvodu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cs-CZ" dirty="0"/>
              <a:t>Slabá vazba mezi partnery 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Vyústění </a:t>
            </a:r>
            <a:r>
              <a:rPr lang="cs-CZ" dirty="0" smtClean="0"/>
              <a:t>krize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Změna v povahových rysech partnera (hl. zesílení či zeslabení určitých rysů</a:t>
            </a:r>
            <a:r>
              <a:rPr lang="cs-CZ" dirty="0" smtClean="0"/>
              <a:t>)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Vyčerpání vztahu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19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b="1" dirty="0" smtClean="0"/>
              <a:t>Fáze rozvodu: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cs-CZ" u="sng" dirty="0" smtClean="0"/>
              <a:t>Období ambivalence </a:t>
            </a:r>
            <a:r>
              <a:rPr lang="cs-CZ" dirty="0" smtClean="0"/>
              <a:t>– váhání, láska, nenávist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u="sng" dirty="0"/>
              <a:t>Vlastní rozvod</a:t>
            </a:r>
            <a:r>
              <a:rPr lang="cs-CZ" dirty="0"/>
              <a:t> </a:t>
            </a:r>
            <a:r>
              <a:rPr lang="cs-CZ" dirty="0" smtClean="0"/>
              <a:t> - OSPOD – kolizní opatrovník (pokud jsou v rodině děti)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u="sng" dirty="0" smtClean="0"/>
              <a:t>Období </a:t>
            </a:r>
            <a:r>
              <a:rPr lang="cs-CZ" u="sng" dirty="0"/>
              <a:t>po rozvodu</a:t>
            </a:r>
            <a:r>
              <a:rPr lang="cs-CZ" dirty="0"/>
              <a:t> </a:t>
            </a:r>
            <a:r>
              <a:rPr lang="cs-CZ" dirty="0" smtClean="0"/>
              <a:t>–pocity</a:t>
            </a:r>
            <a:r>
              <a:rPr lang="cs-CZ" dirty="0"/>
              <a:t>, jako při úmrtí manžela </a:t>
            </a:r>
            <a:r>
              <a:rPr lang="cs-CZ" dirty="0" smtClean="0"/>
              <a:t>(</a:t>
            </a:r>
            <a:r>
              <a:rPr lang="cs-CZ" dirty="0"/>
              <a:t>emoční rozvod).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92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b="1" dirty="0"/>
              <a:t>Postavení dětí v rozvádějící se rodině</a:t>
            </a:r>
            <a:r>
              <a:rPr lang="cs-CZ" b="1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cs-CZ" dirty="0"/>
              <a:t>nejsou vtahovány do problémů</a:t>
            </a:r>
          </a:p>
          <a:p>
            <a:pPr lvl="0"/>
            <a:r>
              <a:rPr lang="cs-CZ" dirty="0"/>
              <a:t>děti jako nástroj pomsty (jeden z rodičů se prostřednictvím dítěte mstí partnerovi – zakazuje styk s druhým rodičem, pomlouvá ho)</a:t>
            </a:r>
          </a:p>
          <a:p>
            <a:pPr lvl="0"/>
            <a:r>
              <a:rPr lang="cs-CZ" dirty="0"/>
              <a:t>dítě jako stéblo poslední naděje (rodič se prostřednictvím dítěte snaží získat zpět svého partnera)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07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b="1" dirty="0" smtClean="0"/>
              <a:t>Postavení dětí v rozvádějící se rodině: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cs-CZ" dirty="0"/>
              <a:t>dítě jako prostředník (situace „ řekni tatínkovi, že mu vzkazuji“, dítě je zatahováno do problémů)</a:t>
            </a:r>
          </a:p>
          <a:p>
            <a:pPr lvl="0"/>
            <a:r>
              <a:rPr lang="cs-CZ" dirty="0"/>
              <a:t>dítě jako náhradní partner (rodič bere dítě jako partnera, nezdravé, brání to osamostatnění dítěte v pozdějším věku)</a:t>
            </a:r>
          </a:p>
          <a:p>
            <a:pPr lvl="0"/>
            <a:r>
              <a:rPr lang="cs-CZ" dirty="0"/>
              <a:t>zanedbávané dítě (rodiče řeší své problémy a zapomínají na dítě)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08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Dítě a reakce na rozvod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/>
              <a:t>chaos v myšlení a </a:t>
            </a:r>
            <a:r>
              <a:rPr lang="cs-CZ" dirty="0" smtClean="0"/>
              <a:t>reakcích</a:t>
            </a:r>
          </a:p>
          <a:p>
            <a:r>
              <a:rPr lang="cs-CZ" dirty="0" smtClean="0"/>
              <a:t> </a:t>
            </a:r>
            <a:r>
              <a:rPr lang="cs-CZ" dirty="0"/>
              <a:t>uzavřenost </a:t>
            </a:r>
            <a:endParaRPr lang="cs-CZ" dirty="0" smtClean="0"/>
          </a:p>
          <a:p>
            <a:r>
              <a:rPr lang="cs-CZ" dirty="0" smtClean="0"/>
              <a:t> </a:t>
            </a:r>
            <a:r>
              <a:rPr lang="cs-CZ" dirty="0"/>
              <a:t>výchovné problémy (agrese, záškoláctví)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92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dirty="0"/>
              <a:t>F</a:t>
            </a:r>
            <a:r>
              <a:rPr lang="cs-CZ" dirty="0" smtClean="0"/>
              <a:t>áze reakce dětí na rozvod: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Pozorujeme je u větší části dětí</a:t>
            </a:r>
            <a:endParaRPr lang="cs-CZ" dirty="0"/>
          </a:p>
          <a:p>
            <a:pPr lvl="0"/>
            <a:r>
              <a:rPr lang="cs-CZ" b="1" dirty="0"/>
              <a:t>obranné mechanismy </a:t>
            </a:r>
            <a:r>
              <a:rPr lang="cs-CZ" dirty="0"/>
              <a:t>(útěky, agrese), racionalizace (zdůvodňování)</a:t>
            </a:r>
          </a:p>
          <a:p>
            <a:pPr lvl="0"/>
            <a:r>
              <a:rPr lang="cs-CZ" b="1" dirty="0"/>
              <a:t>zlost</a:t>
            </a:r>
            <a:r>
              <a:rPr lang="cs-CZ" dirty="0"/>
              <a:t> – na všechny, rodiče ho nemají rádi, na sebe</a:t>
            </a:r>
          </a:p>
          <a:p>
            <a:pPr lvl="0"/>
            <a:r>
              <a:rPr lang="cs-CZ" b="1" dirty="0"/>
              <a:t>částečná adaptace </a:t>
            </a:r>
            <a:r>
              <a:rPr lang="cs-CZ" dirty="0"/>
              <a:t>(přizpůsobení) – přijetí nové situace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88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/>
              <a:t>Důsledky rozvodu na dítě závisí </a:t>
            </a:r>
            <a:r>
              <a:rPr lang="cs-CZ" dirty="0" smtClean="0"/>
              <a:t>na: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/>
              <a:t>na  těsnosti </a:t>
            </a:r>
            <a:r>
              <a:rPr lang="cs-CZ" dirty="0" smtClean="0"/>
              <a:t>vazeb</a:t>
            </a:r>
          </a:p>
          <a:p>
            <a:r>
              <a:rPr lang="cs-CZ" dirty="0" smtClean="0"/>
              <a:t>Pohlaví</a:t>
            </a:r>
          </a:p>
          <a:p>
            <a:r>
              <a:rPr lang="cs-CZ" dirty="0" smtClean="0"/>
              <a:t>Věku</a:t>
            </a:r>
          </a:p>
          <a:p>
            <a:r>
              <a:rPr lang="cs-CZ" dirty="0" smtClean="0"/>
              <a:t>osobnosti dítěte</a:t>
            </a:r>
          </a:p>
          <a:p>
            <a:r>
              <a:rPr lang="cs-CZ" dirty="0" smtClean="0"/>
              <a:t>reakci okolí</a:t>
            </a:r>
          </a:p>
          <a:p>
            <a:r>
              <a:rPr lang="cs-CZ" dirty="0" smtClean="0"/>
              <a:t> </a:t>
            </a:r>
            <a:r>
              <a:rPr lang="cs-CZ" dirty="0"/>
              <a:t>způsobu života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25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b="1" dirty="0"/>
              <a:t>syndrom zavrženého rodiče (PAS syndrom)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Programující rodič:</a:t>
            </a:r>
          </a:p>
          <a:p>
            <a:pPr lvl="1"/>
            <a:r>
              <a:rPr lang="cs-CZ" dirty="0" smtClean="0"/>
              <a:t>„programuje“ dítě proti druhému rodiči</a:t>
            </a:r>
          </a:p>
          <a:p>
            <a:pPr lvl="1"/>
            <a:r>
              <a:rPr lang="cs-CZ" dirty="0"/>
              <a:t>v</a:t>
            </a:r>
            <a:r>
              <a:rPr lang="cs-CZ" dirty="0" smtClean="0"/>
              <a:t>še </a:t>
            </a:r>
            <a:r>
              <a:rPr lang="cs-CZ" dirty="0"/>
              <a:t>související </a:t>
            </a:r>
            <a:r>
              <a:rPr lang="cs-CZ" dirty="0" smtClean="0"/>
              <a:t>s druhým rodičem je </a:t>
            </a:r>
            <a:r>
              <a:rPr lang="cs-CZ" dirty="0"/>
              <a:t>špatné, škodlivé až </a:t>
            </a:r>
            <a:r>
              <a:rPr lang="cs-CZ" dirty="0" smtClean="0"/>
              <a:t>nebezpečné</a:t>
            </a:r>
          </a:p>
          <a:p>
            <a:pPr lvl="1"/>
            <a:r>
              <a:rPr lang="cs-CZ" dirty="0"/>
              <a:t>c</a:t>
            </a:r>
            <a:r>
              <a:rPr lang="cs-CZ" dirty="0" smtClean="0"/>
              <a:t>itově vydírá dítě (přísun lásky dle přijímání doktríny)</a:t>
            </a:r>
          </a:p>
          <a:p>
            <a:pPr marL="457200" lvl="1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8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Terapie PAS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cs-CZ" dirty="0" smtClean="0"/>
              <a:t>Lehké formy:</a:t>
            </a:r>
          </a:p>
          <a:p>
            <a:r>
              <a:rPr lang="cs-CZ" dirty="0" smtClean="0"/>
              <a:t>Úprava styku s druhým rodičem, event. i změna svěření do péče</a:t>
            </a:r>
          </a:p>
          <a:p>
            <a:r>
              <a:rPr lang="cs-CZ" dirty="0" smtClean="0"/>
              <a:t>Asistovaný styk s rodičem pod vedením zkušeného terapeuta</a:t>
            </a:r>
          </a:p>
          <a:p>
            <a:r>
              <a:rPr lang="cs-CZ" dirty="0" smtClean="0"/>
              <a:t>Rodinná mediace (mediátor slouží jako nezávislý prostředník a posuzovatel)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78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Terapie PAS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Těžké formy:</a:t>
            </a:r>
          </a:p>
          <a:p>
            <a:r>
              <a:rPr lang="cs-CZ" dirty="0" smtClean="0"/>
              <a:t>Pobyt v lůžkovém zařízení (psychiatrická léčebna, výchovné centrum, reintegrační centrum –  to zatím u nás není)</a:t>
            </a:r>
          </a:p>
          <a:p>
            <a:r>
              <a:rPr lang="cs-CZ" dirty="0" smtClean="0"/>
              <a:t>Zákaz styku s programujícím rodičem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97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b="1" dirty="0"/>
              <a:t>Důsledky rozvodu</a:t>
            </a:r>
            <a:r>
              <a:rPr lang="cs-CZ" dirty="0"/>
              <a:t>: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cs-CZ" b="1" dirty="0"/>
              <a:t>ekonomické</a:t>
            </a:r>
            <a:r>
              <a:rPr lang="cs-CZ" dirty="0"/>
              <a:t> – nižší příjmy, dělení majetku, výživné, dvě domácnosti stojí ví než jedna společná. Teoreticky tedy na rozvod doplatí všechny strany. </a:t>
            </a:r>
          </a:p>
          <a:p>
            <a:pPr lvl="0"/>
            <a:r>
              <a:rPr lang="cs-CZ" b="1" dirty="0"/>
              <a:t>psychické</a:t>
            </a:r>
            <a:r>
              <a:rPr lang="cs-CZ" dirty="0"/>
              <a:t> – u dětí i u rodičů</a:t>
            </a:r>
          </a:p>
          <a:p>
            <a:pPr lvl="0"/>
            <a:r>
              <a:rPr lang="cs-CZ" b="1" dirty="0"/>
              <a:t>sociální</a:t>
            </a:r>
            <a:r>
              <a:rPr lang="cs-CZ" dirty="0"/>
              <a:t> – výchova, postavení ve společnosti</a:t>
            </a:r>
          </a:p>
          <a:p>
            <a:pPr lvl="0"/>
            <a:r>
              <a:rPr lang="cs-CZ" b="1" dirty="0"/>
              <a:t>právní</a:t>
            </a:r>
            <a:r>
              <a:rPr lang="cs-CZ" dirty="0"/>
              <a:t> – změna příjmení, alimenty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23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dirty="0"/>
              <a:t> </a:t>
            </a:r>
            <a:br>
              <a:rPr lang="cs-CZ" dirty="0"/>
            </a:br>
            <a:r>
              <a:rPr lang="cs-CZ" b="1" dirty="0"/>
              <a:t>Řešení rozvodových a porozvodových problémů: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/>
            <a:r>
              <a:rPr lang="cs-CZ" b="1" dirty="0" smtClean="0"/>
              <a:t>Pro </a:t>
            </a:r>
            <a:r>
              <a:rPr lang="cs-CZ" b="1" dirty="0"/>
              <a:t>řešení emočních problémů: </a:t>
            </a:r>
            <a:r>
              <a:rPr lang="cs-CZ" dirty="0"/>
              <a:t>psychoterapie individuální či skupinová, svépomocné skupiny rozvedených </a:t>
            </a:r>
          </a:p>
          <a:p>
            <a:pPr lvl="0"/>
            <a:r>
              <a:rPr lang="cs-CZ" b="1" dirty="0" smtClean="0"/>
              <a:t>Řešení </a:t>
            </a:r>
            <a:r>
              <a:rPr lang="cs-CZ" b="1" dirty="0"/>
              <a:t>konfliktů mezi partnery: </a:t>
            </a:r>
            <a:r>
              <a:rPr lang="cs-CZ" dirty="0"/>
              <a:t>mediace – nezávislá instituce řeší spory mezi partnery, nesnaží se zjistit, kdo je vinen, ale zajistit pro obě strany nejlepší řešení. </a:t>
            </a:r>
          </a:p>
          <a:p>
            <a:pPr lvl="0"/>
            <a:r>
              <a:rPr lang="cs-CZ" b="1" dirty="0"/>
              <a:t>Ekonomické a sociální problémy: </a:t>
            </a:r>
            <a:r>
              <a:rPr lang="cs-CZ" dirty="0"/>
              <a:t>řeší soc. pracovník ev. soud (styk s dětmi, neplacení výživného)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73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Právní hledisko rozvodu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cs-CZ" dirty="0"/>
              <a:t>rozvod </a:t>
            </a:r>
            <a:r>
              <a:rPr lang="cs-CZ" dirty="0" smtClean="0"/>
              <a:t>smluvený</a:t>
            </a:r>
          </a:p>
          <a:p>
            <a:pPr marL="0" lvl="0" indent="0">
              <a:buNone/>
            </a:pPr>
            <a:endParaRPr lang="cs-CZ" dirty="0"/>
          </a:p>
          <a:p>
            <a:pPr lvl="0"/>
            <a:r>
              <a:rPr lang="cs-CZ" dirty="0"/>
              <a:t>rozvod </a:t>
            </a:r>
            <a:r>
              <a:rPr lang="cs-CZ" dirty="0" smtClean="0"/>
              <a:t>sporný</a:t>
            </a:r>
          </a:p>
          <a:p>
            <a:pPr marL="0" lvl="0" indent="0">
              <a:buNone/>
            </a:pPr>
            <a:endParaRPr lang="cs-CZ" dirty="0"/>
          </a:p>
          <a:p>
            <a:pPr lvl="0"/>
            <a:r>
              <a:rPr lang="cs-CZ" dirty="0"/>
              <a:t>rozvod ztížený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8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Rozvod smluvený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Obě strany souhlasí</a:t>
            </a:r>
          </a:p>
          <a:p>
            <a:r>
              <a:rPr lang="cs-CZ" dirty="0" smtClean="0"/>
              <a:t>Nutná domluva o vypořádání majetku</a:t>
            </a:r>
          </a:p>
          <a:p>
            <a:r>
              <a:rPr lang="cs-CZ" dirty="0" smtClean="0"/>
              <a:t> Nutná domluva o způsobu péče o děti (svěření do péče do jednoho rodiče, střídavá péče, společná péče, rozdělení dětí mezi rodiče)</a:t>
            </a:r>
          </a:p>
          <a:p>
            <a:r>
              <a:rPr lang="cs-CZ" dirty="0" smtClean="0"/>
              <a:t>Manželství trvá min. 1 rok a min. 6 měsíců spolu nežijí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39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Rozvod sporný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Jeden z partnerů nesouhlasí</a:t>
            </a:r>
          </a:p>
          <a:p>
            <a:r>
              <a:rPr lang="cs-CZ" dirty="0" smtClean="0"/>
              <a:t>Pokud jsou v rodině děti nejprve opatrovnické řízení (kolizní opatrovník – OSPOD), poté až rozvodové</a:t>
            </a:r>
          </a:p>
          <a:p>
            <a:r>
              <a:rPr lang="cs-CZ" dirty="0" smtClean="0"/>
              <a:t>O formě péče o děti i rozdělení majetku rozhodne soud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29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Rozvod ztížený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Výjimečně</a:t>
            </a:r>
          </a:p>
          <a:p>
            <a:r>
              <a:rPr lang="cs-CZ" dirty="0" smtClean="0"/>
              <a:t>Jeden z partnerů nesouhlasí a vznikla by mu značná újma</a:t>
            </a:r>
          </a:p>
          <a:p>
            <a:r>
              <a:rPr lang="cs-CZ" dirty="0" smtClean="0"/>
              <a:t>Soud manželství nerozvede (pokud spolu 3 roky nežijí, soud manželství rozvede)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09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Neúplné rodiny - typy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/>
            <a:r>
              <a:rPr lang="cs-CZ" dirty="0"/>
              <a:t>úplná rodina vůbec nevznikne - </a:t>
            </a:r>
            <a:r>
              <a:rPr lang="cs-CZ" dirty="0" smtClean="0"/>
              <a:t>plánovaně </a:t>
            </a:r>
            <a:r>
              <a:rPr lang="cs-CZ" dirty="0"/>
              <a:t>x </a:t>
            </a:r>
            <a:r>
              <a:rPr lang="cs-CZ" dirty="0" smtClean="0"/>
              <a:t>neplánovaně</a:t>
            </a:r>
            <a:endParaRPr lang="cs-CZ" dirty="0"/>
          </a:p>
          <a:p>
            <a:pPr lvl="0"/>
            <a:r>
              <a:rPr lang="cs-CZ" dirty="0"/>
              <a:t> úplná rodina přestane dočasně nebo trvale plnit svoji funkci </a:t>
            </a:r>
            <a:endParaRPr lang="cs-CZ" dirty="0" smtClean="0"/>
          </a:p>
          <a:p>
            <a:pPr lvl="0"/>
            <a:r>
              <a:rPr lang="cs-CZ" dirty="0" smtClean="0"/>
              <a:t>úplná </a:t>
            </a:r>
            <a:r>
              <a:rPr lang="cs-CZ" dirty="0"/>
              <a:t>rodina zanikne přirozenou cestou (smrtí jednoho z rodičů) </a:t>
            </a:r>
          </a:p>
          <a:p>
            <a:pPr lvl="0"/>
            <a:r>
              <a:rPr lang="cs-CZ" dirty="0"/>
              <a:t>úplná rodina zanikne cestou nepřirozenou (rozvodem manželství) – nejčastější případ</a:t>
            </a:r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1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b="1" dirty="0"/>
              <a:t>Neúplné rodiny jsou ohroženy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cs-CZ" dirty="0"/>
              <a:t>Poruchou základních funkcí rodiny</a:t>
            </a:r>
          </a:p>
          <a:p>
            <a:pPr lvl="0"/>
            <a:r>
              <a:rPr lang="cs-CZ" dirty="0"/>
              <a:t>Ekonomickými problémy</a:t>
            </a:r>
          </a:p>
          <a:p>
            <a:pPr lvl="0"/>
            <a:r>
              <a:rPr lang="cs-CZ" dirty="0"/>
              <a:t>Nezaměstnaností</a:t>
            </a:r>
          </a:p>
          <a:p>
            <a:pPr lvl="0"/>
            <a:r>
              <a:rPr lang="cs-CZ" dirty="0"/>
              <a:t>Nepříznivou bytovou situací</a:t>
            </a:r>
          </a:p>
          <a:p>
            <a:pPr lvl="0"/>
            <a:r>
              <a:rPr lang="cs-CZ" dirty="0"/>
              <a:t>Sociální izolací až sociálním vyloučením </a:t>
            </a:r>
          </a:p>
          <a:p>
            <a:pPr marL="0" indent="0">
              <a:buNone/>
            </a:pPr>
            <a:r>
              <a:rPr lang="cs-CZ" dirty="0"/>
              <a:t>Ohrožení rodin stoupá s nízkou úrovní vzdělání rodičů a větším počtem dětí v rodině.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45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b="1" dirty="0"/>
              <a:t>Podpora neúplných rodin: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cs-CZ" b="1" dirty="0"/>
              <a:t>Systém sociálního zabezpečení</a:t>
            </a:r>
            <a:r>
              <a:rPr lang="cs-CZ" dirty="0"/>
              <a:t>-  delší doba vyplácení ošetřovného 13 dní oproti 6 dním v úplné rodině) </a:t>
            </a:r>
          </a:p>
          <a:p>
            <a:r>
              <a:rPr lang="cs-CZ" b="1" dirty="0"/>
              <a:t>Sociální </a:t>
            </a:r>
            <a:r>
              <a:rPr lang="cs-CZ" b="1" dirty="0" smtClean="0"/>
              <a:t>služby </a:t>
            </a:r>
          </a:p>
          <a:p>
            <a:pPr lvl="1"/>
            <a:r>
              <a:rPr lang="cs-CZ" dirty="0" smtClean="0"/>
              <a:t>Odborné poradenství</a:t>
            </a:r>
          </a:p>
          <a:p>
            <a:pPr lvl="1"/>
            <a:r>
              <a:rPr lang="cs-CZ" dirty="0" smtClean="0"/>
              <a:t>Sociálně aktivizační služby pro rodiny s dětmi</a:t>
            </a:r>
          </a:p>
          <a:p>
            <a:pPr lvl="1"/>
            <a:r>
              <a:rPr lang="cs-CZ" dirty="0" smtClean="0"/>
              <a:t>Azylové domy pro matky s dětmi</a:t>
            </a:r>
          </a:p>
          <a:p>
            <a:pPr marL="457200" lvl="1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08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cs-CZ" b="1" dirty="0" smtClean="0"/>
              <a:t>Podpora neúplných rodin: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/>
            <a:r>
              <a:rPr lang="cs-CZ" b="1" dirty="0"/>
              <a:t>Zvýhodnění v případě státních služeb pro rodinu </a:t>
            </a:r>
            <a:r>
              <a:rPr lang="cs-CZ" dirty="0"/>
              <a:t>- </a:t>
            </a:r>
            <a:r>
              <a:rPr lang="cs-CZ" dirty="0" smtClean="0"/>
              <a:t>školky </a:t>
            </a:r>
            <a:r>
              <a:rPr lang="cs-CZ" dirty="0"/>
              <a:t>a </a:t>
            </a:r>
            <a:r>
              <a:rPr lang="cs-CZ" dirty="0" smtClean="0"/>
              <a:t>školní družiny </a:t>
            </a:r>
          </a:p>
          <a:p>
            <a:pPr lvl="0"/>
            <a:r>
              <a:rPr lang="cs-CZ" b="1" dirty="0" smtClean="0"/>
              <a:t>Zvýhodnění </a:t>
            </a:r>
            <a:r>
              <a:rPr lang="cs-CZ" b="1" dirty="0"/>
              <a:t>v rámci zákoníku práce </a:t>
            </a:r>
            <a:r>
              <a:rPr lang="cs-CZ" dirty="0"/>
              <a:t>– osamělí rodiče nemohou být vysíláni </a:t>
            </a:r>
            <a:r>
              <a:rPr lang="cs-CZ" dirty="0" smtClean="0"/>
              <a:t>na pracovní </a:t>
            </a:r>
            <a:r>
              <a:rPr lang="cs-CZ" dirty="0"/>
              <a:t>cesty bez svého předchozího souhlasu</a:t>
            </a:r>
          </a:p>
          <a:p>
            <a:r>
              <a:rPr lang="cs-CZ" dirty="0"/>
              <a:t>Některé církevní či neziskové organizace nabízí další služby pro osamělé rodiče např. </a:t>
            </a:r>
            <a:r>
              <a:rPr lang="cs-CZ" b="1" dirty="0"/>
              <a:t>kluby pro osamělé rodiče</a:t>
            </a:r>
            <a:r>
              <a:rPr lang="cs-CZ" dirty="0"/>
              <a:t>, kde si rodiče mohou vyměňovat zkušenosti, společnost </a:t>
            </a:r>
            <a:r>
              <a:rPr lang="cs-CZ" dirty="0" err="1"/>
              <a:t>Aperio</a:t>
            </a:r>
            <a:r>
              <a:rPr lang="cs-CZ" dirty="0"/>
              <a:t> pořádá online </a:t>
            </a:r>
            <a:r>
              <a:rPr lang="cs-CZ" b="1" dirty="0"/>
              <a:t>semináře pro osamělé rodiče</a:t>
            </a:r>
            <a:r>
              <a:rPr lang="cs-CZ" dirty="0"/>
              <a:t>, kde radí, jak najít vhodnou práci.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24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b="1" dirty="0"/>
              <a:t>Doplněné rodiny (rekonstruované rodiny)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Doplnění neúplné rodiny o nevlastního otce či matku</a:t>
            </a:r>
          </a:p>
          <a:p>
            <a:r>
              <a:rPr lang="cs-CZ" dirty="0" smtClean="0"/>
              <a:t>Nutno přizpůsobit se jiným zvykům</a:t>
            </a:r>
          </a:p>
          <a:p>
            <a:r>
              <a:rPr lang="cs-CZ" dirty="0" smtClean="0"/>
              <a:t>Adaptace je těžší pokud mají oba partneři děti</a:t>
            </a:r>
          </a:p>
          <a:p>
            <a:r>
              <a:rPr lang="cs-CZ" dirty="0" smtClean="0"/>
              <a:t>Těžší situaci mají ženy</a:t>
            </a:r>
          </a:p>
          <a:p>
            <a:r>
              <a:rPr lang="cs-CZ" dirty="0" smtClean="0"/>
              <a:t>Přítomnost nevlastního rodiče zvyšuje četnost nežádoucího chování u dětí a mládeže.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18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dirty="0" smtClean="0"/>
              <a:t>Rizika u dětí v doplněných rodinách zvyšují: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Chudoba rodiny</a:t>
            </a:r>
          </a:p>
          <a:p>
            <a:r>
              <a:rPr lang="cs-CZ" dirty="0" smtClean="0"/>
              <a:t>Nízké vzdělání rodičů a jejich nezaměstnanost</a:t>
            </a:r>
          </a:p>
          <a:p>
            <a:r>
              <a:rPr lang="cs-CZ" dirty="0" smtClean="0"/>
              <a:t>Závislosti</a:t>
            </a:r>
          </a:p>
          <a:p>
            <a:r>
              <a:rPr lang="cs-CZ" dirty="0" smtClean="0"/>
              <a:t>Časté střídání nevlastních otců</a:t>
            </a:r>
          </a:p>
          <a:p>
            <a:endParaRPr lang="cs-CZ" dirty="0"/>
          </a:p>
          <a:p>
            <a:r>
              <a:rPr lang="cs-CZ" dirty="0" smtClean="0"/>
              <a:t>Riziko snižuje dobrý vztah nevlastního rodiče a dítěte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3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cs-CZ" dirty="0" smtClean="0"/>
              <a:t>Zdroje: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40000" lnSpcReduction="20000"/>
          </a:bodyPr>
          <a:lstStyle/>
          <a:p>
            <a:r>
              <a:rPr lang="cs-CZ" dirty="0"/>
              <a:t>CHRENKOVÁ </a:t>
            </a:r>
            <a:r>
              <a:rPr lang="cs-CZ" dirty="0" err="1"/>
              <a:t>M.:</a:t>
            </a:r>
            <a:r>
              <a:rPr lang="cs-CZ" i="1" dirty="0" err="1"/>
              <a:t>Gravidita</a:t>
            </a:r>
            <a:r>
              <a:rPr lang="cs-CZ" i="1" dirty="0"/>
              <a:t> a těhotenství nezletilých dívek v České republice</a:t>
            </a:r>
            <a:r>
              <a:rPr lang="cs-CZ" dirty="0"/>
              <a:t>, Havířov, 2010 Socioterapeutické listy, ISSN 1804-0411</a:t>
            </a:r>
          </a:p>
          <a:p>
            <a:r>
              <a:rPr lang="cs-CZ" dirty="0"/>
              <a:t>MATĚJČEK, DYTRYCH</a:t>
            </a:r>
            <a:r>
              <a:rPr lang="cs-CZ" i="1" dirty="0"/>
              <a:t>. Radosti s strasti prarodičů aneb když máme vnoučata</a:t>
            </a:r>
            <a:r>
              <a:rPr lang="cs-CZ" dirty="0"/>
              <a:t>. Praha : </a:t>
            </a:r>
            <a:r>
              <a:rPr lang="cs-CZ" dirty="0" err="1"/>
              <a:t>Grada</a:t>
            </a:r>
            <a:r>
              <a:rPr lang="cs-CZ" dirty="0"/>
              <a:t>, 1997. ISBN 80-7169-455-X. </a:t>
            </a:r>
          </a:p>
          <a:p>
            <a:r>
              <a:rPr lang="cs-CZ" dirty="0"/>
              <a:t>MATĚJČEK, DYTRYCH  </a:t>
            </a:r>
            <a:r>
              <a:rPr lang="cs-CZ" i="1" dirty="0"/>
              <a:t>Krizové situace v rodině očima dítěte. </a:t>
            </a:r>
            <a:r>
              <a:rPr lang="cs-CZ" dirty="0" err="1"/>
              <a:t>Havlíčův</a:t>
            </a:r>
            <a:r>
              <a:rPr lang="cs-CZ" dirty="0"/>
              <a:t> Brod, Grada.2002 ISBN 80-247-332-7</a:t>
            </a:r>
          </a:p>
          <a:p>
            <a:r>
              <a:rPr lang="cs-CZ" dirty="0"/>
              <a:t>ŠŤASTNÁ </a:t>
            </a:r>
            <a:r>
              <a:rPr lang="cs-CZ" dirty="0" err="1"/>
              <a:t>A.:Neúplné</a:t>
            </a:r>
            <a:r>
              <a:rPr lang="cs-CZ" dirty="0"/>
              <a:t> rodiny v České republice  a ve vybraných evropských zemích  Praha: VÚPSV, </a:t>
            </a:r>
            <a:r>
              <a:rPr lang="cs-CZ" dirty="0" err="1"/>
              <a:t>v.v.i</a:t>
            </a:r>
            <a:r>
              <a:rPr lang="cs-CZ" dirty="0"/>
              <a:t>., 2009. ISBN  978-80-7416-038-7  </a:t>
            </a:r>
          </a:p>
          <a:p>
            <a:r>
              <a:rPr lang="cs-CZ" dirty="0"/>
              <a:t>Zákon č. 20/1966 Sb., </a:t>
            </a:r>
            <a:r>
              <a:rPr lang="cs-CZ" i="1" dirty="0"/>
              <a:t>o péči a zdraví lidu</a:t>
            </a:r>
            <a:r>
              <a:rPr lang="cs-CZ" dirty="0"/>
              <a:t>, v platném znění. 1993-2008. [online]. [cit. 20.6.2008]. Dostupné z  </a:t>
            </a:r>
            <a:r>
              <a:rPr lang="cs-CZ" u="sng" dirty="0">
                <a:hlinkClick r:id="rId2"/>
              </a:rPr>
              <a:t>http://www.atre.cz/</a:t>
            </a:r>
            <a:r>
              <a:rPr lang="cs-CZ" dirty="0"/>
              <a:t>.</a:t>
            </a:r>
          </a:p>
          <a:p>
            <a:r>
              <a:rPr lang="cs-CZ" dirty="0"/>
              <a:t/>
            </a:r>
            <a:br>
              <a:rPr lang="cs-CZ" dirty="0"/>
            </a:br>
            <a:r>
              <a:rPr lang="cs-CZ" dirty="0"/>
              <a:t>Zákon č. 94/1963 Sb., </a:t>
            </a:r>
            <a:r>
              <a:rPr lang="cs-CZ" i="1" dirty="0"/>
              <a:t>o rodině</a:t>
            </a:r>
            <a:r>
              <a:rPr lang="cs-CZ" dirty="0"/>
              <a:t>, v platném znění. 1993-2008. [online]. [cit.19.6.2008]. Dostupné z : </a:t>
            </a:r>
            <a:r>
              <a:rPr lang="cs-CZ" u="sng" dirty="0">
                <a:hlinkClick r:id="rId2"/>
              </a:rPr>
              <a:t>http://www.atre.cz/</a:t>
            </a:r>
            <a:r>
              <a:rPr lang="cs-CZ" dirty="0"/>
              <a:t>.</a:t>
            </a:r>
          </a:p>
          <a:p>
            <a:r>
              <a:rPr lang="cs-CZ" dirty="0"/>
              <a:t/>
            </a:r>
            <a:br>
              <a:rPr lang="cs-CZ" dirty="0"/>
            </a:br>
            <a:r>
              <a:rPr lang="cs-CZ" dirty="0"/>
              <a:t>Zákon č.108/2006Sb., </a:t>
            </a:r>
            <a:r>
              <a:rPr lang="cs-CZ" i="1" dirty="0"/>
              <a:t>o sociálních službách</a:t>
            </a:r>
            <a:r>
              <a:rPr lang="cs-CZ" dirty="0"/>
              <a:t>, v platném znění. [online]. 1993-2008. [cit.25.8.2008]. Dostupné z : </a:t>
            </a:r>
            <a:r>
              <a:rPr lang="cs-CZ" u="sng" dirty="0">
                <a:hlinkClick r:id="rId2"/>
              </a:rPr>
              <a:t>http://www.atre.cz/</a:t>
            </a:r>
            <a:r>
              <a:rPr lang="cs-CZ" dirty="0"/>
              <a:t>.</a:t>
            </a:r>
          </a:p>
          <a:p>
            <a:r>
              <a:rPr lang="cs-CZ" dirty="0"/>
              <a:t/>
            </a:r>
            <a:br>
              <a:rPr lang="cs-CZ" dirty="0"/>
            </a:br>
            <a:r>
              <a:rPr lang="cs-CZ" dirty="0"/>
              <a:t>Zákon č. 66/1986 Sb., </a:t>
            </a:r>
            <a:r>
              <a:rPr lang="cs-CZ" i="1" dirty="0"/>
              <a:t>o umělém přerušení těhotenství</a:t>
            </a:r>
            <a:r>
              <a:rPr lang="cs-CZ" dirty="0"/>
              <a:t>. [online]. 2004, [cit.21.6.2006]. Dostupné z : </a:t>
            </a:r>
            <a:r>
              <a:rPr lang="cs-CZ" u="sng" dirty="0">
                <a:hlinkClick r:id="rId2"/>
              </a:rPr>
              <a:t>http://www.atre.cz/</a:t>
            </a:r>
            <a:r>
              <a:rPr lang="cs-CZ" dirty="0"/>
              <a:t>.</a:t>
            </a:r>
          </a:p>
          <a:p>
            <a:r>
              <a:rPr lang="cs-CZ" dirty="0"/>
              <a:t/>
            </a:r>
            <a:br>
              <a:rPr lang="cs-CZ" dirty="0"/>
            </a:br>
            <a:r>
              <a:rPr lang="cs-CZ" dirty="0"/>
              <a:t>Zákon č. 109/2002 Sb., </a:t>
            </a:r>
            <a:r>
              <a:rPr lang="cs-CZ" i="1" dirty="0"/>
              <a:t>o výkonu ústavní výchovy nebo ochranné výchovy ve školských zařízeních a o preventivně výchovné péči ve školských zařízeních a o změně dalších zákonů.</a:t>
            </a:r>
            <a:r>
              <a:rPr lang="cs-CZ" dirty="0"/>
              <a:t> [online]. 2004, [cit. 21.6.2006]. Dostupné z  http://www.atre.cz/.</a:t>
            </a:r>
          </a:p>
          <a:p>
            <a:r>
              <a:rPr lang="cs-CZ" dirty="0"/>
              <a:t> 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33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1158</Words>
  <Application>Microsoft Office PowerPoint</Application>
  <PresentationFormat>Předvádění na obrazovce (4:3)</PresentationFormat>
  <Paragraphs>191</Paragraphs>
  <Slides>36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36</vt:i4>
      </vt:variant>
    </vt:vector>
  </HeadingPairs>
  <TitlesOfParts>
    <vt:vector size="37" baseType="lpstr">
      <vt:lpstr>Motiv systému Office</vt:lpstr>
      <vt:lpstr>Problémy v rodině</vt:lpstr>
      <vt:lpstr>Vícegenerační rodiny a jejich úskalí</vt:lpstr>
      <vt:lpstr>Důvody k vícegeneračnímu soužití</vt:lpstr>
      <vt:lpstr>Výhody vícegeneračního soužití</vt:lpstr>
      <vt:lpstr>Nevýhody vícegeneračního soužití</vt:lpstr>
      <vt:lpstr>Rodičovství nezletilých</vt:lpstr>
      <vt:lpstr>Rodičovství nezletilých</vt:lpstr>
      <vt:lpstr>Možnosti podpory nezletilých matek </vt:lpstr>
      <vt:lpstr>Možnosti podpory nezletilých matek </vt:lpstr>
      <vt:lpstr>Možnosti podpory nezletilých matek </vt:lpstr>
      <vt:lpstr>Nezletilé matky a zákon</vt:lpstr>
      <vt:lpstr>Nezletilé matky a zákon</vt:lpstr>
      <vt:lpstr>Rodiny v rozvodu a neúplné rodiny</vt:lpstr>
      <vt:lpstr>Důvody k rozvodu:</vt:lpstr>
      <vt:lpstr>Fáze rozvodu:</vt:lpstr>
      <vt:lpstr>Postavení dětí v rozvádějící se rodině:</vt:lpstr>
      <vt:lpstr>Postavení dětí v rozvádějící se rodině:</vt:lpstr>
      <vt:lpstr>Dítě a reakce na rozvod</vt:lpstr>
      <vt:lpstr>Fáze reakce dětí na rozvod: </vt:lpstr>
      <vt:lpstr>Důsledky rozvodu na dítě závisí na:</vt:lpstr>
      <vt:lpstr>syndrom zavrženého rodiče (PAS syndrom)</vt:lpstr>
      <vt:lpstr>Terapie PAS</vt:lpstr>
      <vt:lpstr>Terapie PAS</vt:lpstr>
      <vt:lpstr>Důsledky rozvodu: </vt:lpstr>
      <vt:lpstr>  Řešení rozvodových a porozvodových problémů: </vt:lpstr>
      <vt:lpstr>Právní hledisko rozvodu</vt:lpstr>
      <vt:lpstr>Rozvod smluvený</vt:lpstr>
      <vt:lpstr>Rozvod sporný</vt:lpstr>
      <vt:lpstr>Rozvod ztížený</vt:lpstr>
      <vt:lpstr>Neúplné rodiny - typy</vt:lpstr>
      <vt:lpstr>Neúplné rodiny jsou ohroženy:</vt:lpstr>
      <vt:lpstr>Podpora neúplných rodin: </vt:lpstr>
      <vt:lpstr>Podpora neúplných rodin: </vt:lpstr>
      <vt:lpstr>Doplněné rodiny (rekonstruované rodiny) </vt:lpstr>
      <vt:lpstr>Rizika u dětí v doplněných rodinách zvyšují: </vt:lpstr>
      <vt:lpstr>Zdroje: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Problémy v rodině</dc:title>
  <dc:creator>Truncova</dc:creator>
  <cp:lastModifiedBy>Truncova</cp:lastModifiedBy>
  <cp:revision>18</cp:revision>
  <dcterms:created xsi:type="dcterms:W3CDTF">2011-02-21T20:01:23Z</dcterms:created>
  <dcterms:modified xsi:type="dcterms:W3CDTF">2011-11-12T13:41:44Z</dcterms:modified>
</cp:coreProperties>
</file>