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409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755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529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3161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464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803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380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135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2115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2763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428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F6221-2FDB-41AD-8744-856BA0B97553}" type="datetimeFigureOut">
              <a:rPr lang="cs-CZ" smtClean="0"/>
              <a:t>7.8.2011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C4113-AC84-4AB9-AEE7-83454C25E4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243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zdomovci.estranky.cz/" TargetMode="External"/><Relationship Id="rId2" Type="http://schemas.openxmlformats.org/officeDocument/2006/relationships/hyperlink" Target="http://www.nadeje.cz/vz/bezdomovstvi_exv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://www.nadeje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Problematika bezdomovectví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68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Bezdomovec (osoba bez domova)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 Osoba</a:t>
            </a:r>
            <a:r>
              <a:rPr lang="cs-CZ" dirty="0"/>
              <a:t>, která nemá domov či možnost dlouhodobě využívat nějaké </a:t>
            </a:r>
            <a:r>
              <a:rPr lang="cs-CZ" dirty="0" smtClean="0"/>
              <a:t>přístřeší.</a:t>
            </a:r>
          </a:p>
          <a:p>
            <a:r>
              <a:rPr lang="cs-CZ" dirty="0"/>
              <a:t>M</a:t>
            </a:r>
            <a:r>
              <a:rPr lang="cs-CZ" dirty="0" smtClean="0"/>
              <a:t>ůže </a:t>
            </a:r>
            <a:r>
              <a:rPr lang="cs-CZ" dirty="0"/>
              <a:t>být osobou bez trvalého bydliště nebo je tzv. osobou bez přístřeší, která sice oficiálně trvalé bydliště má, ale z nějakého důvodu jej nechce nebo nemůže užívat. </a:t>
            </a:r>
            <a:endParaRPr lang="cs-CZ" dirty="0" smtClean="0"/>
          </a:p>
          <a:p>
            <a:r>
              <a:rPr lang="cs-CZ" dirty="0" smtClean="0"/>
              <a:t>Většinou </a:t>
            </a:r>
            <a:r>
              <a:rPr lang="cs-CZ" dirty="0"/>
              <a:t>nemá ani zaměstnání a rodinu, resp. jeho vztahy s příbuznými jsou natolik narušené, že zcela ztratily svou funkci.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9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Bezdomovectví</a:t>
            </a:r>
            <a:r>
              <a:rPr lang="cs-CZ" dirty="0"/>
              <a:t>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/>
          </a:bodyPr>
          <a:lstStyle/>
          <a:p>
            <a:pPr marL="342900" lvl="4" indent="-342900">
              <a:buFont typeface="Arial" pitchFamily="34" charset="0"/>
              <a:buChar char="•"/>
            </a:pPr>
            <a:r>
              <a:rPr lang="cs-CZ" sz="3200" dirty="0"/>
              <a:t>způsob života této osoby a existence tohoto jevu</a:t>
            </a:r>
          </a:p>
          <a:p>
            <a:pPr marL="342900" lvl="4" indent="-342900">
              <a:buFont typeface="Arial" pitchFamily="34" charset="0"/>
              <a:buChar char="•"/>
            </a:pPr>
            <a:r>
              <a:rPr lang="cs-CZ" sz="3200" dirty="0"/>
              <a:t>je sociálním jevem podmíněným celou řadou faktorů a představuje krajní podobu sociálního </a:t>
            </a:r>
            <a:r>
              <a:rPr lang="cs-CZ" sz="3200" dirty="0" smtClean="0"/>
              <a:t>vyloučení</a:t>
            </a:r>
          </a:p>
          <a:p>
            <a:pPr marL="342900" lvl="4" indent="-342900">
              <a:buFont typeface="Arial" pitchFamily="34" charset="0"/>
              <a:buChar char="•"/>
            </a:pPr>
            <a:r>
              <a:rPr lang="cs-CZ" sz="3200" dirty="0" smtClean="0"/>
              <a:t>na </a:t>
            </a:r>
            <a:r>
              <a:rPr lang="cs-CZ" sz="3200" dirty="0"/>
              <a:t>okraj společnosti se mohou dostat různí lidé ohrožení nestejnými problémy, podobní si jsou pouze v důsledku: ve ztrátě domova a v životě (nejen) na ulici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0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Typy </a:t>
            </a:r>
            <a:r>
              <a:rPr lang="cs-CZ" b="1" dirty="0" smtClean="0"/>
              <a:t>Bezdomovectví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b="1" dirty="0"/>
              <a:t>Zjevné </a:t>
            </a:r>
            <a:r>
              <a:rPr lang="cs-CZ" dirty="0"/>
              <a:t>- osoby, které okázale žijí mimo standardní hranice sociálních norem a návyků, jsou to lidé z nádraží a </a:t>
            </a:r>
            <a:r>
              <a:rPr lang="cs-CZ" dirty="0" smtClean="0"/>
              <a:t>parků</a:t>
            </a:r>
            <a:endParaRPr lang="cs-CZ" dirty="0"/>
          </a:p>
          <a:p>
            <a:pPr lvl="0"/>
            <a:r>
              <a:rPr lang="cs-CZ" b="1" dirty="0"/>
              <a:t>Skryté</a:t>
            </a:r>
            <a:r>
              <a:rPr lang="cs-CZ" dirty="0"/>
              <a:t> –osoby jako bezdomovci žijí, ale nejsme schopni to rozlišit „na první pohled“, to je valná většina lidí bez domova</a:t>
            </a:r>
          </a:p>
          <a:p>
            <a:pPr lvl="0"/>
            <a:r>
              <a:rPr lang="cs-CZ" b="1" dirty="0"/>
              <a:t>Potenciální</a:t>
            </a:r>
            <a:r>
              <a:rPr lang="cs-CZ" dirty="0"/>
              <a:t> - osoby, kterým bezdomovectví hrozí (obyvatelé ubytoven, osoby v bytě s neregulovaným nájmem a nízkým příjmem).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9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Dále dělíme bezdomovce na osoby, které</a:t>
            </a:r>
            <a:r>
              <a:rPr lang="cs-CZ" b="1" dirty="0" smtClean="0"/>
              <a:t>: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 smtClean="0"/>
              <a:t> </a:t>
            </a:r>
            <a:r>
              <a:rPr lang="cs-CZ" b="1" dirty="0"/>
              <a:t>usilují o společenskou integraci</a:t>
            </a:r>
            <a:r>
              <a:rPr lang="cs-CZ" dirty="0"/>
              <a:t> (menší část)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/>
              <a:t>rezignovali </a:t>
            </a:r>
            <a:r>
              <a:rPr lang="cs-CZ" b="1" dirty="0"/>
              <a:t>na společenskou integraci</a:t>
            </a:r>
            <a:r>
              <a:rPr lang="cs-CZ" dirty="0"/>
              <a:t> (dobrovolní bezdomovci) - chtějí si zabezpečit hlavně jídlo a teplo (větší část)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Lidé ohrožení bezdomovectvím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lvl="0"/>
            <a:r>
              <a:rPr lang="cs-CZ" dirty="0"/>
              <a:t>dlouhodobě nezaměstnaní</a:t>
            </a:r>
          </a:p>
          <a:p>
            <a:pPr lvl="0"/>
            <a:r>
              <a:rPr lang="cs-CZ" dirty="0"/>
              <a:t>hendikepovaní</a:t>
            </a:r>
          </a:p>
          <a:p>
            <a:pPr lvl="0"/>
            <a:r>
              <a:rPr lang="cs-CZ" dirty="0"/>
              <a:t>senioři</a:t>
            </a:r>
          </a:p>
          <a:p>
            <a:pPr lvl="0"/>
            <a:r>
              <a:rPr lang="cs-CZ" dirty="0"/>
              <a:t>lidé adaptovaní na život v institucích</a:t>
            </a:r>
          </a:p>
          <a:p>
            <a:pPr lvl="0"/>
            <a:r>
              <a:rPr lang="cs-CZ" dirty="0"/>
              <a:t>příslušníci etnických minorit (u nás hlavně Romové)</a:t>
            </a:r>
          </a:p>
          <a:p>
            <a:pPr lvl="0"/>
            <a:r>
              <a:rPr lang="cs-CZ" dirty="0" smtClean="0"/>
              <a:t>migranti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Lidé ohrožení bezdomovectvím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 smtClean="0"/>
              <a:t>Spíše muži</a:t>
            </a:r>
          </a:p>
          <a:p>
            <a:r>
              <a:rPr lang="cs-CZ" dirty="0" smtClean="0"/>
              <a:t>Lidé ve středním a vyšším věku</a:t>
            </a:r>
          </a:p>
          <a:p>
            <a:r>
              <a:rPr lang="cs-CZ" dirty="0" smtClean="0"/>
              <a:t>Osamělí lidé</a:t>
            </a:r>
          </a:p>
          <a:p>
            <a:r>
              <a:rPr lang="cs-CZ" dirty="0" smtClean="0"/>
              <a:t>Osoby trpící závislostí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9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„</a:t>
            </a:r>
            <a:r>
              <a:rPr lang="cs-CZ" b="1" dirty="0" smtClean="0"/>
              <a:t>Typický</a:t>
            </a:r>
            <a:r>
              <a:rPr lang="cs-CZ" dirty="0" smtClean="0"/>
              <a:t>“ </a:t>
            </a:r>
            <a:r>
              <a:rPr lang="cs-CZ" b="1" dirty="0" smtClean="0"/>
              <a:t>český</a:t>
            </a:r>
            <a:r>
              <a:rPr lang="cs-CZ" dirty="0" smtClean="0"/>
              <a:t> </a:t>
            </a:r>
            <a:r>
              <a:rPr lang="cs-CZ" b="1" dirty="0" smtClean="0"/>
              <a:t>bezdomovec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 smtClean="0"/>
              <a:t>Muž</a:t>
            </a:r>
          </a:p>
          <a:p>
            <a:r>
              <a:rPr lang="cs-CZ" dirty="0" smtClean="0"/>
              <a:t>Cca 40 let</a:t>
            </a:r>
          </a:p>
          <a:p>
            <a:r>
              <a:rPr lang="cs-CZ" dirty="0" smtClean="0"/>
              <a:t> Minimálně </a:t>
            </a:r>
            <a:r>
              <a:rPr lang="cs-CZ" dirty="0"/>
              <a:t>dva roky </a:t>
            </a:r>
            <a:r>
              <a:rPr lang="cs-CZ" dirty="0" smtClean="0"/>
              <a:t>nezaměstnaný</a:t>
            </a:r>
          </a:p>
          <a:p>
            <a:r>
              <a:rPr lang="cs-CZ" dirty="0" smtClean="0"/>
              <a:t> Se </a:t>
            </a:r>
            <a:r>
              <a:rPr lang="cs-CZ" dirty="0"/>
              <a:t>základním </a:t>
            </a:r>
            <a:r>
              <a:rPr lang="cs-CZ" dirty="0" smtClean="0"/>
              <a:t>vzděláním</a:t>
            </a:r>
          </a:p>
          <a:p>
            <a:r>
              <a:rPr lang="cs-CZ" dirty="0" smtClean="0"/>
              <a:t> Svobodný </a:t>
            </a:r>
            <a:r>
              <a:rPr lang="cs-CZ" dirty="0"/>
              <a:t>či </a:t>
            </a:r>
            <a:r>
              <a:rPr lang="cs-CZ" dirty="0" smtClean="0"/>
              <a:t>rozvedený</a:t>
            </a:r>
          </a:p>
          <a:p>
            <a:r>
              <a:rPr lang="cs-CZ" dirty="0" smtClean="0"/>
              <a:t> Problém </a:t>
            </a:r>
            <a:r>
              <a:rPr lang="cs-CZ" dirty="0"/>
              <a:t>se </a:t>
            </a:r>
            <a:r>
              <a:rPr lang="cs-CZ" dirty="0" smtClean="0"/>
              <a:t>závislostmi</a:t>
            </a:r>
          </a:p>
          <a:p>
            <a:r>
              <a:rPr lang="cs-CZ" dirty="0" smtClean="0"/>
              <a:t>Žije ve větším městě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Příčiny </a:t>
            </a:r>
            <a:r>
              <a:rPr lang="cs-CZ" b="1" dirty="0" smtClean="0"/>
              <a:t>bezdomovectví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/>
          </a:bodyPr>
          <a:lstStyle/>
          <a:p>
            <a:r>
              <a:rPr lang="cs-CZ" b="1" dirty="0" smtClean="0"/>
              <a:t> </a:t>
            </a:r>
            <a:r>
              <a:rPr lang="cs-CZ" b="1" dirty="0"/>
              <a:t>strukturální</a:t>
            </a:r>
            <a:r>
              <a:rPr lang="cs-CZ" dirty="0"/>
              <a:t> (objektivní) – státní sociální politika, politika zaměstnanosti a chudoba obecně, bytová politika, přístup k minoritám (menšinám)</a:t>
            </a:r>
          </a:p>
          <a:p>
            <a:r>
              <a:rPr lang="cs-CZ" b="1" dirty="0" smtClean="0"/>
              <a:t>vnitřní </a:t>
            </a:r>
            <a:r>
              <a:rPr lang="cs-CZ" b="1" dirty="0"/>
              <a:t>(subjektivní)</a:t>
            </a:r>
            <a:r>
              <a:rPr lang="cs-CZ" dirty="0"/>
              <a:t>- domácí násilí, psychiatrická diagnóza (často alkoholismus, toxikomanie, </a:t>
            </a:r>
            <a:r>
              <a:rPr lang="cs-CZ" dirty="0" err="1"/>
              <a:t>maniodepresivita</a:t>
            </a:r>
            <a:r>
              <a:rPr lang="cs-CZ" dirty="0"/>
              <a:t>, schizofrenie), nebo porucha chování (emoční labilita, porucha osobnosti). Tyto faktory bezdomovectví dále prohlubuje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Příčiny bezdomovectví v ČR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ztráta zaměstnání (23 %)</a:t>
            </a:r>
          </a:p>
          <a:p>
            <a:pPr lvl="0"/>
            <a:r>
              <a:rPr lang="cs-CZ" dirty="0" smtClean="0"/>
              <a:t>rozvod </a:t>
            </a:r>
            <a:r>
              <a:rPr lang="cs-CZ" dirty="0"/>
              <a:t>(20 %)</a:t>
            </a:r>
          </a:p>
          <a:p>
            <a:pPr lvl="0"/>
            <a:r>
              <a:rPr lang="cs-CZ" dirty="0"/>
              <a:t> odchod z rodiny (11 %)</a:t>
            </a:r>
          </a:p>
          <a:p>
            <a:pPr lvl="0"/>
            <a:r>
              <a:rPr lang="cs-CZ" dirty="0"/>
              <a:t> výkon trestu (5 %)</a:t>
            </a:r>
          </a:p>
          <a:p>
            <a:pPr lvl="0"/>
            <a:r>
              <a:rPr lang="cs-CZ" dirty="0"/>
              <a:t> špatné hospodaření (3 %)</a:t>
            </a:r>
          </a:p>
          <a:p>
            <a:pPr lvl="0"/>
            <a:r>
              <a:rPr lang="cs-CZ" dirty="0"/>
              <a:t> výstup z ústavního zařízení (2 %)</a:t>
            </a:r>
          </a:p>
          <a:p>
            <a:pPr lvl="0"/>
            <a:r>
              <a:rPr lang="cs-CZ" dirty="0"/>
              <a:t> jiné příčiny tvoří 29 %, </a:t>
            </a:r>
          </a:p>
          <a:p>
            <a:pPr lvl="0"/>
            <a:r>
              <a:rPr lang="cs-CZ" dirty="0"/>
              <a:t> pouze u 7 % bezdomovců má jít o dobrovolné rozhodnutí (ovšem i zde je třeba vzít v úvahu jejich psychický stav a další okolnosti)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Nejčastější problémy, které řeší bezdomovci: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Obtížné hledání zaměstnání a zneužívání ze strany zaměstnavatelů</a:t>
            </a:r>
            <a:r>
              <a:rPr lang="cs-CZ" b="1" dirty="0"/>
              <a:t> </a:t>
            </a:r>
            <a:r>
              <a:rPr lang="cs-CZ" dirty="0"/>
              <a:t>(práce bez smlouvy, za menší plat než je obvyklé) </a:t>
            </a:r>
          </a:p>
          <a:p>
            <a:pPr lvl="0"/>
            <a:r>
              <a:rPr lang="cs-CZ" dirty="0"/>
              <a:t>Obtížná komunikace s úřady (často jim chybí doklady)</a:t>
            </a:r>
          </a:p>
          <a:p>
            <a:pPr lvl="0"/>
            <a:r>
              <a:rPr lang="cs-CZ" dirty="0"/>
              <a:t>Špatná dostupnost zdravotní péče (neplatí zdravotní pojištění)</a:t>
            </a:r>
          </a:p>
          <a:p>
            <a:pPr lvl="0"/>
            <a:r>
              <a:rPr lang="cs-CZ" dirty="0"/>
              <a:t>Často problémy s policií</a:t>
            </a:r>
          </a:p>
          <a:p>
            <a:pPr lvl="0"/>
            <a:r>
              <a:rPr lang="cs-CZ" dirty="0"/>
              <a:t>Vzájemně špatný vztah s většinovou společností (nevšímavost až nepřátelství -  v poslední době se zvyšuje počet útoků na bezdomovce)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7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Prevence </a:t>
            </a:r>
            <a:r>
              <a:rPr lang="cs-CZ" b="1" dirty="0" smtClean="0"/>
              <a:t>bezdomovectví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lvl="0"/>
            <a:r>
              <a:rPr lang="cs-CZ" dirty="0"/>
              <a:t>Strukturální změny = centrální (úprava zejména bytové a zaměstnanecké politiky)</a:t>
            </a:r>
            <a:endParaRPr lang="cs-CZ" sz="2800" dirty="0"/>
          </a:p>
          <a:p>
            <a:pPr lvl="0"/>
            <a:r>
              <a:rPr lang="cs-CZ" dirty="0"/>
              <a:t>Záchytná sociální síť: </a:t>
            </a:r>
            <a:endParaRPr lang="cs-CZ" sz="2800" dirty="0"/>
          </a:p>
          <a:p>
            <a:pPr lvl="1"/>
            <a:r>
              <a:rPr lang="cs-CZ" dirty="0"/>
              <a:t>Poskytnutí sociálních služeb – hlavně sociální poradenství a služby sociální prevence – azylové domy, nocležny, denní centra atd.</a:t>
            </a:r>
            <a:endParaRPr lang="cs-CZ" sz="2400" dirty="0"/>
          </a:p>
          <a:p>
            <a:pPr lvl="1"/>
            <a:r>
              <a:rPr lang="cs-CZ" dirty="0"/>
              <a:t>Poskytnutí dávek sociálního </a:t>
            </a:r>
            <a:r>
              <a:rPr lang="cs-CZ" dirty="0" smtClean="0"/>
              <a:t>zabezpečení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Sociální péče o osoby bez </a:t>
            </a:r>
            <a:r>
              <a:rPr lang="cs-CZ" b="1" dirty="0" smtClean="0"/>
              <a:t>přístřeší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 smtClean="0"/>
              <a:t>Preventivní aktivity</a:t>
            </a:r>
          </a:p>
          <a:p>
            <a:endParaRPr lang="cs-CZ" dirty="0"/>
          </a:p>
          <a:p>
            <a:r>
              <a:rPr lang="cs-CZ" dirty="0" smtClean="0"/>
              <a:t>Služby zaměřené na naplnění základních potřeb</a:t>
            </a:r>
          </a:p>
          <a:p>
            <a:endParaRPr lang="cs-CZ" dirty="0"/>
          </a:p>
          <a:p>
            <a:r>
              <a:rPr lang="cs-CZ" dirty="0" smtClean="0"/>
              <a:t>Služby zaměřené na reintegraci a samostatnost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>Preventivní aktivity- zejména sociální poradenství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proces výměny informací mezi klientem a poradcem</a:t>
            </a:r>
            <a:endParaRPr lang="cs-CZ" sz="2800" dirty="0"/>
          </a:p>
          <a:p>
            <a:pPr lvl="0"/>
            <a:r>
              <a:rPr lang="cs-CZ" dirty="0"/>
              <a:t>začátek: dobrovolný, nedobrovolný</a:t>
            </a:r>
            <a:endParaRPr lang="cs-CZ" sz="2800" dirty="0"/>
          </a:p>
          <a:p>
            <a:pPr lvl="0"/>
            <a:r>
              <a:rPr lang="cs-CZ" dirty="0"/>
              <a:t>druhy: </a:t>
            </a:r>
            <a:endParaRPr lang="cs-CZ" sz="2800" dirty="0"/>
          </a:p>
          <a:p>
            <a:pPr lvl="1"/>
            <a:r>
              <a:rPr lang="cs-CZ" dirty="0"/>
              <a:t>Obecné</a:t>
            </a:r>
            <a:endParaRPr lang="cs-CZ" sz="2400" dirty="0"/>
          </a:p>
          <a:p>
            <a:pPr lvl="1"/>
            <a:r>
              <a:rPr lang="cs-CZ" dirty="0"/>
              <a:t>Speciální </a:t>
            </a:r>
            <a:endParaRPr lang="cs-CZ" sz="2400" dirty="0"/>
          </a:p>
          <a:p>
            <a:pPr lvl="0"/>
            <a:r>
              <a:rPr lang="cs-CZ" dirty="0"/>
              <a:t>Důležitá je dostupnost a aktivní vyhledávání ohrožených osob - ohrožení bezdomovectvím neumí většinou jednat s úřady a vyhledávat </a:t>
            </a:r>
            <a:r>
              <a:rPr lang="cs-CZ" dirty="0" smtClean="0"/>
              <a:t>pomoc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5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95536" y="404664"/>
            <a:ext cx="8352928" cy="569386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/>
            <a:endParaRPr lang="cs-CZ" sz="2800" dirty="0" smtClean="0"/>
          </a:p>
          <a:p>
            <a:pPr lvl="0"/>
            <a:r>
              <a:rPr lang="cs-CZ" sz="2800" b="1" dirty="0" smtClean="0"/>
              <a:t>trend</a:t>
            </a:r>
            <a:r>
              <a:rPr lang="cs-CZ" sz="2800" dirty="0"/>
              <a:t>: dát možnost volby, ponechat odpovědnost, </a:t>
            </a:r>
            <a:r>
              <a:rPr lang="cs-CZ" sz="2800" dirty="0" smtClean="0"/>
              <a:t>	přenechat </a:t>
            </a:r>
            <a:r>
              <a:rPr lang="cs-CZ" sz="2800" dirty="0"/>
              <a:t>aktivitu na </a:t>
            </a:r>
            <a:r>
              <a:rPr lang="cs-CZ" sz="2800" dirty="0" smtClean="0"/>
              <a:t>klientovi</a:t>
            </a:r>
          </a:p>
          <a:p>
            <a:pPr lvl="0"/>
            <a:endParaRPr lang="cs-CZ" sz="2800" dirty="0"/>
          </a:p>
          <a:p>
            <a:pPr lvl="0"/>
            <a:r>
              <a:rPr lang="cs-CZ" sz="2800" b="1" dirty="0"/>
              <a:t>minimální služby</a:t>
            </a:r>
            <a:r>
              <a:rPr lang="cs-CZ" sz="2800" dirty="0"/>
              <a:t>:</a:t>
            </a:r>
          </a:p>
          <a:p>
            <a:pPr lvl="1"/>
            <a:r>
              <a:rPr lang="cs-CZ" sz="2800" dirty="0"/>
              <a:t>obecné informace (nejsou cíleny ke konkrétní osobě)</a:t>
            </a:r>
          </a:p>
          <a:p>
            <a:pPr lvl="1"/>
            <a:r>
              <a:rPr lang="cs-CZ" sz="2800" dirty="0"/>
              <a:t>rady (cílené ke konkrétní osobě, poskytují možnost volby)</a:t>
            </a:r>
          </a:p>
          <a:p>
            <a:pPr lvl="1"/>
            <a:r>
              <a:rPr lang="cs-CZ" sz="2800" dirty="0"/>
              <a:t>aktivní pomoc (např. pomoc při vyplňování formuláře)</a:t>
            </a:r>
          </a:p>
          <a:p>
            <a:pPr lvl="1"/>
            <a:r>
              <a:rPr lang="cs-CZ" sz="2800" dirty="0"/>
              <a:t>asistence (činnost mimo poradnu např. doprovod k lékaři, na úřad</a:t>
            </a:r>
            <a:r>
              <a:rPr lang="cs-CZ" sz="2800" dirty="0" smtClean="0"/>
              <a:t>)</a:t>
            </a:r>
          </a:p>
          <a:p>
            <a:pPr lvl="1"/>
            <a:endParaRPr lang="cs-CZ" sz="28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0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Služby zaměřené na naplnění základních potřeb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cs-CZ" dirty="0"/>
              <a:t>vytvoření zázemí na hygienu, lékařské ošetření, nasycení, odpočinek, ošacení </a:t>
            </a:r>
          </a:p>
          <a:p>
            <a:r>
              <a:rPr lang="cs-CZ" dirty="0" smtClean="0"/>
              <a:t>Ubytovací </a:t>
            </a:r>
            <a:r>
              <a:rPr lang="cs-CZ" dirty="0"/>
              <a:t>služby:</a:t>
            </a:r>
          </a:p>
          <a:p>
            <a:pPr lvl="1"/>
            <a:r>
              <a:rPr lang="cs-CZ" dirty="0"/>
              <a:t>krátkodobé (dny až týdny;  krizová pomoc, denní centra, noclehárny)</a:t>
            </a:r>
          </a:p>
          <a:p>
            <a:pPr lvl="1"/>
            <a:r>
              <a:rPr lang="cs-CZ" dirty="0"/>
              <a:t>střednědobé (týdny až měsíce; zároveň i funkce c; samostatné pokoje na ubytovně, azylové domy) </a:t>
            </a:r>
          </a:p>
          <a:p>
            <a:pPr lvl="1"/>
            <a:r>
              <a:rPr lang="cs-CZ" dirty="0"/>
              <a:t>dlouhodobé (několik měsíců až let; zároveň i funkce c; cvičné a chráněné byty, domy na půl cesty, azylové domy)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6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Patří sem tyto sociální služby podle zákona 108/2006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/>
              <a:t>Nízkoprahová denní centra</a:t>
            </a:r>
          </a:p>
          <a:p>
            <a:r>
              <a:rPr lang="cs-CZ" dirty="0"/>
              <a:t>Noclehárny</a:t>
            </a:r>
          </a:p>
          <a:p>
            <a:r>
              <a:rPr lang="cs-CZ" dirty="0"/>
              <a:t>Azylové domy</a:t>
            </a:r>
          </a:p>
          <a:p>
            <a:r>
              <a:rPr lang="cs-CZ" dirty="0"/>
              <a:t>Domy na půl cesty</a:t>
            </a:r>
          </a:p>
          <a:p>
            <a:r>
              <a:rPr lang="cs-CZ" dirty="0"/>
              <a:t>Terénní programy</a:t>
            </a:r>
          </a:p>
          <a:p>
            <a:r>
              <a:rPr lang="cs-CZ" dirty="0"/>
              <a:t>Chráněné bydlení</a:t>
            </a:r>
          </a:p>
          <a:p>
            <a:r>
              <a:rPr lang="cs-CZ" dirty="0"/>
              <a:t>Podpora samostatného bydlení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8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Nízkoprahová denní centra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lvl="0"/>
            <a:r>
              <a:rPr lang="cs-CZ" dirty="0"/>
              <a:t>poskytují ambulantní služby pro osoby bez přístřeší. Služba obsahuje pomoc při osobní hygieně (nebo poskytnutí podmínek pro osobní hygienu) poskytnutí stravy (nebo pomoc při zajištění stravy). Služba se poskytuje bezúplatně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4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Noclehárny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solidFill>
            <a:schemeClr val="bg2"/>
          </a:solidFill>
        </p:spPr>
        <p:txBody>
          <a:bodyPr/>
          <a:lstStyle/>
          <a:p>
            <a:r>
              <a:rPr lang="cs-CZ" dirty="0"/>
              <a:t>poskytují ambulantní služby osobám bez přístřeší, které mají zájem o využití hygienického zařízení a přenocování. Služba obsahuje pomoc při osobní hygieně nebo poskytnutí podmínek pro osobní hygienu, poskytnutí stravy, poskytnutí ubytování, poskytnutí nebo zprostředkování informací. Služba se poskytuje za úplatu stanovenou poskytovatelem.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3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Azylové domy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/>
              <a:t>poskytují pobytové služby na přechodnou dobu osobám v nepříznivé sociální situaci spojené se ztrátou bydlení. Služba obsahuje poskytnutí stravy nebo pomoc při zajištění stravy, poskytnutí ubytování nebo pomoc při zajištění bydlení, pomoc při prosazování práv a zájmů, výchovné, vzdělávací a aktivizační činnosti. Služba se poskytuje za úplatu.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2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Domy na půl cesty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poskytují </a:t>
            </a:r>
            <a:r>
              <a:rPr lang="cs-CZ" dirty="0"/>
              <a:t>pobytové služby na přechodnou dobu pro osoby do 26 let věku, které po dosažení zletilosti opouštějí školská zařízení pro výkon ústavní nebo ochranné výchovy, popřípadě pro osoby z jiných zařízení pro péči o děti a mládež. Služba obsahuje tyto činnosti: poskytnutí ubytování, zprostředkování kontaktu se společenským prostředím, terapeutické činnosti a pomoc při prosazování práv a zájmů. Služba se poskytuje za úplatu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2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Terénní programy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služby poskytované osobám, které vedou nebo jsou ohroženy rizikovým způsobem života. Služba je určena pro problémové skupiny dětí a mládeže, uživatele drog, osoby bez přístřeší, osoby žijící v sociálně vyloučených komunitách a jiné sociálně ohrožené skupiny. Cílem služby je tyto osoby vyhledávat a minimalizovat rizika jejich způsobu života. Služba obsahuje zprostředkování kontaktu se společenským prostředím a pomoc při prosazování práv a zájmů. Služba se poskytuje bezúplatně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Chráněné bydlení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lvl="0"/>
            <a:r>
              <a:rPr lang="cs-CZ" dirty="0"/>
              <a:t>dlouhodobá pobytová služba poskytovaná osobám se zdravotním postižením, jejichž situace vyžaduje pomoc jiné osoby. Chráněné bydlení má formu individuálního nebo skupinového bydlení; osobě se poskytuje podle potřeby podpora osobního asistenta. Služba obsahuje poskytnutí stravy nebo pomoc při zajištění stravy, poskytnutí ubytování, pomoc při zajištění chodu domácnosti, výchovné, vzdělávací a aktivizační činnosti, zprostředkování kontaktu se společenským prostředím, terapeutické činnosti, pomoc při prosazování práv a zájmů. Služba se poskytuje za úplatu.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8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/>
              <a:t>Služby zaměřené na reintegraci a samostatnost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lvl="0"/>
            <a:r>
              <a:rPr lang="cs-CZ" dirty="0"/>
              <a:t>Reintegrace = návrat do společnosti </a:t>
            </a:r>
          </a:p>
          <a:p>
            <a:pPr lvl="0"/>
            <a:r>
              <a:rPr lang="cs-CZ" dirty="0"/>
              <a:t>Patří sem hlavně:</a:t>
            </a:r>
          </a:p>
          <a:p>
            <a:pPr marL="0" indent="0">
              <a:buNone/>
            </a:pPr>
            <a:r>
              <a:rPr lang="cs-CZ" dirty="0"/>
              <a:t>- nácvik potřebných dovedností (hl. sociálních) </a:t>
            </a:r>
          </a:p>
          <a:p>
            <a:pPr marL="0" indent="0">
              <a:buNone/>
            </a:pPr>
            <a:r>
              <a:rPr lang="cs-CZ" dirty="0"/>
              <a:t>- podpora zaměstnanosti (chráněná a podporovaná místa, sociální firmy, podporované zaměstnávání….)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Patří sem: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 smtClean="0"/>
              <a:t>Sociální RHB</a:t>
            </a:r>
          </a:p>
          <a:p>
            <a:r>
              <a:rPr lang="cs-CZ" dirty="0" smtClean="0"/>
              <a:t>Sociálně terapeutické dílny</a:t>
            </a:r>
          </a:p>
          <a:p>
            <a:r>
              <a:rPr lang="cs-CZ" dirty="0" smtClean="0"/>
              <a:t>Chráněné dílny</a:t>
            </a:r>
          </a:p>
          <a:p>
            <a:r>
              <a:rPr lang="cs-CZ" dirty="0" smtClean="0"/>
              <a:t>Tréninková pracoviště</a:t>
            </a:r>
          </a:p>
          <a:p>
            <a:r>
              <a:rPr lang="cs-CZ" dirty="0" smtClean="0"/>
              <a:t>Podporované zaměstnání</a:t>
            </a:r>
          </a:p>
          <a:p>
            <a:r>
              <a:rPr lang="cs-CZ" dirty="0" smtClean="0"/>
              <a:t>Veřejně prospěšné práce</a:t>
            </a:r>
          </a:p>
          <a:p>
            <a:r>
              <a:rPr lang="cs-CZ" dirty="0" smtClean="0"/>
              <a:t>Sociální firmy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9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dirty="0" smtClean="0"/>
              <a:t>Sociální 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 smtClean="0"/>
              <a:t>soubor </a:t>
            </a:r>
            <a:r>
              <a:rPr lang="cs-CZ" dirty="0"/>
              <a:t>specifických činností směřujících k dosažení samostatnosti, nezávislosti a soběstačnosti osob rozvojem schopností a dovedností, posilováním návyků a nácvikem výkonů běžných pro samostatný život – poskytuje se formou terénních, ambulantních nebo pobytových služeb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Sociálně terapeutické dílny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lvl="0"/>
            <a:r>
              <a:rPr lang="cs-CZ" dirty="0" smtClean="0"/>
              <a:t>ambulantní </a:t>
            </a:r>
            <a:r>
              <a:rPr lang="cs-CZ" dirty="0"/>
              <a:t>služby poskytované osobám se sníženou soběstačností z důvodu zdravotního postižení, které nejsou z tohoto důvodu umístitelné na otevřeném ani chráněném trhu práce – jde o pravidelnou podporu zdokonalování pracovních návyků a dovedností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0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cs-CZ" b="1" dirty="0" smtClean="0"/>
              <a:t>Chráněné dílny (chráněná pracovní míst</a:t>
            </a:r>
            <a:r>
              <a:rPr lang="cs-CZ" dirty="0" smtClean="0"/>
              <a:t>a)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/>
              <a:t>jeden z nástrojů pro pracovní uplatnění a začlenění lidí se zdravotním a jiným </a:t>
            </a:r>
            <a:r>
              <a:rPr lang="cs-CZ" dirty="0" smtClean="0"/>
              <a:t>postižením či handicapem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Tréninková</a:t>
            </a:r>
            <a:r>
              <a:rPr lang="cs-CZ" dirty="0" smtClean="0"/>
              <a:t> </a:t>
            </a:r>
            <a:r>
              <a:rPr lang="cs-CZ" b="1" dirty="0" smtClean="0"/>
              <a:t>pracoviště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r>
              <a:rPr lang="cs-CZ" dirty="0"/>
              <a:t>pracoviště zabývající se nácvikem potřebných dovedností (stavební práce, práce v kavárně, šicí dílna apod., slouží jako přechod k běžnému zaměstnání, umožňuje vyzkoušet si zátěž v chráněném prostředí. Cílem je rozvoj pracovních a sociálních dovedností v podmínkách blížících se běžnému pracovnímu prostředí, podpora vycházející z individuálních potřeb uživatelů (komunikace, pracovní tempo, pracovní zátěž, zodpovědnost....) a podpora jejich samostatnosti , která jim usnadní přechod na volný trh práce, nebo chráněné pracovní místo. Mohou být zaregistrována jako sociální rehabilitace, nebo sociálně terapeutická dílna.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0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Podporované zaměstnání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cs-CZ" dirty="0"/>
              <a:t>komplex služeb, jejichž cílem je poskytnout člověku takovou podporu, aby si našel a udržel místo na otevřeném trhu práce za rovných platových podmínek. Je určeno pro zájemce znevýhodněné na trhu práce tak, že pro získání a udržení pracovního místa potřebují dlouhodobou podporu přímo na pracovišti. Podpora je poskytována podle individuálních schopností a potřeb konkrétního člověka. Bývá registrováno jako sociální rehabilitace.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Veřejně prospěšné práce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VPP</a:t>
            </a:r>
            <a:r>
              <a:rPr lang="cs-CZ" b="1" dirty="0"/>
              <a:t> </a:t>
            </a:r>
            <a:r>
              <a:rPr lang="cs-CZ" dirty="0"/>
              <a:t>jsou časově omezené pracovní příležitosti, které po dohodě s úřadem práce vytváří zaměstnavatel. Spočívají v činnostech ve prospěch obce, státu nebo jiné veřejně prospěšné instituce. Jejich cílem je umožnit uchazečům o zaměstnání obtížně umístitelným na trhu práce pracovat v době, kdy nemohou najít standardní práci (tj. poskytnout praxi a umožnit podmínky pro vznik důchodu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Sociální firmy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cs-CZ" dirty="0"/>
              <a:t>zaměstnávají znevýhodněné osoby a umožňují jim využití podpůrných a RHB služeb v jiných zařízeních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1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Organizace pracující s bezdomovci</a:t>
            </a:r>
            <a:r>
              <a:rPr lang="cs-CZ" b="1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lvl="0"/>
            <a:r>
              <a:rPr lang="cs-CZ" dirty="0"/>
              <a:t>FEANTSA – mezinárodní organizace věnující se problematice bezdomovectví</a:t>
            </a:r>
          </a:p>
          <a:p>
            <a:pPr lvl="0"/>
            <a:r>
              <a:rPr lang="cs-CZ" dirty="0"/>
              <a:t>Naděje</a:t>
            </a:r>
          </a:p>
          <a:p>
            <a:pPr lvl="0"/>
            <a:r>
              <a:rPr lang="cs-CZ" dirty="0"/>
              <a:t>Armáda spásy</a:t>
            </a:r>
          </a:p>
          <a:p>
            <a:pPr lvl="0"/>
            <a:r>
              <a:rPr lang="cs-CZ" dirty="0"/>
              <a:t>Sdružení azylových domů</a:t>
            </a:r>
          </a:p>
          <a:p>
            <a:pPr lvl="0"/>
            <a:r>
              <a:rPr lang="cs-CZ" dirty="0"/>
              <a:t>SKP Centrum</a:t>
            </a:r>
          </a:p>
          <a:p>
            <a:pPr lvl="0"/>
            <a:r>
              <a:rPr lang="cs-CZ" dirty="0" err="1"/>
              <a:t>Sopre</a:t>
            </a:r>
            <a:r>
              <a:rPr lang="cs-CZ" dirty="0"/>
              <a:t> CR</a:t>
            </a:r>
            <a:r>
              <a:rPr lang="cs-CZ" dirty="0" smtClean="0"/>
              <a:t>…..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cs-CZ" b="1" dirty="0" smtClean="0"/>
              <a:t>Zdroje: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r>
              <a:rPr lang="cs-CZ" dirty="0" smtClean="0"/>
              <a:t>HRADEČTÍ </a:t>
            </a:r>
            <a:r>
              <a:rPr lang="cs-CZ" dirty="0"/>
              <a:t>I. a V.: </a:t>
            </a:r>
            <a:r>
              <a:rPr lang="cs-CZ" i="1" dirty="0"/>
              <a:t>Bezdomovectví – extrémní vyloučení.</a:t>
            </a:r>
            <a:r>
              <a:rPr lang="cs-CZ" dirty="0"/>
              <a:t> Praha: Naděje, 1996. (bez ISBN). Dostupné na: </a:t>
            </a:r>
            <a:r>
              <a:rPr lang="cs-CZ" u="sng" dirty="0">
                <a:hlinkClick r:id="rId2"/>
              </a:rPr>
              <a:t>http://www.nadeje.cz/vz/bezdomovstvi_exv.pdf</a:t>
            </a:r>
            <a:endParaRPr lang="cs-CZ" dirty="0"/>
          </a:p>
          <a:p>
            <a:r>
              <a:rPr lang="cs-CZ" dirty="0"/>
              <a:t>HRADECKÝ I. a kol.: </a:t>
            </a:r>
            <a:r>
              <a:rPr lang="cs-CZ" i="1" dirty="0"/>
              <a:t>Definice a typologie bezdomovectví</a:t>
            </a:r>
            <a:r>
              <a:rPr lang="cs-CZ" dirty="0"/>
              <a:t>. Praha: DESTINY, 2007. </a:t>
            </a:r>
          </a:p>
          <a:p>
            <a:r>
              <a:rPr lang="cs-CZ" dirty="0"/>
              <a:t>ISBN 978-80-86451-13-8</a:t>
            </a:r>
          </a:p>
          <a:p>
            <a:r>
              <a:rPr lang="cs-CZ" dirty="0"/>
              <a:t>MATOUŠEK O: </a:t>
            </a:r>
            <a:r>
              <a:rPr lang="cs-CZ" i="1" dirty="0"/>
              <a:t>Slovník sociální práce.</a:t>
            </a:r>
            <a:r>
              <a:rPr lang="cs-CZ" dirty="0"/>
              <a:t> Praha: Portál. 2008. ISBN 978-80-7367-368-0</a:t>
            </a:r>
          </a:p>
          <a:p>
            <a:r>
              <a:rPr lang="cs-CZ" dirty="0"/>
              <a:t>MATOUŠEK O: </a:t>
            </a:r>
            <a:r>
              <a:rPr lang="cs-CZ" i="1" dirty="0"/>
              <a:t>Sociální práce v praxi.</a:t>
            </a:r>
            <a:r>
              <a:rPr lang="cs-CZ" dirty="0"/>
              <a:t> Praha: Portál. 2005. ISBN80-7367-002-X</a:t>
            </a:r>
          </a:p>
          <a:p>
            <a:r>
              <a:rPr lang="cs-CZ" u="sng" dirty="0">
                <a:hlinkClick r:id="rId3"/>
              </a:rPr>
              <a:t>http://www.bezdomovci.estranky.cz</a:t>
            </a:r>
            <a:endParaRPr lang="cs-CZ" dirty="0"/>
          </a:p>
          <a:p>
            <a:r>
              <a:rPr lang="cs-CZ" u="sng" dirty="0">
                <a:hlinkClick r:id="rId4"/>
              </a:rPr>
              <a:t>http://www.nadeje.cz/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5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1209</Words>
  <Application>Microsoft Office PowerPoint</Application>
  <PresentationFormat>Předvádění na obrazovce (4:3)</PresentationFormat>
  <Paragraphs>150</Paragraphs>
  <Slides>34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5" baseType="lpstr">
      <vt:lpstr>Motiv systému Office</vt:lpstr>
      <vt:lpstr>Problematika bezdomovectví</vt:lpstr>
      <vt:lpstr>Bezdomovec (osoba bez domova)</vt:lpstr>
      <vt:lpstr>Bezdomovectví </vt:lpstr>
      <vt:lpstr>Typy Bezdomovectví</vt:lpstr>
      <vt:lpstr>Dále dělíme bezdomovce na osoby, které:</vt:lpstr>
      <vt:lpstr>Lidé ohrožení bezdomovectvím:</vt:lpstr>
      <vt:lpstr>Lidé ohrožení bezdomovectvím:</vt:lpstr>
      <vt:lpstr>„Typický“ český bezdomovec</vt:lpstr>
      <vt:lpstr>Příčiny bezdomovectví</vt:lpstr>
      <vt:lpstr>Příčiny bezdomovectví v ČR </vt:lpstr>
      <vt:lpstr>Nejčastější problémy, které řeší bezdomovci: </vt:lpstr>
      <vt:lpstr>Prevence bezdomovectví</vt:lpstr>
      <vt:lpstr>Sociální péče o osoby bez přístřeší</vt:lpstr>
      <vt:lpstr>Preventivní aktivity- zejména sociální poradenství</vt:lpstr>
      <vt:lpstr>Prezentace aplikace PowerPoint</vt:lpstr>
      <vt:lpstr>Služby zaměřené na naplnění základních potřeb</vt:lpstr>
      <vt:lpstr>Patří sem tyto sociální služby podle zákona 108/2006</vt:lpstr>
      <vt:lpstr>Nízkoprahová denní centra</vt:lpstr>
      <vt:lpstr>Noclehárny</vt:lpstr>
      <vt:lpstr>Azylové domy</vt:lpstr>
      <vt:lpstr>Domy na půl cesty</vt:lpstr>
      <vt:lpstr>Terénní programy</vt:lpstr>
      <vt:lpstr>Chráněné bydlení</vt:lpstr>
      <vt:lpstr>Služby zaměřené na reintegraci a samostatnost</vt:lpstr>
      <vt:lpstr>Patří sem:</vt:lpstr>
      <vt:lpstr>Sociální rehabilitace</vt:lpstr>
      <vt:lpstr>Sociálně terapeutické dílny</vt:lpstr>
      <vt:lpstr>Chráněné dílny (chráněná pracovní místa) </vt:lpstr>
      <vt:lpstr>Tréninková pracoviště</vt:lpstr>
      <vt:lpstr>Podporované zaměstnání</vt:lpstr>
      <vt:lpstr>Veřejně prospěšné práce</vt:lpstr>
      <vt:lpstr>Sociální firmy </vt:lpstr>
      <vt:lpstr>Organizace pracující s bezdomovci: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Truncova</dc:creator>
  <cp:lastModifiedBy>Truncova</cp:lastModifiedBy>
  <cp:revision>9</cp:revision>
  <dcterms:created xsi:type="dcterms:W3CDTF">2011-06-19T15:10:20Z</dcterms:created>
  <dcterms:modified xsi:type="dcterms:W3CDTF">2011-08-07T19:19:11Z</dcterms:modified>
</cp:coreProperties>
</file>