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7888-A059-4C33-9636-120902B01BB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A96B5-22A1-4DB8-9D1A-07787F2EFD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308009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7888-A059-4C33-9636-120902B01BB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A96B5-22A1-4DB8-9D1A-07787F2EFD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739444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7888-A059-4C33-9636-120902B01BB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A96B5-22A1-4DB8-9D1A-07787F2EFD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317714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7888-A059-4C33-9636-120902B01BB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A96B5-22A1-4DB8-9D1A-07787F2EFD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073357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7888-A059-4C33-9636-120902B01BB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A96B5-22A1-4DB8-9D1A-07787F2EFD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076973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7888-A059-4C33-9636-120902B01BB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A96B5-22A1-4DB8-9D1A-07787F2EFD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787383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7888-A059-4C33-9636-120902B01BB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A96B5-22A1-4DB8-9D1A-07787F2EFD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58519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7888-A059-4C33-9636-120902B01BB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A96B5-22A1-4DB8-9D1A-07787F2EFD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687085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7888-A059-4C33-9636-120902B01BB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A96B5-22A1-4DB8-9D1A-07787F2EFD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915473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7888-A059-4C33-9636-120902B01BB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A96B5-22A1-4DB8-9D1A-07787F2EFD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681994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7888-A059-4C33-9636-120902B01BB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A96B5-22A1-4DB8-9D1A-07787F2EFD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93269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07888-A059-4C33-9636-120902B01BB8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A96B5-22A1-4DB8-9D1A-07787F2EFDE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986335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praha.tyflocentrum.cz/nase-sluzby/pruvodcovska-a-predcitatelska-sluzb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Průvodcovské a předčitatelské služby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78989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Průvodcovské a předčitatelské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jsou </a:t>
            </a:r>
            <a:r>
              <a:rPr lang="cs-CZ" dirty="0"/>
              <a:t>terénní nebo </a:t>
            </a:r>
            <a:r>
              <a:rPr lang="cs-CZ" dirty="0" err="1" smtClean="0"/>
              <a:t>amb</a:t>
            </a:r>
            <a:r>
              <a:rPr lang="cs-CZ" dirty="0"/>
              <a:t>.</a:t>
            </a:r>
            <a:r>
              <a:rPr lang="cs-CZ" dirty="0" smtClean="0"/>
              <a:t> </a:t>
            </a:r>
            <a:r>
              <a:rPr lang="cs-CZ" dirty="0"/>
              <a:t>služby </a:t>
            </a:r>
            <a:r>
              <a:rPr lang="cs-CZ" dirty="0" smtClean="0"/>
              <a:t>poskytované osobám</a:t>
            </a:r>
            <a:r>
              <a:rPr lang="cs-CZ" dirty="0"/>
              <a:t>, jejichž schopnosti jsou sníženy z důvodu věku nebo zdravotního postižení v oblasti orientace nebo komunikace, a napomáhá jim osobně si vyřídit vlastní záležitosti. 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68483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průvodcovské a předčitatelské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a)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b) pomoc při uplatňování práv, oprávněných zájmů a při obstarávání osobních záležitostí.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Průvodcovská služba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Courier New" pitchFamily="49" charset="0"/>
              <a:buChar char="o"/>
            </a:pPr>
            <a:r>
              <a:rPr lang="cs-CZ" dirty="0" smtClean="0"/>
              <a:t>nejčastěji </a:t>
            </a:r>
            <a:r>
              <a:rPr lang="cs-CZ" dirty="0"/>
              <a:t>využívají lidé při návštěvě lékaře, úřadu nebo jiné instituce. </a:t>
            </a:r>
            <a:endParaRPr lang="cs-CZ" dirty="0" smtClean="0"/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Nejde </a:t>
            </a:r>
            <a:r>
              <a:rPr lang="cs-CZ" dirty="0"/>
              <a:t>jen o doprovod z místa srazu na cílové místo a zpět, ale i o pomoc při orientaci v budově, při vyplňování dokumentů nebo během nákupů (výběr oblečení, orientace mezi regály, sdělování informací o zboží apod.).</a:t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12944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Předčitatelská služba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cs-CZ" dirty="0" smtClean="0"/>
              <a:t>Předčítat </a:t>
            </a:r>
            <a:r>
              <a:rPr lang="cs-CZ" dirty="0"/>
              <a:t>je možné denní tisk, korespondenci, dokumenty, knihy a podobně. </a:t>
            </a:r>
            <a:endParaRPr lang="cs-CZ" dirty="0" smtClean="0"/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Jedná </a:t>
            </a:r>
            <a:r>
              <a:rPr lang="cs-CZ" dirty="0"/>
              <a:t>se o pomoc při činnostech, které uživatel služby nemůže vykonávat kvůli zrakovému handicapu, tj. např. vyplnění formuláře nebo složenky, pomoc při označování předmětů v domácnosti, vyhledání </a:t>
            </a:r>
            <a:r>
              <a:rPr lang="cs-CZ" dirty="0" smtClean="0"/>
              <a:t>informací.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31143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Předčitatelské a průvodcovské služby poskytují: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doprovod s uživatelem služby zvoleného místa do místa jiného a </a:t>
            </a:r>
            <a:r>
              <a:rPr lang="cs-CZ" dirty="0" smtClean="0"/>
              <a:t>zpět</a:t>
            </a:r>
            <a:endParaRPr lang="cs-CZ" dirty="0"/>
          </a:p>
          <a:p>
            <a:r>
              <a:rPr lang="cs-CZ" dirty="0" smtClean="0"/>
              <a:t>pomoc </a:t>
            </a:r>
            <a:r>
              <a:rPr lang="cs-CZ" dirty="0"/>
              <a:t>průvodce při orientaci v terénu, budově či </a:t>
            </a:r>
            <a:r>
              <a:rPr lang="cs-CZ" dirty="0" smtClean="0"/>
              <a:t>místnosti</a:t>
            </a:r>
            <a:endParaRPr lang="cs-CZ" dirty="0"/>
          </a:p>
          <a:p>
            <a:r>
              <a:rPr lang="cs-CZ" dirty="0" smtClean="0"/>
              <a:t>předčítání</a:t>
            </a:r>
            <a:r>
              <a:rPr lang="cs-CZ" dirty="0"/>
              <a:t>, podávání informací z tištěného textu, pomoc při sepsání textu nebo vyplnění </a:t>
            </a:r>
            <a:r>
              <a:rPr lang="cs-CZ" dirty="0" smtClean="0"/>
              <a:t>tiskopisu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9" y="5828073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01957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Předčitatelské a průvodcovské služby neposkytují: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činnosti vykonávané v rámci služeb osobní asistence či pečovatelské služby </a:t>
            </a:r>
            <a:endParaRPr lang="cs-CZ" dirty="0" smtClean="0"/>
          </a:p>
          <a:p>
            <a:r>
              <a:rPr lang="cs-CZ" dirty="0" smtClean="0"/>
              <a:t>např</a:t>
            </a:r>
            <a:r>
              <a:rPr lang="cs-CZ" dirty="0"/>
              <a:t>.: pomoc při zajištění chodu domácnosti (pomoc s úklidem, nákupy a běžné pochůzky), pomoc při zajištění stravy, pomoc při přípravě jídla a pití, praní a žehlení </a:t>
            </a:r>
            <a:r>
              <a:rPr lang="cs-CZ" dirty="0" smtClean="0"/>
              <a:t>atd.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158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Uživatelé služby se na úhradě průvodcovské a předčitatelské služby finančně </a:t>
            </a:r>
            <a:r>
              <a:rPr lang="cs-CZ" dirty="0" smtClean="0"/>
              <a:t>podílí</a:t>
            </a:r>
          </a:p>
          <a:p>
            <a:r>
              <a:rPr lang="cs-CZ" dirty="0" smtClean="0"/>
              <a:t>Maximální </a:t>
            </a:r>
            <a:r>
              <a:rPr lang="cs-CZ" dirty="0"/>
              <a:t>výše úhrady za poskytování průvodcovských a předčitatelských služeb činí </a:t>
            </a:r>
            <a:r>
              <a:rPr lang="cs-CZ" b="1" dirty="0" smtClean="0"/>
              <a:t>120 </a:t>
            </a:r>
            <a:r>
              <a:rPr lang="cs-CZ" b="1" dirty="0"/>
              <a:t>Kč za hodinu</a:t>
            </a:r>
            <a:r>
              <a:rPr lang="cs-CZ" dirty="0"/>
              <a:t>, podle skutečně spotřebovaného času nezbytného k zajištění </a:t>
            </a:r>
            <a:r>
              <a:rPr lang="cs-CZ" dirty="0" smtClean="0"/>
              <a:t>úkonů.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56464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Lidé se zrakovým postižením či nevidomí</a:t>
            </a:r>
          </a:p>
          <a:p>
            <a:pPr lvl="0"/>
            <a:r>
              <a:rPr lang="cs-CZ" dirty="0"/>
              <a:t>Lidé, jejichž schopnosti v oblasti komunikace a orientace snížilo zdravotní </a:t>
            </a:r>
            <a:r>
              <a:rPr lang="cs-CZ" dirty="0" smtClean="0"/>
              <a:t>postižení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    	(neslyšící</a:t>
            </a:r>
            <a:r>
              <a:rPr lang="cs-CZ" dirty="0"/>
              <a:t>, osoby s mentálním či </a:t>
            </a:r>
            <a:r>
              <a:rPr lang="cs-CZ" dirty="0" smtClean="0"/>
              <a:t>  	kombinovaným </a:t>
            </a:r>
            <a:r>
              <a:rPr lang="cs-CZ" dirty="0"/>
              <a:t>postižením)	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27249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Průvodcovské a předčitatelské služby v Chrudimi (a okolí)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TyfloCentrum</a:t>
            </a:r>
            <a:r>
              <a:rPr lang="cs-CZ" dirty="0"/>
              <a:t> Pardubice o.p.s., nábřeží Závodu Míru 1961, Pardubice	</a:t>
            </a:r>
          </a:p>
          <a:p>
            <a:r>
              <a:rPr lang="cs-CZ" dirty="0" err="1"/>
              <a:t>TyfloCentrum</a:t>
            </a:r>
            <a:r>
              <a:rPr lang="cs-CZ" dirty="0"/>
              <a:t> Pardubice o.p.s., - pobočka Chrudim -  Městský park 274, Chrudim IV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01991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Zákon č. 108/2006 Sb. O sociálních službách (§ 42), vyhláška č.505/2006 Sb. (§ 8) </a:t>
            </a:r>
          </a:p>
          <a:p>
            <a:pPr lvl="0"/>
            <a:r>
              <a:rPr lang="cs-CZ" u="sng" dirty="0" smtClean="0">
                <a:hlinkClick r:id="rId2"/>
              </a:rPr>
              <a:t>http://praha.tyflocentrum.cz/nase-sluzby/pruvodcovska-a-predcitatelska-sluzba/</a:t>
            </a:r>
            <a:endParaRPr lang="cs-CZ" dirty="0" smtClean="0"/>
          </a:p>
          <a:p>
            <a:pPr lvl="0"/>
            <a:r>
              <a:rPr lang="cs-CZ" smtClean="0"/>
              <a:t>Matoušek </a:t>
            </a:r>
            <a:r>
              <a:rPr lang="cs-CZ" dirty="0" smtClean="0"/>
              <a:t>Oldřich, Sociální služby, Portál, Praha, 2007 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302</Words>
  <Application>Microsoft Office PowerPoint</Application>
  <PresentationFormat>Předvádění na obrazovce (4:3)</PresentationFormat>
  <Paragraphs>33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Průvodcovské a předčitatelské služby</vt:lpstr>
      <vt:lpstr>Průvodcovské a předčitatelské služby</vt:lpstr>
      <vt:lpstr>Základní úkony průvodcovské a předčitatelské služby</vt:lpstr>
      <vt:lpstr>Průvodcovská služba</vt:lpstr>
      <vt:lpstr>Předčitatelská služba</vt:lpstr>
      <vt:lpstr>Předčitatelské a průvodcovské služby poskytují:</vt:lpstr>
      <vt:lpstr>Předčitatelské a průvodcovské služby neposkytují:</vt:lpstr>
      <vt:lpstr>Úhrada za služby</vt:lpstr>
      <vt:lpstr>Cílová skupina uživatelů</vt:lpstr>
      <vt:lpstr>Průvodcovské a předčitatelské služby v Chrudimi (a okolí)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Průvodcovské a předčitatelské služby</dc:title>
  <dc:creator>Pleskotova V</dc:creator>
  <cp:lastModifiedBy>Vilma</cp:lastModifiedBy>
  <cp:revision>4</cp:revision>
  <dcterms:created xsi:type="dcterms:W3CDTF">2011-06-20T12:55:42Z</dcterms:created>
  <dcterms:modified xsi:type="dcterms:W3CDTF">2011-12-30T13:31:06Z</dcterms:modified>
</cp:coreProperties>
</file>