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306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2" r:id="rId20"/>
    <p:sldId id="274" r:id="rId21"/>
    <p:sldId id="275" r:id="rId22"/>
    <p:sldId id="276" r:id="rId23"/>
    <p:sldId id="277" r:id="rId24"/>
    <p:sldId id="278" r:id="rId25"/>
    <p:sldId id="279" r:id="rId26"/>
    <p:sldId id="307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8" r:id="rId54"/>
    <p:sldId id="309" r:id="rId5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95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E16A-C8E9-4530-8F79-35F688CF6848}" type="datetimeFigureOut">
              <a:rPr lang="cs-CZ" smtClean="0"/>
              <a:pPr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C3EC-C3C1-41D3-B83E-F679A8577AE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525312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E16A-C8E9-4530-8F79-35F688CF6848}" type="datetimeFigureOut">
              <a:rPr lang="cs-CZ" smtClean="0"/>
              <a:pPr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C3EC-C3C1-41D3-B83E-F679A8577AE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8309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E16A-C8E9-4530-8F79-35F688CF6848}" type="datetimeFigureOut">
              <a:rPr lang="cs-CZ" smtClean="0"/>
              <a:pPr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C3EC-C3C1-41D3-B83E-F679A8577AE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68900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E16A-C8E9-4530-8F79-35F688CF6848}" type="datetimeFigureOut">
              <a:rPr lang="cs-CZ" smtClean="0"/>
              <a:pPr/>
              <a:t>12.11.2011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C3EC-C3C1-41D3-B83E-F679A8577AE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441819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E16A-C8E9-4530-8F79-35F688CF6848}" type="datetimeFigureOut">
              <a:rPr lang="cs-CZ" smtClean="0"/>
              <a:pPr/>
              <a:t>12.11.2011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C3EC-C3C1-41D3-B83E-F679A8577AE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38974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E16A-C8E9-4530-8F79-35F688CF6848}" type="datetimeFigureOut">
              <a:rPr lang="cs-CZ" smtClean="0"/>
              <a:pPr/>
              <a:t>12.11.2011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C3EC-C3C1-41D3-B83E-F679A8577AE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061393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E16A-C8E9-4530-8F79-35F688CF6848}" type="datetimeFigureOut">
              <a:rPr lang="cs-CZ" smtClean="0"/>
              <a:pPr/>
              <a:t>12.11.2011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C3EC-C3C1-41D3-B83E-F679A8577AE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251950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E16A-C8E9-4530-8F79-35F688CF6848}" type="datetimeFigureOut">
              <a:rPr lang="cs-CZ" smtClean="0"/>
              <a:pPr/>
              <a:t>12.11.2011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C3EC-C3C1-41D3-B83E-F679A8577AE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82334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E16A-C8E9-4530-8F79-35F688CF6848}" type="datetimeFigureOut">
              <a:rPr lang="cs-CZ" smtClean="0"/>
              <a:pPr/>
              <a:t>12.11.2011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C3EC-C3C1-41D3-B83E-F679A8577AE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819777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E16A-C8E9-4530-8F79-35F688CF6848}" type="datetimeFigureOut">
              <a:rPr lang="cs-CZ" smtClean="0"/>
              <a:pPr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C3EC-C3C1-41D3-B83E-F679A8577AE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310053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E16A-C8E9-4530-8F79-35F688CF6848}" type="datetimeFigureOut">
              <a:rPr lang="cs-CZ" smtClean="0"/>
              <a:pPr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C3EC-C3C1-41D3-B83E-F679A8577AE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96751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3E16A-C8E9-4530-8F79-35F688CF6848}" type="datetimeFigureOut">
              <a:rPr lang="cs-CZ" smtClean="0"/>
              <a:pPr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AC3EC-C3C1-41D3-B83E-F679A8577AE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740090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eurodesk.cz/download/Brozura_Dobrovolnictvi.pdf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ekari-bez-hranic.cz/cz/organizace/index.php" TargetMode="External"/><Relationship Id="rId13" Type="http://schemas.openxmlformats.org/officeDocument/2006/relationships/hyperlink" Target="http://www.crho.org/" TargetMode="External"/><Relationship Id="rId3" Type="http://schemas.openxmlformats.org/officeDocument/2006/relationships/hyperlink" Target="http://www.szs.chrudim.cz/objekty/dobrovolnictvi.pdf" TargetMode="External"/><Relationship Id="rId7" Type="http://schemas.openxmlformats.org/officeDocument/2006/relationships/hyperlink" Target="http://www.unicef.cz/index.php?pg=2&amp;id=94&amp;zp=1" TargetMode="External"/><Relationship Id="rId12" Type="http://schemas.openxmlformats.org/officeDocument/2006/relationships/hyperlink" Target="http://www.clovekvtisni.cz/index2.php?id=176" TargetMode="External"/><Relationship Id="rId17" Type="http://schemas.openxmlformats.org/officeDocument/2006/relationships/image" Target="../media/image1.jpeg"/><Relationship Id="rId2" Type="http://schemas.openxmlformats.org/officeDocument/2006/relationships/hyperlink" Target="http://www.icm.cz/dnes-5-prosince-se-slavi-mezinarodni-den-dobrovolniku" TargetMode="External"/><Relationship Id="rId16" Type="http://schemas.openxmlformats.org/officeDocument/2006/relationships/hyperlink" Target="http://www.chrudim.charita.cz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one.wfp.org/czech/?ModuleID=150&amp;Key=33" TargetMode="External"/><Relationship Id="rId11" Type="http://schemas.openxmlformats.org/officeDocument/2006/relationships/hyperlink" Target="http://www.&#269;&#269;k.cz/" TargetMode="External"/><Relationship Id="rId5" Type="http://schemas.openxmlformats.org/officeDocument/2006/relationships/hyperlink" Target="http://www.unhcr.cz/zakladni/?cid=33" TargetMode="External"/><Relationship Id="rId15" Type="http://schemas.openxmlformats.org/officeDocument/2006/relationships/hyperlink" Target="http://www.cck.chrudim.cz/" TargetMode="External"/><Relationship Id="rId10" Type="http://schemas.openxmlformats.org/officeDocument/2006/relationships/hyperlink" Target="http://www.charita.cz/" TargetMode="External"/><Relationship Id="rId4" Type="http://schemas.openxmlformats.org/officeDocument/2006/relationships/hyperlink" Target="http://www.dcpardubice.eu/" TargetMode="External"/><Relationship Id="rId9" Type="http://schemas.openxmlformats.org/officeDocument/2006/relationships/hyperlink" Target="http://www.adra.cz/adra/cz/kdo-jsme/" TargetMode="External"/><Relationship Id="rId14" Type="http://schemas.openxmlformats.org/officeDocument/2006/relationships/hyperlink" Target="http://www.nadeje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Dobrovolnictví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2976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Pojem dobrovolnictví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Dobrovolnictví – neplacená a nekariérní </a:t>
            </a:r>
            <a:r>
              <a:rPr lang="cs-CZ" dirty="0" smtClean="0"/>
              <a:t>činnost vedoucí k pomoci </a:t>
            </a:r>
            <a:r>
              <a:rPr lang="cs-CZ" dirty="0"/>
              <a:t>svým bližním, komunitě nebo společnosti</a:t>
            </a:r>
            <a:r>
              <a:rPr lang="cs-CZ" dirty="0" smtClean="0"/>
              <a:t>.</a:t>
            </a:r>
          </a:p>
          <a:p>
            <a:pPr>
              <a:buNone/>
            </a:pPr>
            <a:endParaRPr lang="cs-CZ" dirty="0"/>
          </a:p>
          <a:p>
            <a:r>
              <a:rPr lang="cs-CZ" dirty="0"/>
              <a:t>Dobrovolnictví – svobodně zvolená činnost, konaná ve prospěch druhých bez nároku na </a:t>
            </a:r>
            <a:r>
              <a:rPr lang="cs-CZ" dirty="0" smtClean="0"/>
              <a:t>odměnu.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7737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01013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Dobrovolník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Dobrovolník dává  </a:t>
            </a:r>
            <a:endParaRPr lang="cs-CZ" dirty="0" smtClean="0"/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část </a:t>
            </a:r>
            <a:r>
              <a:rPr lang="cs-CZ" dirty="0"/>
              <a:t>svého </a:t>
            </a:r>
            <a:r>
              <a:rPr lang="cs-CZ" dirty="0" smtClean="0"/>
              <a:t>času </a:t>
            </a:r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energie </a:t>
            </a:r>
            <a:endParaRPr lang="cs-CZ" dirty="0"/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schopností </a:t>
            </a:r>
            <a:r>
              <a:rPr lang="cs-CZ" dirty="0"/>
              <a:t>ve prospěch činnosti, která je časově i obsahově </a:t>
            </a:r>
            <a:r>
              <a:rPr lang="cs-CZ" dirty="0" smtClean="0"/>
              <a:t>vymezena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5825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Dobrovolník </a:t>
            </a:r>
            <a:r>
              <a:rPr lang="cs-CZ" dirty="0" smtClean="0"/>
              <a:t>II.</a:t>
            </a:r>
            <a:endParaRPr lang="cs-CZ" dirty="0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Zcela normální člověk s vyvinutým citem pro potřeby </a:t>
            </a:r>
            <a:r>
              <a:rPr lang="cs-CZ" dirty="0" smtClean="0"/>
              <a:t>okolí</a:t>
            </a:r>
          </a:p>
          <a:p>
            <a:pPr lvl="0">
              <a:buNone/>
            </a:pPr>
            <a:endParaRPr lang="cs-CZ" dirty="0"/>
          </a:p>
          <a:p>
            <a:pPr lvl="0"/>
            <a:r>
              <a:rPr lang="cs-CZ" dirty="0"/>
              <a:t>Člověk, který si dostatečně věří, že může sám změnit věci, se kterými není spokojen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19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5775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Dobrovolník </a:t>
            </a:r>
            <a:r>
              <a:rPr lang="cs-CZ" dirty="0" smtClean="0"/>
              <a:t>III</a:t>
            </a:r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Člověk, který se odhodlá udělat ten jednoduchý, ale důležitý krok k tomu, aby se zapojil do činnosti, která je třeba nedostatečně zajišťována státními </a:t>
            </a:r>
            <a:r>
              <a:rPr lang="cs-CZ" dirty="0" smtClean="0"/>
              <a:t>institucemi.</a:t>
            </a:r>
            <a:endParaRPr lang="cs-CZ" dirty="0"/>
          </a:p>
          <a:p>
            <a:pPr lvl="0"/>
            <a:r>
              <a:rPr lang="cs-CZ" dirty="0"/>
              <a:t>Někdo, kdo neváhá obětovat část svého volného času pro vyplnění volného času </a:t>
            </a:r>
            <a:r>
              <a:rPr lang="cs-CZ" dirty="0" smtClean="0"/>
              <a:t>druhých.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44982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8699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Dobrovolnictví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„Dobrovolnictví není oběť, ale přirozený projev občanské zralosti. Přináší konkrétní pomoc tomu, kdo ji potřebuje, ale zároveň poskytuje dobrovolníkovi pocit smysluplnosti, je zdrojem nových zkušeností a dovedností a obohacením v mezilidských </a:t>
            </a:r>
            <a:r>
              <a:rPr lang="cs-CZ" dirty="0" smtClean="0"/>
              <a:t>vztazích.“</a:t>
            </a:r>
          </a:p>
          <a:p>
            <a:pPr marL="0" lvl="0" indent="0">
              <a:buNone/>
            </a:pPr>
            <a:r>
              <a:rPr lang="cs-CZ" dirty="0"/>
              <a:t> </a:t>
            </a:r>
            <a:r>
              <a:rPr lang="cs-CZ" dirty="0" smtClean="0"/>
              <a:t>       </a:t>
            </a:r>
            <a:r>
              <a:rPr lang="cs-CZ" sz="2400" dirty="0" smtClean="0"/>
              <a:t>(Dobrovolníci </a:t>
            </a:r>
            <a:r>
              <a:rPr lang="cs-CZ" sz="2400" dirty="0"/>
              <a:t>a metodika práce s </a:t>
            </a:r>
            <a:r>
              <a:rPr lang="cs-CZ" sz="2400" dirty="0" smtClean="0"/>
              <a:t>nimi v</a:t>
            </a:r>
            <a:r>
              <a:rPr lang="cs-CZ" sz="2400" dirty="0"/>
              <a:t> </a:t>
            </a:r>
            <a:r>
              <a:rPr lang="cs-CZ" sz="2400" dirty="0" smtClean="0"/>
              <a:t>organizacích, Tošner J., </a:t>
            </a:r>
            <a:r>
              <a:rPr lang="cs-CZ" sz="2400" dirty="0" err="1" smtClean="0"/>
              <a:t>Sozanská</a:t>
            </a:r>
            <a:r>
              <a:rPr lang="cs-CZ" sz="2400" dirty="0" smtClean="0"/>
              <a:t> O., 2002</a:t>
            </a:r>
            <a:r>
              <a:rPr lang="cs-CZ" sz="2400" dirty="0"/>
              <a:t>, Portál, </a:t>
            </a:r>
            <a:r>
              <a:rPr lang="cs-CZ" sz="2400" dirty="0" smtClean="0"/>
              <a:t>Praha)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9280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Druhy dobrovolnictví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v"/>
            </a:pPr>
            <a:r>
              <a:rPr lang="cs-CZ" dirty="0" smtClean="0"/>
              <a:t> Vzájemně </a:t>
            </a:r>
            <a:r>
              <a:rPr lang="cs-CZ" dirty="0" smtClean="0"/>
              <a:t>prospěšné</a:t>
            </a:r>
          </a:p>
          <a:p>
            <a:pPr lvl="0">
              <a:buNone/>
            </a:pPr>
            <a:endParaRPr lang="cs-CZ" dirty="0" smtClean="0"/>
          </a:p>
          <a:p>
            <a:pPr>
              <a:buFont typeface="Wingdings" pitchFamily="2" charset="2"/>
              <a:buChar char="v"/>
            </a:pPr>
            <a:r>
              <a:rPr lang="cs-CZ" dirty="0"/>
              <a:t>Veřejně </a:t>
            </a:r>
            <a:r>
              <a:rPr lang="cs-CZ" dirty="0" smtClean="0"/>
              <a:t>prospěšné</a:t>
            </a:r>
            <a:endParaRPr lang="cs-CZ" dirty="0"/>
          </a:p>
          <a:p>
            <a:pPr marL="0" lv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82811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D</a:t>
            </a:r>
            <a:r>
              <a:rPr lang="cs-CZ" dirty="0" smtClean="0"/>
              <a:t>le časové náročnosti I.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arenR"/>
            </a:pPr>
            <a:r>
              <a:rPr lang="cs-CZ" dirty="0"/>
              <a:t>Dobrovolné zapojení při jednorázových akcích – sbírky, benefiční koncerty, kampaně, akce pořádané několikrát do roka. </a:t>
            </a:r>
            <a:endParaRPr lang="cs-CZ" dirty="0" smtClean="0"/>
          </a:p>
          <a:p>
            <a:pPr marL="514350" lvl="0" indent="-514350">
              <a:buNone/>
            </a:pPr>
            <a:r>
              <a:rPr lang="cs-CZ" dirty="0" smtClean="0"/>
              <a:t> </a:t>
            </a:r>
            <a:r>
              <a:rPr lang="cs-CZ" dirty="0" smtClean="0"/>
              <a:t>    </a:t>
            </a:r>
            <a:r>
              <a:rPr lang="cs-CZ" dirty="0" smtClean="0"/>
              <a:t>Vhodná </a:t>
            </a:r>
            <a:r>
              <a:rPr lang="cs-CZ" dirty="0"/>
              <a:t>forma k získání nových dobrovolníků.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8094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Dle časové náročnosti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dirty="0" smtClean="0"/>
              <a:t>2)Dlouhodobá </a:t>
            </a:r>
            <a:r>
              <a:rPr lang="cs-CZ" dirty="0"/>
              <a:t>dobrovolná pomoc </a:t>
            </a:r>
            <a:r>
              <a:rPr lang="cs-CZ" dirty="0" smtClean="0"/>
              <a:t>- </a:t>
            </a:r>
            <a:r>
              <a:rPr lang="cs-CZ" dirty="0"/>
              <a:t>poskytována delší dobu, opakovaně a pravidelně, např. tři hodiny jedenkrát týdně po dobu celého roku. </a:t>
            </a:r>
            <a:endParaRPr lang="cs-CZ" dirty="0" smtClean="0"/>
          </a:p>
          <a:p>
            <a:pPr marL="0" lvl="0" indent="0">
              <a:buNone/>
            </a:pPr>
            <a:endParaRPr lang="cs-CZ" dirty="0"/>
          </a:p>
          <a:p>
            <a:pPr marL="0" lvl="0" indent="0">
              <a:buNone/>
            </a:pPr>
            <a:r>
              <a:rPr lang="cs-CZ" dirty="0" smtClean="0"/>
              <a:t>Splnitelné pro dobrovolníka </a:t>
            </a:r>
            <a:r>
              <a:rPr lang="cs-CZ" dirty="0"/>
              <a:t>a </a:t>
            </a:r>
            <a:r>
              <a:rPr lang="cs-CZ" dirty="0" smtClean="0"/>
              <a:t>užitečné </a:t>
            </a:r>
            <a:r>
              <a:rPr lang="cs-CZ" dirty="0"/>
              <a:t>svojí pravidelností pro organizaci.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6330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Dle časové náročnosti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3) Dobrovolná </a:t>
            </a:r>
            <a:r>
              <a:rPr lang="cs-CZ" dirty="0"/>
              <a:t>služba – dobrovolný závazek se dlouhodobě, po dobu několika měsíců či let, věnovat dobrovolnické práci obvykle mimo svoji zemi. 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Významná </a:t>
            </a:r>
            <a:r>
              <a:rPr lang="cs-CZ" dirty="0"/>
              <a:t>role přípravy dobrovolníka na </a:t>
            </a:r>
            <a:r>
              <a:rPr lang="cs-CZ" dirty="0" smtClean="0"/>
              <a:t>misi. </a:t>
            </a:r>
            <a:r>
              <a:rPr lang="cs-CZ" dirty="0"/>
              <a:t>Dobrovolná služba je </a:t>
            </a:r>
            <a:r>
              <a:rPr lang="cs-CZ" dirty="0" smtClean="0"/>
              <a:t>profesionálně organizována.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799647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5808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Činnost dobrovolníků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Formální</a:t>
            </a:r>
          </a:p>
          <a:p>
            <a:pPr lvl="0">
              <a:buNone/>
            </a:pPr>
            <a:endParaRPr lang="cs-CZ" dirty="0"/>
          </a:p>
          <a:p>
            <a:pPr lvl="0"/>
            <a:r>
              <a:rPr lang="cs-CZ" dirty="0" smtClean="0"/>
              <a:t>Neformální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5237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Motivy k dobrovolnické činnosti 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cs-CZ" b="1" dirty="0"/>
              <a:t>Konvenční</a:t>
            </a:r>
            <a:r>
              <a:rPr lang="cs-CZ" dirty="0"/>
              <a:t> </a:t>
            </a:r>
            <a:r>
              <a:rPr lang="cs-CZ" dirty="0" smtClean="0"/>
              <a:t>– morální </a:t>
            </a:r>
            <a:r>
              <a:rPr lang="cs-CZ" dirty="0"/>
              <a:t>normy </a:t>
            </a:r>
            <a:r>
              <a:rPr lang="cs-CZ" dirty="0" smtClean="0"/>
              <a:t>(vlastní či okolí), obecná </a:t>
            </a:r>
            <a:r>
              <a:rPr lang="cs-CZ" dirty="0"/>
              <a:t>neformální pravidla chování v dané </a:t>
            </a:r>
            <a:r>
              <a:rPr lang="cs-CZ" dirty="0" smtClean="0"/>
              <a:t>společnosti. </a:t>
            </a:r>
          </a:p>
          <a:p>
            <a:pPr lvl="0"/>
            <a:r>
              <a:rPr lang="cs-CZ" dirty="0" smtClean="0"/>
              <a:t>Je </a:t>
            </a:r>
            <a:r>
              <a:rPr lang="cs-CZ" dirty="0"/>
              <a:t>dominantní u 41% českých </a:t>
            </a:r>
            <a:r>
              <a:rPr lang="cs-CZ" dirty="0" smtClean="0"/>
              <a:t>dobrovolníků, většinou věřících, starších 60 let. </a:t>
            </a:r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Stávají </a:t>
            </a:r>
            <a:r>
              <a:rPr lang="cs-CZ" dirty="0"/>
              <a:t>se dobrovolníky proto, </a:t>
            </a:r>
            <a:r>
              <a:rPr lang="cs-CZ" b="1" dirty="0"/>
              <a:t>že se to sluší a patří</a:t>
            </a:r>
            <a:r>
              <a:rPr lang="cs-CZ" dirty="0"/>
              <a:t>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5615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Motivy k dobrovolnické činnosti II.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cs-CZ" b="1" dirty="0"/>
              <a:t>Reciproční</a:t>
            </a:r>
            <a:r>
              <a:rPr lang="cs-CZ" dirty="0"/>
              <a:t> – jedinec hledá v dobrovolné činnosti prvky, které by byly užitečné i pro něho samého. </a:t>
            </a:r>
            <a:r>
              <a:rPr lang="cs-CZ" dirty="0" smtClean="0"/>
              <a:t>Nové zkušenosti, vztahy.</a:t>
            </a:r>
          </a:p>
          <a:p>
            <a:r>
              <a:rPr lang="cs-CZ" dirty="0" smtClean="0"/>
              <a:t>S</a:t>
            </a:r>
            <a:r>
              <a:rPr lang="cs-CZ" dirty="0" smtClean="0"/>
              <a:t>pojení </a:t>
            </a:r>
            <a:r>
              <a:rPr lang="cs-CZ" dirty="0"/>
              <a:t>dobra pro jiné a vlastního </a:t>
            </a:r>
            <a:r>
              <a:rPr lang="cs-CZ" dirty="0" smtClean="0"/>
              <a:t>prospěchu. </a:t>
            </a:r>
            <a:endParaRPr lang="cs-CZ" dirty="0" smtClean="0"/>
          </a:p>
          <a:p>
            <a:r>
              <a:rPr lang="cs-CZ" dirty="0" smtClean="0"/>
              <a:t>P</a:t>
            </a:r>
            <a:r>
              <a:rPr lang="cs-CZ" dirty="0" smtClean="0"/>
              <a:t>řibližně </a:t>
            </a:r>
            <a:r>
              <a:rPr lang="cs-CZ" dirty="0"/>
              <a:t>37 %  hlavně mladých lidí do 30 let s ateistickým názorem.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55782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69076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Motivy k dobrovolnické činnosti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cs-CZ" b="1" dirty="0"/>
              <a:t>Nerozvinutá</a:t>
            </a:r>
            <a:r>
              <a:rPr lang="cs-CZ" dirty="0"/>
              <a:t> – omezuje se na soubor </a:t>
            </a:r>
            <a:r>
              <a:rPr lang="cs-CZ" dirty="0" smtClean="0"/>
              <a:t>prvků:</a:t>
            </a:r>
            <a:endParaRPr lang="cs-CZ" dirty="0" smtClean="0"/>
          </a:p>
          <a:p>
            <a:pPr lvl="0" algn="just">
              <a:buFont typeface="Courier New" pitchFamily="49" charset="0"/>
              <a:buChar char="o"/>
            </a:pPr>
            <a:r>
              <a:rPr lang="cs-CZ" dirty="0" smtClean="0"/>
              <a:t>Důvěra </a:t>
            </a:r>
            <a:r>
              <a:rPr lang="cs-CZ" dirty="0"/>
              <a:t>v organizaci, pro niž by měli </a:t>
            </a:r>
            <a:r>
              <a:rPr lang="cs-CZ" dirty="0" smtClean="0"/>
              <a:t>pracovat,</a:t>
            </a:r>
          </a:p>
          <a:p>
            <a:pPr lvl="0" algn="just">
              <a:buFont typeface="Courier New" pitchFamily="49" charset="0"/>
              <a:buChar char="o"/>
            </a:pPr>
            <a:r>
              <a:rPr lang="cs-CZ" dirty="0" smtClean="0"/>
              <a:t>Přesvědčení </a:t>
            </a:r>
            <a:r>
              <a:rPr lang="cs-CZ" dirty="0"/>
              <a:t>o smysluplnosti dobrovolné práce </a:t>
            </a:r>
            <a:r>
              <a:rPr lang="cs-CZ" dirty="0" smtClean="0"/>
              <a:t> </a:t>
            </a:r>
            <a:endParaRPr lang="cs-CZ" dirty="0" smtClean="0"/>
          </a:p>
          <a:p>
            <a:pPr lvl="0" algn="just">
              <a:buFont typeface="Courier New" pitchFamily="49" charset="0"/>
              <a:buChar char="o"/>
            </a:pPr>
            <a:r>
              <a:rPr lang="cs-CZ" dirty="0" smtClean="0"/>
              <a:t>Pocit </a:t>
            </a:r>
            <a:r>
              <a:rPr lang="cs-CZ" dirty="0" smtClean="0"/>
              <a:t>šíření </a:t>
            </a:r>
            <a:r>
              <a:rPr lang="cs-CZ" dirty="0"/>
              <a:t>dobré </a:t>
            </a:r>
            <a:r>
              <a:rPr lang="cs-CZ" dirty="0" smtClean="0"/>
              <a:t>myšlenky </a:t>
            </a:r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Z</a:t>
            </a:r>
            <a:r>
              <a:rPr lang="cs-CZ" dirty="0" smtClean="0"/>
              <a:t>astoupena </a:t>
            </a:r>
            <a:r>
              <a:rPr lang="cs-CZ" dirty="0"/>
              <a:t>u 23% </a:t>
            </a:r>
            <a:r>
              <a:rPr lang="cs-CZ" dirty="0" smtClean="0"/>
              <a:t>dobrovolníků, VŠ a </a:t>
            </a:r>
            <a:r>
              <a:rPr lang="cs-CZ" dirty="0"/>
              <a:t>osob ze střední a starší generace (46 – 60 let</a:t>
            </a:r>
            <a:r>
              <a:rPr lang="cs-CZ" dirty="0" smtClean="0"/>
              <a:t>).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0879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Další možnosti motivace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Zkušenosti v oblastech jinak nedostupných, </a:t>
            </a:r>
            <a:r>
              <a:rPr lang="cs-CZ" dirty="0" smtClean="0"/>
              <a:t>(využitelné </a:t>
            </a:r>
            <a:r>
              <a:rPr lang="cs-CZ" dirty="0"/>
              <a:t>ve studiu nebo v </a:t>
            </a:r>
            <a:r>
              <a:rPr lang="cs-CZ" dirty="0" smtClean="0"/>
              <a:t>zaměstnání)</a:t>
            </a:r>
            <a:endParaRPr lang="cs-CZ" dirty="0"/>
          </a:p>
          <a:p>
            <a:pPr lvl="0"/>
            <a:r>
              <a:rPr lang="cs-CZ" dirty="0"/>
              <a:t>Dobrovolná činnost je přitažlivá také pro svou různorodost a operativnost</a:t>
            </a:r>
          </a:p>
          <a:p>
            <a:r>
              <a:rPr lang="cs-CZ" dirty="0"/>
              <a:t>Získaná či posílená </a:t>
            </a:r>
            <a:r>
              <a:rPr lang="cs-CZ" dirty="0" smtClean="0"/>
              <a:t>sebedůvěra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756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Nevhodné motivy k dobrovolnické práci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cs-CZ" dirty="0"/>
              <a:t>Soucit vedoucí k degradaci klienta</a:t>
            </a:r>
          </a:p>
          <a:p>
            <a:pPr lvl="0"/>
            <a:r>
              <a:rPr lang="cs-CZ" dirty="0"/>
              <a:t>Nepřiměřená a zbytečná zvědavost</a:t>
            </a:r>
          </a:p>
          <a:p>
            <a:pPr lvl="0"/>
            <a:r>
              <a:rPr lang="cs-CZ" dirty="0"/>
              <a:t>Služba pramenící z pocitu povinnosti</a:t>
            </a:r>
          </a:p>
          <a:p>
            <a:pPr lvl="0"/>
            <a:r>
              <a:rPr lang="cs-CZ" dirty="0" err="1"/>
              <a:t>Skutkaření</a:t>
            </a:r>
            <a:r>
              <a:rPr lang="cs-CZ" dirty="0"/>
              <a:t>, snaha něco si zasloužit</a:t>
            </a:r>
          </a:p>
          <a:p>
            <a:pPr lvl="0"/>
            <a:r>
              <a:rPr lang="cs-CZ" dirty="0"/>
              <a:t>Touha obětovat se, osobní neštěstí, se kterým si uchazeč neví rady, a </a:t>
            </a:r>
            <a:r>
              <a:rPr lang="cs-CZ" dirty="0" smtClean="0"/>
              <a:t>proto ve službě hledá </a:t>
            </a:r>
            <a:r>
              <a:rPr lang="cs-CZ" dirty="0"/>
              <a:t>vlastní duševní rovnováhu</a:t>
            </a:r>
          </a:p>
          <a:p>
            <a:pPr lvl="0"/>
            <a:r>
              <a:rPr lang="cs-CZ" dirty="0"/>
              <a:t>Osamělost a z ní pramenící touha po přátelství</a:t>
            </a:r>
          </a:p>
          <a:p>
            <a:pPr lvl="0"/>
            <a:r>
              <a:rPr lang="cs-CZ" dirty="0"/>
              <a:t>Pocit vlastní důležitosti, nenahraditelnosti</a:t>
            </a:r>
          </a:p>
          <a:p>
            <a:pPr lvl="0"/>
            <a:r>
              <a:rPr lang="cs-CZ" dirty="0"/>
              <a:t>Nedostatek sebeúcty a </a:t>
            </a:r>
            <a:r>
              <a:rPr lang="cs-CZ" dirty="0" smtClean="0"/>
              <a:t>touha </a:t>
            </a:r>
            <a:r>
              <a:rPr lang="cs-CZ" dirty="0"/>
              <a:t>potkat ještě ubožejší lidi</a:t>
            </a:r>
          </a:p>
          <a:p>
            <a:pPr lvl="0"/>
            <a:r>
              <a:rPr lang="cs-CZ" dirty="0"/>
              <a:t>Panovačnost, touha ovládat jiné a uplatnit svůj vliv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6184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Bariéry rozvoje dobrovolnictví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cs-CZ" dirty="0"/>
              <a:t>Pasivita při vyhledávání a získávání dobrovolníků </a:t>
            </a:r>
          </a:p>
          <a:p>
            <a:pPr lvl="0"/>
            <a:r>
              <a:rPr lang="cs-CZ" dirty="0"/>
              <a:t>Nedostatečné řízení činnosti dobrovolníků</a:t>
            </a:r>
          </a:p>
          <a:p>
            <a:pPr lvl="0"/>
            <a:r>
              <a:rPr lang="cs-CZ" dirty="0"/>
              <a:t>Nezájem domovů o dobrovolníky</a:t>
            </a:r>
          </a:p>
          <a:p>
            <a:pPr lvl="0"/>
            <a:r>
              <a:rPr lang="cs-CZ" dirty="0"/>
              <a:t>Obavy z rizika úrazu</a:t>
            </a:r>
          </a:p>
          <a:p>
            <a:pPr lvl="0"/>
            <a:r>
              <a:rPr lang="cs-CZ" dirty="0"/>
              <a:t>Obavy ze zneužití klienta dobrovolníkem</a:t>
            </a:r>
          </a:p>
          <a:p>
            <a:pPr lvl="0"/>
            <a:r>
              <a:rPr lang="cs-CZ" dirty="0"/>
              <a:t>Nedůvěra v čestné motivy dobrovolníka</a:t>
            </a:r>
          </a:p>
          <a:p>
            <a:pPr lvl="0"/>
            <a:r>
              <a:rPr lang="cs-CZ" dirty="0"/>
              <a:t>Nedostatek informací o dobrovolnictví</a:t>
            </a:r>
          </a:p>
          <a:p>
            <a:pPr lvl="0"/>
            <a:r>
              <a:rPr lang="cs-CZ" dirty="0"/>
              <a:t>Názor, že u nás není o dobrovolnictví zájem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8827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dobrovolníky brzdí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cs-CZ" dirty="0"/>
              <a:t>V</a:t>
            </a:r>
            <a:r>
              <a:rPr lang="cs-CZ" dirty="0" smtClean="0"/>
              <a:t>elký </a:t>
            </a:r>
            <a:r>
              <a:rPr lang="cs-CZ" dirty="0"/>
              <a:t>rozdíl mezi </a:t>
            </a:r>
            <a:r>
              <a:rPr lang="cs-CZ" dirty="0" smtClean="0"/>
              <a:t>očekáváním </a:t>
            </a:r>
            <a:r>
              <a:rPr lang="cs-CZ" dirty="0"/>
              <a:t>a skutečnou činností</a:t>
            </a:r>
          </a:p>
          <a:p>
            <a:pPr lvl="0"/>
            <a:r>
              <a:rPr lang="cs-CZ" dirty="0" smtClean="0"/>
              <a:t>Pocit</a:t>
            </a:r>
            <a:r>
              <a:rPr lang="cs-CZ" dirty="0"/>
              <a:t>, že jejich pomoc je k ničemu</a:t>
            </a:r>
          </a:p>
          <a:p>
            <a:pPr lvl="0"/>
            <a:r>
              <a:rPr lang="cs-CZ" dirty="0" smtClean="0"/>
              <a:t>Chybí zpětná vazba, pochvala </a:t>
            </a:r>
            <a:r>
              <a:rPr lang="cs-CZ" dirty="0"/>
              <a:t>či ocenění</a:t>
            </a:r>
          </a:p>
          <a:p>
            <a:pPr lvl="0"/>
            <a:r>
              <a:rPr lang="cs-CZ" dirty="0"/>
              <a:t>Úkoly jsou příliš rutinní, žádná rozmanitost</a:t>
            </a:r>
          </a:p>
          <a:p>
            <a:pPr lvl="0"/>
            <a:r>
              <a:rPr lang="cs-CZ" dirty="0"/>
              <a:t>Cítí nedostatečnou podporu spolupracovníků</a:t>
            </a:r>
          </a:p>
          <a:p>
            <a:pPr lvl="0"/>
            <a:r>
              <a:rPr lang="cs-CZ" dirty="0"/>
              <a:t>Úkol či tým nepřináší téměř žádnou prestiž</a:t>
            </a:r>
          </a:p>
          <a:p>
            <a:pPr lvl="0"/>
            <a:r>
              <a:rPr lang="cs-CZ" dirty="0"/>
              <a:t>Činnost jim nedává možnost osobního růstu</a:t>
            </a:r>
          </a:p>
          <a:p>
            <a:pPr lvl="0"/>
            <a:r>
              <a:rPr lang="cs-CZ" dirty="0"/>
              <a:t>Mají příliš malé možnosti projevit iniciativu či tvořivost</a:t>
            </a:r>
          </a:p>
          <a:p>
            <a:pPr lvl="0"/>
            <a:r>
              <a:rPr lang="cs-CZ" dirty="0"/>
              <a:t>Cítí napětí mezi </a:t>
            </a:r>
            <a:r>
              <a:rPr lang="cs-CZ" dirty="0" smtClean="0"/>
              <a:t>spolupracovníky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99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2755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dobrovolníky podporuje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cs-CZ" dirty="0"/>
              <a:t>P</a:t>
            </a:r>
            <a:r>
              <a:rPr lang="cs-CZ" dirty="0" smtClean="0"/>
              <a:t>ocit</a:t>
            </a:r>
            <a:r>
              <a:rPr lang="cs-CZ" dirty="0"/>
              <a:t>, že jsou oceňováni</a:t>
            </a:r>
          </a:p>
          <a:p>
            <a:pPr lvl="0"/>
            <a:r>
              <a:rPr lang="cs-CZ" dirty="0"/>
              <a:t>Uvědomují si, že jejich přítomnost něco znamená</a:t>
            </a:r>
          </a:p>
          <a:p>
            <a:pPr lvl="0"/>
            <a:r>
              <a:rPr lang="cs-CZ" dirty="0" smtClean="0"/>
              <a:t>Naděje </a:t>
            </a:r>
            <a:r>
              <a:rPr lang="cs-CZ" dirty="0"/>
              <a:t>na změnu, postup ve své činnosti</a:t>
            </a:r>
          </a:p>
          <a:p>
            <a:pPr lvl="0"/>
            <a:r>
              <a:rPr lang="cs-CZ" dirty="0"/>
              <a:t>Dostává se jim uznání na veřejnosti i soukromě</a:t>
            </a:r>
          </a:p>
          <a:p>
            <a:pPr lvl="0"/>
            <a:r>
              <a:rPr lang="cs-CZ" dirty="0" smtClean="0"/>
              <a:t>Pocit</a:t>
            </a:r>
            <a:r>
              <a:rPr lang="cs-CZ" dirty="0"/>
              <a:t>, že dokážou zvládnout předepsané úkoly</a:t>
            </a:r>
          </a:p>
          <a:p>
            <a:pPr lvl="0"/>
            <a:r>
              <a:rPr lang="cs-CZ" dirty="0" smtClean="0"/>
              <a:t>Pocit </a:t>
            </a:r>
            <a:r>
              <a:rPr lang="cs-CZ" dirty="0"/>
              <a:t>sounáležitosti a týmové práce spolupracovníků</a:t>
            </a:r>
          </a:p>
          <a:p>
            <a:pPr lvl="0"/>
            <a:r>
              <a:rPr lang="cs-CZ" dirty="0"/>
              <a:t>Podílejí se na řešení problémů, na rozhodování i stanovování cílů organizace</a:t>
            </a:r>
          </a:p>
          <a:p>
            <a:pPr lvl="0"/>
            <a:r>
              <a:rPr lang="cs-CZ" dirty="0" smtClean="0"/>
              <a:t>Uvědomění si, </a:t>
            </a:r>
            <a:r>
              <a:rPr lang="cs-CZ" dirty="0"/>
              <a:t>že v důsledku jejich činnosti se děje něco podstatného</a:t>
            </a:r>
          </a:p>
          <a:p>
            <a:pPr lvl="0"/>
            <a:r>
              <a:rPr lang="cs-CZ" dirty="0"/>
              <a:t>Jejich osobní potřeby jsou uspokojovány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6600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Charakteristické oblasti dobrovolnictví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Nejčastěji se s dobrovolníky setkáváme v nestátních neziskových </a:t>
            </a:r>
            <a:r>
              <a:rPr lang="cs-CZ" dirty="0" smtClean="0"/>
              <a:t>organizacích</a:t>
            </a:r>
            <a:endParaRPr lang="cs-CZ" dirty="0"/>
          </a:p>
          <a:p>
            <a:pPr lvl="0">
              <a:buFont typeface="Wingdings" pitchFamily="2" charset="2"/>
              <a:buChar char="Ø"/>
            </a:pPr>
            <a:r>
              <a:rPr lang="cs-CZ" dirty="0"/>
              <a:t>Ochránci životního prostředí – nejlépe organizovaní, </a:t>
            </a:r>
            <a:r>
              <a:rPr lang="cs-CZ" dirty="0" smtClean="0"/>
              <a:t>mezinárodní přesah</a:t>
            </a:r>
          </a:p>
          <a:p>
            <a:pPr lvl="0">
              <a:buNone/>
            </a:pPr>
            <a:r>
              <a:rPr lang="cs-CZ" dirty="0" smtClean="0"/>
              <a:t> </a:t>
            </a:r>
            <a:r>
              <a:rPr lang="cs-CZ" dirty="0" smtClean="0"/>
              <a:t>   </a:t>
            </a:r>
            <a:r>
              <a:rPr lang="cs-CZ" dirty="0" smtClean="0"/>
              <a:t>(</a:t>
            </a:r>
            <a:r>
              <a:rPr lang="cs-CZ" dirty="0" smtClean="0"/>
              <a:t>hnutí </a:t>
            </a:r>
            <a:r>
              <a:rPr lang="cs-CZ" dirty="0"/>
              <a:t>DUHA, Děti země, Tereza, Greenpeace, Pražské a Jihočeské matky, Český svaz ochránců přírody</a:t>
            </a:r>
            <a:r>
              <a:rPr lang="cs-CZ" dirty="0" smtClean="0"/>
              <a:t>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8800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O</a:t>
            </a:r>
            <a:r>
              <a:rPr lang="cs-CZ" dirty="0" smtClean="0"/>
              <a:t>blasti dobrovolnictví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cs-CZ" dirty="0" smtClean="0"/>
              <a:t>Humanitární organizace  a organizace na ochranu lidských práv – </a:t>
            </a:r>
            <a:r>
              <a:rPr lang="cs-CZ" dirty="0" smtClean="0"/>
              <a:t>země </a:t>
            </a:r>
            <a:r>
              <a:rPr lang="cs-CZ" dirty="0" smtClean="0"/>
              <a:t>s válečných konfliktem, období rekonstrukcí země, </a:t>
            </a:r>
            <a:endParaRPr lang="cs-CZ" dirty="0" smtClean="0"/>
          </a:p>
          <a:p>
            <a:pPr lvl="0">
              <a:buNone/>
            </a:pPr>
            <a:r>
              <a:rPr lang="cs-CZ" dirty="0" smtClean="0"/>
              <a:t> </a:t>
            </a:r>
            <a:r>
              <a:rPr lang="cs-CZ" dirty="0" smtClean="0"/>
              <a:t>   </a:t>
            </a:r>
          </a:p>
          <a:p>
            <a:pPr lvl="0">
              <a:buNone/>
            </a:pPr>
            <a:r>
              <a:rPr lang="cs-CZ" dirty="0" smtClean="0"/>
              <a:t> </a:t>
            </a:r>
            <a:r>
              <a:rPr lang="cs-CZ" dirty="0" smtClean="0"/>
              <a:t>   (</a:t>
            </a:r>
            <a:r>
              <a:rPr lang="cs-CZ" dirty="0" smtClean="0"/>
              <a:t>ADRA, Člověk v tísni..), podílejí se i na pomoci při lokálních záplavách u nás</a:t>
            </a:r>
          </a:p>
          <a:p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22844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Oblasti dobrovolnictví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cs-CZ" dirty="0"/>
              <a:t>Sociální a zdravotní oblast – nejpočetněji zastoupená, </a:t>
            </a:r>
            <a:r>
              <a:rPr lang="cs-CZ" dirty="0" smtClean="0"/>
              <a:t>dobrovolné práce i přebírání </a:t>
            </a:r>
            <a:r>
              <a:rPr lang="cs-CZ" dirty="0"/>
              <a:t>služeb, které nejsou garantovány státem. </a:t>
            </a:r>
            <a:endParaRPr lang="cs-CZ" dirty="0" smtClean="0"/>
          </a:p>
          <a:p>
            <a:pPr lvl="0">
              <a:buNone/>
            </a:pPr>
            <a:r>
              <a:rPr lang="cs-CZ" dirty="0" smtClean="0"/>
              <a:t> </a:t>
            </a:r>
            <a:r>
              <a:rPr lang="cs-CZ" dirty="0" smtClean="0"/>
              <a:t>   </a:t>
            </a:r>
            <a:r>
              <a:rPr lang="cs-CZ" dirty="0" smtClean="0"/>
              <a:t>(</a:t>
            </a:r>
            <a:r>
              <a:rPr lang="cs-CZ" dirty="0"/>
              <a:t>Česká katolická charita, Pražská organizace vozíčkářů, život 90, Naděje, Nadace Olgy Havlové..)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54066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Oblasti dobrovolnictví IV.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>
              <a:buFont typeface="Wingdings" pitchFamily="2" charset="2"/>
              <a:buChar char="Ø"/>
            </a:pPr>
            <a:r>
              <a:rPr lang="cs-CZ" dirty="0"/>
              <a:t>Kulturní oblast – ochrana a revitalizace kulturních památek, </a:t>
            </a:r>
            <a:r>
              <a:rPr lang="cs-CZ" dirty="0" smtClean="0"/>
              <a:t> </a:t>
            </a:r>
            <a:r>
              <a:rPr lang="cs-CZ" dirty="0"/>
              <a:t>realizace </a:t>
            </a:r>
            <a:r>
              <a:rPr lang="cs-CZ" dirty="0" smtClean="0"/>
              <a:t>alternativního umění </a:t>
            </a:r>
            <a:r>
              <a:rPr lang="cs-CZ" dirty="0"/>
              <a:t>(Jazzová sekce, Art fórum, symposium…)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/>
              <a:t>Sportovní a vzdělávací oblast – </a:t>
            </a:r>
            <a:r>
              <a:rPr lang="cs-CZ" dirty="0" smtClean="0"/>
              <a:t>volnočasové </a:t>
            </a:r>
            <a:r>
              <a:rPr lang="cs-CZ" dirty="0" smtClean="0"/>
              <a:t>aktivity, zájmové </a:t>
            </a:r>
            <a:r>
              <a:rPr lang="cs-CZ" dirty="0" smtClean="0"/>
              <a:t>kroužky, </a:t>
            </a:r>
            <a:r>
              <a:rPr lang="cs-CZ" dirty="0"/>
              <a:t>turistické, </a:t>
            </a:r>
            <a:r>
              <a:rPr lang="cs-CZ" dirty="0" smtClean="0"/>
              <a:t>doučovací (</a:t>
            </a:r>
            <a:r>
              <a:rPr lang="cs-CZ" dirty="0" smtClean="0"/>
              <a:t>Šance </a:t>
            </a:r>
            <a:r>
              <a:rPr lang="cs-CZ" dirty="0"/>
              <a:t>pro Tebe)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Zahraniční </a:t>
            </a:r>
            <a:r>
              <a:rPr lang="cs-CZ" dirty="0"/>
              <a:t>dobrovolná služba </a:t>
            </a:r>
            <a:r>
              <a:rPr lang="cs-CZ" dirty="0" smtClean="0"/>
              <a:t>– vysílání dobrovolníků </a:t>
            </a:r>
            <a:r>
              <a:rPr lang="cs-CZ" dirty="0"/>
              <a:t>do zahraničí (</a:t>
            </a:r>
            <a:r>
              <a:rPr lang="cs-CZ" dirty="0" smtClean="0"/>
              <a:t>EDS, </a:t>
            </a:r>
            <a:r>
              <a:rPr lang="cs-CZ" dirty="0"/>
              <a:t>humanitární </a:t>
            </a:r>
            <a:r>
              <a:rPr lang="cs-CZ" dirty="0" smtClean="0"/>
              <a:t>organizace)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4569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Právní úprava dobrovolnictví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Zákon č. 198/2002Sb. O Dobrovolnické službě. 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 </a:t>
            </a:r>
            <a:endParaRPr lang="cs-CZ" dirty="0" smtClean="0"/>
          </a:p>
          <a:p>
            <a:r>
              <a:rPr lang="cs-CZ" dirty="0" smtClean="0"/>
              <a:t>organizace </a:t>
            </a:r>
            <a:r>
              <a:rPr lang="cs-CZ" dirty="0"/>
              <a:t>vysílající </a:t>
            </a:r>
            <a:r>
              <a:rPr lang="cs-CZ" dirty="0" smtClean="0"/>
              <a:t>dobrovolníky (akreditace MV, písemná smlouva, pojištění dobrovolníka kryje škody na majetku a </a:t>
            </a:r>
            <a:r>
              <a:rPr lang="cs-CZ" dirty="0" smtClean="0"/>
              <a:t>zdraví)</a:t>
            </a:r>
            <a:endParaRPr lang="cs-CZ" dirty="0" smtClean="0"/>
          </a:p>
          <a:p>
            <a:r>
              <a:rPr lang="cs-CZ" dirty="0" smtClean="0"/>
              <a:t> organizace </a:t>
            </a:r>
            <a:r>
              <a:rPr lang="cs-CZ" dirty="0"/>
              <a:t>přijímacím </a:t>
            </a:r>
            <a:r>
              <a:rPr lang="cs-CZ" dirty="0" smtClean="0"/>
              <a:t>dobrovolníky (písemná smlouva)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71605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Výhody zajištěné zákonem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Dlouhodobé </a:t>
            </a:r>
            <a:r>
              <a:rPr lang="cs-CZ" dirty="0" smtClean="0"/>
              <a:t>dobrovolnictví (20hodin/týden): </a:t>
            </a:r>
          </a:p>
          <a:p>
            <a:pPr lvl="0">
              <a:buFont typeface="Courier New" pitchFamily="49" charset="0"/>
              <a:buChar char="o"/>
            </a:pPr>
            <a:r>
              <a:rPr lang="cs-CZ" dirty="0" smtClean="0"/>
              <a:t>žádost </a:t>
            </a:r>
            <a:r>
              <a:rPr lang="cs-CZ" dirty="0"/>
              <a:t>o hmotné zabezpečení v </a:t>
            </a:r>
            <a:r>
              <a:rPr lang="cs-CZ" dirty="0" smtClean="0"/>
              <a:t>nezaměstnanosti</a:t>
            </a:r>
          </a:p>
          <a:p>
            <a:pPr lvl="0">
              <a:buFont typeface="Courier New" pitchFamily="49" charset="0"/>
              <a:buChar char="o"/>
            </a:pPr>
            <a:r>
              <a:rPr lang="cs-CZ" dirty="0" smtClean="0"/>
              <a:t>zdravotní </a:t>
            </a:r>
            <a:r>
              <a:rPr lang="cs-CZ" dirty="0" smtClean="0"/>
              <a:t>pojištění </a:t>
            </a:r>
            <a:r>
              <a:rPr lang="cs-CZ" dirty="0" smtClean="0"/>
              <a:t>hrazené od státu</a:t>
            </a:r>
          </a:p>
          <a:p>
            <a:pPr lvl="0">
              <a:buFont typeface="Courier New" pitchFamily="49" charset="0"/>
              <a:buChar char="o"/>
            </a:pPr>
            <a:r>
              <a:rPr lang="cs-CZ" dirty="0" smtClean="0"/>
              <a:t>náhradní doba důchodového pojištění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63787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Výhody zajištěné zákonem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Min. </a:t>
            </a:r>
            <a:r>
              <a:rPr lang="cs-CZ" dirty="0" smtClean="0"/>
              <a:t>finanční </a:t>
            </a:r>
            <a:r>
              <a:rPr lang="cs-CZ" dirty="0" smtClean="0"/>
              <a:t>výdaje – </a:t>
            </a:r>
            <a:r>
              <a:rPr lang="cs-CZ" dirty="0" err="1" smtClean="0"/>
              <a:t>org</a:t>
            </a:r>
            <a:r>
              <a:rPr lang="cs-CZ" dirty="0" smtClean="0"/>
              <a:t>. hradí cestovné, stravné, ubytování, kapesné</a:t>
            </a:r>
          </a:p>
          <a:p>
            <a:pPr lvl="0"/>
            <a:r>
              <a:rPr lang="cs-CZ" dirty="0" smtClean="0"/>
              <a:t>Poskytnutí kvalitní přípravy na dobrovolnictví</a:t>
            </a:r>
          </a:p>
          <a:p>
            <a:pPr lvl="0"/>
            <a:r>
              <a:rPr lang="cs-CZ" dirty="0" smtClean="0"/>
              <a:t>Pojištění proti škodám na zdraví a majetku (vy i klient)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Práva dobrovolníka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cs-CZ" dirty="0" smtClean="0"/>
              <a:t>Úplná informovanost </a:t>
            </a:r>
            <a:r>
              <a:rPr lang="cs-CZ" dirty="0"/>
              <a:t>o organizaci a činnosti </a:t>
            </a:r>
            <a:r>
              <a:rPr lang="cs-CZ" dirty="0" smtClean="0"/>
              <a:t>organizace</a:t>
            </a:r>
            <a:endParaRPr lang="cs-CZ" dirty="0"/>
          </a:p>
          <a:p>
            <a:pPr lvl="0"/>
            <a:r>
              <a:rPr lang="cs-CZ" dirty="0"/>
              <a:t>Vykonávat činnost naplňující vaše </a:t>
            </a:r>
            <a:r>
              <a:rPr lang="cs-CZ" dirty="0" smtClean="0"/>
              <a:t>očekávání</a:t>
            </a:r>
            <a:endParaRPr lang="cs-CZ" dirty="0"/>
          </a:p>
          <a:p>
            <a:pPr lvl="0"/>
            <a:r>
              <a:rPr lang="cs-CZ" dirty="0"/>
              <a:t>Kontakt s koordinátorem dobrovolníků</a:t>
            </a:r>
          </a:p>
          <a:p>
            <a:pPr lvl="0"/>
            <a:r>
              <a:rPr lang="cs-CZ" dirty="0"/>
              <a:t>Supervize – individuálně či ve skupině </a:t>
            </a:r>
          </a:p>
          <a:p>
            <a:pPr lvl="0"/>
            <a:r>
              <a:rPr lang="cs-CZ" dirty="0"/>
              <a:t>Být za svou činnost </a:t>
            </a:r>
            <a:r>
              <a:rPr lang="cs-CZ" dirty="0" smtClean="0"/>
              <a:t>pojištěni</a:t>
            </a:r>
            <a:endParaRPr lang="cs-CZ" dirty="0"/>
          </a:p>
          <a:p>
            <a:pPr lvl="0"/>
            <a:r>
              <a:rPr lang="cs-CZ" dirty="0"/>
              <a:t>Odmítnutí </a:t>
            </a:r>
            <a:r>
              <a:rPr lang="cs-CZ" dirty="0" smtClean="0"/>
              <a:t>činnosti (nevyhovuje </a:t>
            </a:r>
            <a:r>
              <a:rPr lang="cs-CZ" dirty="0"/>
              <a:t>vašim zájmům a </a:t>
            </a:r>
            <a:r>
              <a:rPr lang="cs-CZ" dirty="0" smtClean="0"/>
              <a:t>schopnostem)</a:t>
            </a:r>
            <a:endParaRPr lang="cs-CZ" dirty="0"/>
          </a:p>
          <a:p>
            <a:pPr lvl="0"/>
            <a:r>
              <a:rPr lang="cs-CZ" dirty="0"/>
              <a:t>Účastnit se hodnotícího procesu </a:t>
            </a:r>
          </a:p>
          <a:p>
            <a:pPr lvl="0"/>
            <a:r>
              <a:rPr lang="cs-CZ" dirty="0"/>
              <a:t>V případě neuspokojivé </a:t>
            </a:r>
            <a:r>
              <a:rPr lang="cs-CZ" dirty="0" smtClean="0"/>
              <a:t>spolupráce </a:t>
            </a:r>
            <a:r>
              <a:rPr lang="cs-CZ" dirty="0"/>
              <a:t>možnost </a:t>
            </a:r>
            <a:r>
              <a:rPr lang="cs-CZ" dirty="0" smtClean="0"/>
              <a:t>kontaktu dobrovolnického centra (nabídka jiné činnosti)</a:t>
            </a:r>
          </a:p>
          <a:p>
            <a:pPr lvl="0"/>
            <a:r>
              <a:rPr lang="cs-CZ" dirty="0" smtClean="0"/>
              <a:t>Zaškolení</a:t>
            </a:r>
            <a:r>
              <a:rPr lang="cs-CZ" dirty="0"/>
              <a:t>, výcvik, </a:t>
            </a:r>
            <a:r>
              <a:rPr lang="cs-CZ" dirty="0" smtClean="0"/>
              <a:t>trénink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19501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Povinnosti dobrovolníka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cs-CZ" dirty="0"/>
              <a:t>Dodržovat zákon o dobrovolnické službě a podmínky </a:t>
            </a:r>
            <a:r>
              <a:rPr lang="cs-CZ" dirty="0" smtClean="0"/>
              <a:t>smlouvy</a:t>
            </a:r>
            <a:endParaRPr lang="cs-CZ" dirty="0"/>
          </a:p>
          <a:p>
            <a:pPr lvl="0"/>
            <a:r>
              <a:rPr lang="cs-CZ" dirty="0"/>
              <a:t>Absolvovat přípravu k dobrovolnické činnosti</a:t>
            </a:r>
          </a:p>
          <a:p>
            <a:pPr lvl="0"/>
            <a:r>
              <a:rPr lang="cs-CZ" dirty="0"/>
              <a:t>Předložit zdravotní a jiné </a:t>
            </a:r>
            <a:r>
              <a:rPr lang="cs-CZ" dirty="0" smtClean="0"/>
              <a:t>doklady </a:t>
            </a:r>
            <a:r>
              <a:rPr lang="cs-CZ" dirty="0" smtClean="0"/>
              <a:t>dle organizace</a:t>
            </a:r>
            <a:endParaRPr lang="cs-CZ" dirty="0"/>
          </a:p>
          <a:p>
            <a:pPr lvl="0"/>
            <a:r>
              <a:rPr lang="cs-CZ" dirty="0"/>
              <a:t>Splnit úkoly, ke kterým jste se zavázali</a:t>
            </a:r>
          </a:p>
          <a:p>
            <a:pPr lvl="0"/>
            <a:r>
              <a:rPr lang="cs-CZ" dirty="0"/>
              <a:t>Spolehlivost</a:t>
            </a:r>
          </a:p>
          <a:p>
            <a:pPr lvl="0"/>
            <a:r>
              <a:rPr lang="cs-CZ" dirty="0"/>
              <a:t>Nezneužívat projevené důvěry</a:t>
            </a:r>
          </a:p>
          <a:p>
            <a:pPr lvl="0"/>
            <a:r>
              <a:rPr lang="cs-CZ" dirty="0"/>
              <a:t>Požádat o pomoc, kterou při své činnosti </a:t>
            </a:r>
            <a:r>
              <a:rPr lang="cs-CZ" dirty="0" smtClean="0"/>
              <a:t>potřebujete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97241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Oceňování dobrovolníků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Jednotlivé kraje, Východní Čechy </a:t>
            </a:r>
            <a:r>
              <a:rPr lang="cs-CZ" dirty="0"/>
              <a:t>– </a:t>
            </a:r>
            <a:r>
              <a:rPr lang="cs-CZ" b="1" dirty="0"/>
              <a:t>Den </a:t>
            </a:r>
            <a:r>
              <a:rPr lang="cs-CZ" b="1" dirty="0" smtClean="0"/>
              <a:t>D</a:t>
            </a:r>
            <a:endParaRPr lang="cs-CZ" b="1" dirty="0"/>
          </a:p>
          <a:p>
            <a:r>
              <a:rPr lang="cs-CZ" dirty="0"/>
              <a:t>Společnost </a:t>
            </a:r>
            <a:r>
              <a:rPr lang="cs-CZ" dirty="0" err="1"/>
              <a:t>Hestia</a:t>
            </a:r>
            <a:r>
              <a:rPr lang="cs-CZ" dirty="0"/>
              <a:t> uděluje od roku 2001  </a:t>
            </a:r>
            <a:r>
              <a:rPr lang="cs-CZ" b="1" dirty="0"/>
              <a:t>- Cenu křesadlo</a:t>
            </a:r>
            <a:r>
              <a:rPr lang="cs-CZ" dirty="0"/>
              <a:t> – cena pro obyčejné lidi, kteří dělají neobyčejné </a:t>
            </a:r>
            <a:r>
              <a:rPr lang="cs-CZ" dirty="0" smtClean="0"/>
              <a:t>věci</a:t>
            </a:r>
            <a:endParaRPr lang="cs-CZ" dirty="0"/>
          </a:p>
          <a:p>
            <a:r>
              <a:rPr lang="cs-CZ" b="1" dirty="0" smtClean="0"/>
              <a:t>Mezinárodní den dobrovolníků - 5</a:t>
            </a:r>
            <a:r>
              <a:rPr lang="cs-CZ" b="1" dirty="0"/>
              <a:t>. prosinec </a:t>
            </a:r>
            <a:endParaRPr lang="cs-CZ" b="1" dirty="0" smtClean="0"/>
          </a:p>
          <a:p>
            <a:r>
              <a:rPr lang="cs-CZ" b="1" dirty="0" smtClean="0"/>
              <a:t>Rok 2011 </a:t>
            </a:r>
            <a:r>
              <a:rPr lang="cs-CZ" dirty="0" smtClean="0"/>
              <a:t>vyhlášen evropským rokem dobrovolnictví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20136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/>
          <a:lstStyle/>
          <a:p>
            <a:r>
              <a:rPr lang="cs-CZ" dirty="0" smtClean="0"/>
              <a:t>Dobrovolnictví na SŠZS Chrudim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Projekt </a:t>
            </a:r>
            <a:r>
              <a:rPr lang="cs-CZ" dirty="0"/>
              <a:t>dobrovolnictví na LDN nemocnice Chrudim - </a:t>
            </a:r>
            <a:r>
              <a:rPr lang="cs-CZ" dirty="0" smtClean="0"/>
              <a:t>kde zpříjemňují </a:t>
            </a:r>
            <a:r>
              <a:rPr lang="cs-CZ" dirty="0"/>
              <a:t>volný čas hospitalizovaných seniorů. </a:t>
            </a:r>
            <a:r>
              <a:rPr lang="cs-CZ" dirty="0" smtClean="0"/>
              <a:t> </a:t>
            </a:r>
          </a:p>
          <a:p>
            <a:r>
              <a:rPr lang="cs-CZ" dirty="0" smtClean="0"/>
              <a:t>30 dobrovolníků </a:t>
            </a:r>
            <a:r>
              <a:rPr lang="cs-CZ" dirty="0"/>
              <a:t>z 1. – 3. ročníků </a:t>
            </a:r>
            <a:r>
              <a:rPr lang="cs-CZ" dirty="0" smtClean="0"/>
              <a:t>    </a:t>
            </a:r>
          </a:p>
          <a:p>
            <a:pPr marL="0" indent="0">
              <a:buNone/>
            </a:pPr>
            <a:r>
              <a:rPr lang="cs-CZ" dirty="0" smtClean="0"/>
              <a:t>trénování paměti, předčítání </a:t>
            </a:r>
            <a:r>
              <a:rPr lang="cs-CZ" dirty="0"/>
              <a:t>z denního tisku, četba časopisů, četba na </a:t>
            </a:r>
            <a:r>
              <a:rPr lang="cs-CZ" dirty="0" smtClean="0"/>
              <a:t>pokračování, hraní </a:t>
            </a:r>
            <a:r>
              <a:rPr lang="cs-CZ" dirty="0"/>
              <a:t>společenských her </a:t>
            </a:r>
            <a:endParaRPr lang="cs-CZ" dirty="0" smtClean="0"/>
          </a:p>
          <a:p>
            <a:r>
              <a:rPr lang="cs-CZ" dirty="0" smtClean="0"/>
              <a:t>Pravidelné supervize</a:t>
            </a:r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966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Dobrovolnická centra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O</a:t>
            </a:r>
            <a:r>
              <a:rPr lang="cs-CZ" dirty="0" smtClean="0"/>
              <a:t>rganizace</a:t>
            </a:r>
            <a:r>
              <a:rPr lang="cs-CZ" dirty="0"/>
              <a:t>, která zájemcům v ČR zprostředkovává příležitosti k dobrovolné práci a vyhledává dobrovolníky pro organizace, které je potřebují. </a:t>
            </a:r>
          </a:p>
          <a:p>
            <a:pPr lvl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327318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Dobrovolnická centra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u="sng" dirty="0"/>
              <a:t>HESTIA – národní dobrovolnické centrum</a:t>
            </a:r>
            <a:r>
              <a:rPr lang="cs-CZ" dirty="0"/>
              <a:t> vzniklo u nás v roce </a:t>
            </a:r>
            <a:r>
              <a:rPr lang="cs-CZ" dirty="0" smtClean="0"/>
              <a:t>1999</a:t>
            </a:r>
            <a:r>
              <a:rPr lang="cs-CZ" dirty="0"/>
              <a:t> </a:t>
            </a:r>
            <a:r>
              <a:rPr lang="cs-CZ" dirty="0" smtClean="0"/>
              <a:t>(www.hest.cz</a:t>
            </a:r>
            <a:r>
              <a:rPr lang="cs-CZ" dirty="0"/>
              <a:t>)</a:t>
            </a:r>
          </a:p>
          <a:p>
            <a:r>
              <a:rPr lang="cs-CZ" dirty="0"/>
              <a:t>V jednotlivých regionech jsou regionální dobrovolnická centra. Nejbližší </a:t>
            </a:r>
            <a:r>
              <a:rPr lang="cs-CZ" dirty="0" err="1"/>
              <a:t>dc</a:t>
            </a:r>
            <a:r>
              <a:rPr lang="cs-CZ" dirty="0"/>
              <a:t> pro nás je v Pardubicích.</a:t>
            </a:r>
          </a:p>
          <a:p>
            <a:r>
              <a:rPr lang="cs-CZ" u="sng" dirty="0"/>
              <a:t>Dobrovolnické centrum Pardubice, </a:t>
            </a:r>
            <a:r>
              <a:rPr lang="cs-CZ" u="sng" dirty="0" err="1"/>
              <a:t>o.s</a:t>
            </a:r>
            <a:r>
              <a:rPr lang="cs-CZ" u="sng" dirty="0"/>
              <a:t>. (Partyzánů 350, Pardubice)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656750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Činnost dobrovolnického centra v Pardubicích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cs-CZ" dirty="0" smtClean="0"/>
              <a:t>    Dobrovolnická </a:t>
            </a:r>
            <a:r>
              <a:rPr lang="cs-CZ" dirty="0"/>
              <a:t>činnost </a:t>
            </a:r>
            <a:endParaRPr lang="cs-CZ" dirty="0" smtClean="0"/>
          </a:p>
          <a:p>
            <a:pPr lvl="0"/>
            <a:r>
              <a:rPr lang="cs-CZ" dirty="0" smtClean="0"/>
              <a:t>u </a:t>
            </a:r>
            <a:r>
              <a:rPr lang="cs-CZ" dirty="0"/>
              <a:t>ohrožených dětí a </a:t>
            </a:r>
            <a:r>
              <a:rPr lang="cs-CZ" dirty="0" smtClean="0"/>
              <a:t>mládeže  </a:t>
            </a:r>
          </a:p>
          <a:p>
            <a:pPr lvl="0"/>
            <a:r>
              <a:rPr lang="cs-CZ" dirty="0" smtClean="0"/>
              <a:t>u </a:t>
            </a:r>
            <a:r>
              <a:rPr lang="cs-CZ" dirty="0"/>
              <a:t>seniorů a osob se zdravotním </a:t>
            </a:r>
            <a:r>
              <a:rPr lang="cs-CZ" dirty="0" smtClean="0"/>
              <a:t>postižením </a:t>
            </a:r>
          </a:p>
          <a:p>
            <a:pPr lvl="0"/>
            <a:r>
              <a:rPr lang="cs-CZ" dirty="0" smtClean="0"/>
              <a:t>u </a:t>
            </a:r>
            <a:r>
              <a:rPr lang="cs-CZ" dirty="0"/>
              <a:t>pacientů v </a:t>
            </a:r>
            <a:r>
              <a:rPr lang="cs-CZ" dirty="0" smtClean="0"/>
              <a:t>nemocnici</a:t>
            </a:r>
          </a:p>
          <a:p>
            <a:pPr lvl="0"/>
            <a:r>
              <a:rPr lang="cs-CZ" dirty="0" smtClean="0"/>
              <a:t>na podporu integrace </a:t>
            </a:r>
            <a:r>
              <a:rPr lang="cs-CZ" dirty="0"/>
              <a:t>cizinců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73189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Dobrovolníci v </a:t>
            </a:r>
            <a:r>
              <a:rPr lang="cs-CZ" dirty="0" err="1" smtClean="0"/>
              <a:t>dc</a:t>
            </a:r>
            <a:r>
              <a:rPr lang="cs-CZ" dirty="0" smtClean="0"/>
              <a:t> Pardubice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Doporučený rozsah dobrovolnické činnosti je 1-2 hodiny týdně (podle domluvy</a:t>
            </a:r>
            <a:r>
              <a:rPr lang="cs-CZ" dirty="0" smtClean="0"/>
              <a:t>)</a:t>
            </a:r>
            <a:endParaRPr lang="cs-CZ" dirty="0"/>
          </a:p>
          <a:p>
            <a:pPr lvl="0"/>
            <a:r>
              <a:rPr lang="cs-CZ" dirty="0" smtClean="0"/>
              <a:t>Dobrovolníkům nabízíme školení </a:t>
            </a:r>
            <a:r>
              <a:rPr lang="cs-CZ" dirty="0"/>
              <a:t>a </a:t>
            </a:r>
            <a:r>
              <a:rPr lang="cs-CZ" dirty="0" smtClean="0"/>
              <a:t>supervize</a:t>
            </a:r>
            <a:endParaRPr lang="cs-CZ" dirty="0"/>
          </a:p>
          <a:p>
            <a:pPr lvl="0"/>
            <a:r>
              <a:rPr lang="cs-CZ" dirty="0" smtClean="0"/>
              <a:t>Získají </a:t>
            </a:r>
            <a:r>
              <a:rPr lang="cs-CZ" dirty="0"/>
              <a:t>osvědčení o výkonu dobrovolnické </a:t>
            </a:r>
            <a:r>
              <a:rPr lang="cs-CZ" dirty="0" smtClean="0"/>
              <a:t>činnosti</a:t>
            </a:r>
            <a:endParaRPr lang="cs-CZ" dirty="0"/>
          </a:p>
          <a:p>
            <a:pPr lvl="0"/>
            <a:r>
              <a:rPr lang="cs-CZ" dirty="0" smtClean="0"/>
              <a:t>Jsou </a:t>
            </a:r>
            <a:r>
              <a:rPr lang="cs-CZ" dirty="0"/>
              <a:t>součástí odborného týmu a doplňují práci </a:t>
            </a:r>
            <a:r>
              <a:rPr lang="cs-CZ" dirty="0" smtClean="0"/>
              <a:t>profesionálů.</a:t>
            </a:r>
          </a:p>
          <a:p>
            <a:pPr lvl="0"/>
            <a:r>
              <a:rPr lang="cs-CZ" dirty="0" smtClean="0"/>
              <a:t>Osvojují si nové </a:t>
            </a:r>
            <a:r>
              <a:rPr lang="cs-CZ" dirty="0"/>
              <a:t>zkušenosti a </a:t>
            </a:r>
            <a:r>
              <a:rPr lang="cs-CZ" dirty="0" smtClean="0"/>
              <a:t>dovednosti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41927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9465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Poslání dobrovolnických center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Základním </a:t>
            </a:r>
            <a:r>
              <a:rPr lang="cs-CZ" dirty="0"/>
              <a:t>posláním dobrovolnických center je </a:t>
            </a:r>
            <a:r>
              <a:rPr lang="cs-CZ" dirty="0" smtClean="0"/>
              <a:t>    propagace </a:t>
            </a:r>
            <a:r>
              <a:rPr lang="cs-CZ" dirty="0"/>
              <a:t>a podpora myšlenky dobrovolnictví ve společnosti a spolupráce s neziskovými organizacemi v regionu s cílem zapojení co největšího počtu obyvatel do řešení problémů </a:t>
            </a:r>
            <a:r>
              <a:rPr lang="cs-CZ" dirty="0" smtClean="0"/>
              <a:t>komunity.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26983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Program Pět P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Pět P</a:t>
            </a:r>
            <a:r>
              <a:rPr lang="cs-CZ" dirty="0"/>
              <a:t> – </a:t>
            </a:r>
            <a:r>
              <a:rPr lang="cs-CZ" b="1" dirty="0"/>
              <a:t>P</a:t>
            </a:r>
            <a:r>
              <a:rPr lang="cs-CZ" dirty="0"/>
              <a:t>odpora, </a:t>
            </a:r>
            <a:r>
              <a:rPr lang="cs-CZ" b="1" dirty="0"/>
              <a:t>P</a:t>
            </a:r>
            <a:r>
              <a:rPr lang="cs-CZ" dirty="0"/>
              <a:t>řátelství, </a:t>
            </a:r>
            <a:r>
              <a:rPr lang="cs-CZ" b="1" dirty="0"/>
              <a:t>P</a:t>
            </a:r>
            <a:r>
              <a:rPr lang="cs-CZ" dirty="0"/>
              <a:t>revence, </a:t>
            </a:r>
            <a:r>
              <a:rPr lang="cs-CZ" b="1" dirty="0"/>
              <a:t>P</a:t>
            </a:r>
            <a:r>
              <a:rPr lang="cs-CZ" dirty="0"/>
              <a:t>omoc a </a:t>
            </a:r>
            <a:r>
              <a:rPr lang="cs-CZ" b="1" dirty="0" smtClean="0"/>
              <a:t>P</a:t>
            </a:r>
            <a:r>
              <a:rPr lang="cs-CZ" dirty="0" smtClean="0"/>
              <a:t>éče </a:t>
            </a:r>
            <a:endParaRPr lang="cs-CZ" dirty="0"/>
          </a:p>
          <a:p>
            <a:r>
              <a:rPr lang="cs-CZ" dirty="0"/>
              <a:t>P</a:t>
            </a:r>
            <a:r>
              <a:rPr lang="cs-CZ" dirty="0" smtClean="0"/>
              <a:t>reventivní </a:t>
            </a:r>
            <a:r>
              <a:rPr lang="cs-CZ" dirty="0"/>
              <a:t>volnočasový program pro děti od 6 – 15 let, </a:t>
            </a:r>
            <a:r>
              <a:rPr lang="cs-CZ" dirty="0" smtClean="0"/>
              <a:t> přátelský vztah dítěte </a:t>
            </a:r>
            <a:r>
              <a:rPr lang="cs-CZ" dirty="0"/>
              <a:t>a </a:t>
            </a:r>
            <a:r>
              <a:rPr lang="cs-CZ" dirty="0" smtClean="0"/>
              <a:t>dospělého dobrovolníka</a:t>
            </a:r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71148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Program Pět </a:t>
            </a:r>
            <a:r>
              <a:rPr lang="cs-CZ" dirty="0" smtClean="0"/>
              <a:t>P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864" y="1556792"/>
            <a:ext cx="8229600" cy="4525963"/>
          </a:xfrm>
        </p:spPr>
        <p:txBody>
          <a:bodyPr>
            <a:normAutofit/>
          </a:bodyPr>
          <a:lstStyle/>
          <a:p>
            <a:r>
              <a:rPr lang="cs-CZ" dirty="0" smtClean="0"/>
              <a:t>NDC HESTIA – garance nad programem </a:t>
            </a:r>
          </a:p>
          <a:p>
            <a:r>
              <a:rPr lang="cs-CZ" dirty="0" smtClean="0"/>
              <a:t>Výběr </a:t>
            </a:r>
            <a:r>
              <a:rPr lang="cs-CZ" dirty="0"/>
              <a:t>dobrovolníků i dětí je v ČR pečlivý a </a:t>
            </a:r>
            <a:r>
              <a:rPr lang="cs-CZ" dirty="0" smtClean="0"/>
              <a:t>zodpovědný, </a:t>
            </a:r>
            <a:r>
              <a:rPr lang="cs-CZ" dirty="0"/>
              <a:t>pravidelné supervizní </a:t>
            </a:r>
            <a:r>
              <a:rPr lang="cs-CZ" dirty="0" smtClean="0"/>
              <a:t>schůzky</a:t>
            </a:r>
            <a:endParaRPr lang="cs-CZ" dirty="0"/>
          </a:p>
          <a:p>
            <a:r>
              <a:rPr lang="cs-CZ" dirty="0"/>
              <a:t>Program Pět P je zaměřen zejména na preventivní pomoc, proto do něho nejsou přijímány děti s většími patologickými projevy, které by měly být svěřeny do péče odborníků.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722970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Významné světové a české humanitární organizace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Humanitární pomoc – krátkodobá pomoc, která je bezprostřední reakcí na humanitární krizi</a:t>
            </a:r>
          </a:p>
          <a:p>
            <a:r>
              <a:rPr lang="cs-CZ" dirty="0"/>
              <a:t>Humanitární krize – situace, ve které jsou běžné prostředky lidí, které jim garantují důstojný život narušeny v důsledku přírodní katastrofy nebo lidmi zaviněné </a:t>
            </a:r>
            <a:r>
              <a:rPr lang="cs-CZ" dirty="0" smtClean="0"/>
              <a:t>krize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038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59125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Humanitární pomoc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Humanitární pomoc je poskytována ve 4 základních oblastech:</a:t>
            </a:r>
          </a:p>
          <a:p>
            <a:pPr marL="514350" lvl="0" indent="-514350">
              <a:buFont typeface="+mj-lt"/>
              <a:buAutoNum type="arabicPeriod"/>
            </a:pPr>
            <a:r>
              <a:rPr lang="cs-CZ" dirty="0" smtClean="0"/>
              <a:t>Voda, hygiena</a:t>
            </a:r>
          </a:p>
          <a:p>
            <a:pPr marL="514350" lvl="0" indent="-514350">
              <a:buFont typeface="+mj-lt"/>
              <a:buAutoNum type="arabicPeriod"/>
            </a:pPr>
            <a:r>
              <a:rPr lang="cs-CZ" dirty="0" smtClean="0"/>
              <a:t>Potraviny, výživa</a:t>
            </a:r>
          </a:p>
          <a:p>
            <a:pPr marL="514350" lvl="0" indent="-514350">
              <a:buFont typeface="+mj-lt"/>
              <a:buAutoNum type="arabicPeriod"/>
            </a:pPr>
            <a:r>
              <a:rPr lang="cs-CZ" dirty="0" smtClean="0"/>
              <a:t>Poskytování nouzového přístřeší</a:t>
            </a:r>
          </a:p>
          <a:p>
            <a:pPr marL="514350" lvl="0" indent="-514350">
              <a:buFont typeface="+mj-lt"/>
              <a:buAutoNum type="arabicPeriod"/>
            </a:pPr>
            <a:r>
              <a:rPr lang="cs-CZ" dirty="0" smtClean="0"/>
              <a:t>Zdravotní péče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15904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Světové humanitární </a:t>
            </a:r>
            <a:r>
              <a:rPr lang="cs-CZ" dirty="0" smtClean="0"/>
              <a:t>organizace 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UNHCR - Úřad Vysokého komisaře Organizace spojených národů pro uprchlíky</a:t>
            </a:r>
            <a:r>
              <a:rPr lang="cs-CZ" dirty="0"/>
              <a:t> byl zřízen Valným shromážděním OSN v roce 1950, jako jeden z mnoha pokusů mezinárodních subjektů poskytnout ochranu a pomoc </a:t>
            </a:r>
            <a:r>
              <a:rPr lang="cs-CZ" dirty="0" smtClean="0"/>
              <a:t>uprchlíkům</a:t>
            </a:r>
          </a:p>
          <a:p>
            <a:r>
              <a:rPr lang="cs-CZ" dirty="0"/>
              <a:t>C</a:t>
            </a:r>
            <a:r>
              <a:rPr lang="cs-CZ" dirty="0" smtClean="0"/>
              <a:t>íle</a:t>
            </a:r>
            <a:r>
              <a:rPr lang="cs-CZ" dirty="0"/>
              <a:t>: ochraňovat uprchlíky a pomáhat jim začít nový život v normálních </a:t>
            </a:r>
            <a:r>
              <a:rPr lang="cs-CZ" dirty="0" smtClean="0"/>
              <a:t>podmínkách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26679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Světové humanitární </a:t>
            </a:r>
            <a:r>
              <a:rPr lang="cs-CZ" dirty="0" smtClean="0"/>
              <a:t>organizace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/>
              <a:t>Světový potravinový program OSN /</a:t>
            </a:r>
            <a:r>
              <a:rPr lang="cs-CZ" b="1" dirty="0" err="1"/>
              <a:t>World</a:t>
            </a:r>
            <a:r>
              <a:rPr lang="cs-CZ" b="1" dirty="0"/>
              <a:t> Food Program</a:t>
            </a:r>
            <a:r>
              <a:rPr lang="cs-CZ" dirty="0"/>
              <a:t>, dále jen WFP/ je největší světová humanitární organizace, která pomáhá trpícím hlady ve více než 78mi zemích světa.</a:t>
            </a:r>
          </a:p>
          <a:p>
            <a:pPr marL="0" indent="0">
              <a:buNone/>
            </a:pPr>
            <a:r>
              <a:rPr lang="cs-CZ" dirty="0"/>
              <a:t/>
            </a:r>
            <a:br>
              <a:rPr lang="cs-CZ" dirty="0"/>
            </a:br>
            <a:r>
              <a:rPr lang="cs-CZ" dirty="0"/>
              <a:t>Na světě je dnes dost jídla, které by umožnilo žít zdravý a plodný život každému muži, ženě či dítěti. Přesto každý den umírá hlady 25 000 lidí.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436587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Světové humanitární </a:t>
            </a:r>
            <a:r>
              <a:rPr lang="cs-CZ" dirty="0" smtClean="0"/>
              <a:t>organizace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UNICEF (Dětský fond OSN)</a:t>
            </a:r>
            <a:r>
              <a:rPr lang="cs-CZ" dirty="0"/>
              <a:t> je hlavní světovou organizací, která se zabývá ochranou a zlepšováním životních podmínek dětí a podporou jejich všestranného rozvoje.</a:t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/>
              <a:t>Pracují s místními komunitami i vládami ve 157 zemích </a:t>
            </a:r>
            <a:r>
              <a:rPr lang="cs-CZ" dirty="0" smtClean="0"/>
              <a:t>světa.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41927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76587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Světové humanitární </a:t>
            </a:r>
            <a:r>
              <a:rPr lang="cs-CZ" dirty="0" smtClean="0"/>
              <a:t>organizace IV.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Lékaři bez hranic - </a:t>
            </a:r>
            <a:r>
              <a:rPr lang="cs-CZ" b="1" dirty="0" err="1"/>
              <a:t>Médecins</a:t>
            </a:r>
            <a:r>
              <a:rPr lang="cs-CZ" b="1" dirty="0"/>
              <a:t> </a:t>
            </a:r>
            <a:r>
              <a:rPr lang="cs-CZ" b="1" dirty="0" err="1"/>
              <a:t>Sans</a:t>
            </a:r>
            <a:r>
              <a:rPr lang="cs-CZ" b="1" dirty="0"/>
              <a:t> </a:t>
            </a:r>
            <a:r>
              <a:rPr lang="cs-CZ" b="1" dirty="0" err="1"/>
              <a:t>Frontières</a:t>
            </a:r>
            <a:r>
              <a:rPr lang="cs-CZ" i="1" dirty="0"/>
              <a:t> </a:t>
            </a:r>
            <a:r>
              <a:rPr lang="cs-CZ" dirty="0"/>
              <a:t> </a:t>
            </a:r>
            <a:r>
              <a:rPr lang="cs-CZ" dirty="0" smtClean="0"/>
              <a:t>poskytují </a:t>
            </a:r>
            <a:r>
              <a:rPr lang="cs-CZ" dirty="0"/>
              <a:t>odbornou </a:t>
            </a:r>
            <a:r>
              <a:rPr lang="cs-CZ" dirty="0" err="1" smtClean="0"/>
              <a:t>zdr</a:t>
            </a:r>
            <a:r>
              <a:rPr lang="cs-CZ" dirty="0" smtClean="0"/>
              <a:t>. </a:t>
            </a:r>
            <a:r>
              <a:rPr lang="cs-CZ" dirty="0"/>
              <a:t>pomoc lidem v ohrožení a v případě krizí. </a:t>
            </a:r>
            <a:endParaRPr lang="cs-CZ" dirty="0" smtClean="0"/>
          </a:p>
          <a:p>
            <a:r>
              <a:rPr lang="cs-CZ" dirty="0" smtClean="0"/>
              <a:t>Poskytuje </a:t>
            </a:r>
            <a:r>
              <a:rPr lang="cs-CZ" dirty="0" smtClean="0"/>
              <a:t>zdrav. </a:t>
            </a:r>
            <a:r>
              <a:rPr lang="cs-CZ" dirty="0"/>
              <a:t>pomoc ve více než 60 zemích světa s více než 2 500 </a:t>
            </a:r>
            <a:r>
              <a:rPr lang="cs-CZ" dirty="0" smtClean="0"/>
              <a:t>mez. </a:t>
            </a:r>
            <a:r>
              <a:rPr lang="cs-CZ" dirty="0"/>
              <a:t>a 23 000 místních </a:t>
            </a:r>
            <a:r>
              <a:rPr lang="cs-CZ" dirty="0" smtClean="0"/>
              <a:t>spolupracovníků.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23108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Světové humanitární </a:t>
            </a:r>
            <a:r>
              <a:rPr lang="cs-CZ" dirty="0" smtClean="0"/>
              <a:t>organizace V.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ADRA </a:t>
            </a:r>
            <a:r>
              <a:rPr lang="cs-CZ" dirty="0"/>
              <a:t> </a:t>
            </a:r>
            <a:r>
              <a:rPr lang="cs-CZ" dirty="0" smtClean="0"/>
              <a:t>- poskytuje </a:t>
            </a:r>
            <a:r>
              <a:rPr lang="cs-CZ" dirty="0"/>
              <a:t>pomoc lidem v </a:t>
            </a:r>
            <a:r>
              <a:rPr lang="cs-CZ" dirty="0" smtClean="0"/>
              <a:t>nouzi. </a:t>
            </a:r>
            <a:r>
              <a:rPr lang="cs-CZ" dirty="0" smtClean="0"/>
              <a:t>Pomáhá </a:t>
            </a:r>
            <a:r>
              <a:rPr lang="cs-CZ" dirty="0"/>
              <a:t>při mimořádných </a:t>
            </a:r>
            <a:r>
              <a:rPr lang="cs-CZ" dirty="0" smtClean="0"/>
              <a:t>událostech, při </a:t>
            </a:r>
            <a:r>
              <a:rPr lang="cs-CZ" dirty="0" smtClean="0"/>
              <a:t>realizaci </a:t>
            </a:r>
            <a:r>
              <a:rPr lang="cs-CZ" dirty="0"/>
              <a:t>dlouhodobých rozvojových </a:t>
            </a:r>
            <a:r>
              <a:rPr lang="cs-CZ" dirty="0" smtClean="0"/>
              <a:t>projektů. </a:t>
            </a:r>
            <a:endParaRPr lang="cs-CZ" dirty="0" smtClean="0"/>
          </a:p>
          <a:p>
            <a:r>
              <a:rPr lang="cs-CZ" dirty="0" smtClean="0"/>
              <a:t>Základní poslání </a:t>
            </a:r>
            <a:r>
              <a:rPr lang="cs-CZ" dirty="0"/>
              <a:t>je pomoci lidem v nouzi tak, aby byli schopni převzít kontrolu nad svými vlastními životy a mohli co nejlépe využívat ty zdroje, které mají k dispozici.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48365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České humanitární </a:t>
            </a:r>
            <a:r>
              <a:rPr lang="cs-CZ" dirty="0" smtClean="0"/>
              <a:t>organizace 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Charita ČR </a:t>
            </a:r>
            <a:r>
              <a:rPr lang="cs-CZ" b="1" dirty="0" smtClean="0"/>
              <a:t>– </a:t>
            </a:r>
            <a:r>
              <a:rPr lang="cs-CZ" dirty="0"/>
              <a:t>d</a:t>
            </a:r>
            <a:r>
              <a:rPr lang="cs-CZ" dirty="0" smtClean="0"/>
              <a:t>ůležitou </a:t>
            </a:r>
            <a:r>
              <a:rPr lang="cs-CZ" dirty="0"/>
              <a:t>součástí charitní práce je rovněž humanitární pomoc do </a:t>
            </a:r>
            <a:r>
              <a:rPr lang="cs-CZ" dirty="0" smtClean="0"/>
              <a:t>zahraničí</a:t>
            </a:r>
            <a:r>
              <a:rPr lang="cs-CZ" dirty="0" smtClean="0"/>
              <a:t> (oblasti válečného konfliktu, přírodní katastrofy) a dlouhodobé projekty rozvojové pomoci.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9945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České humanitární </a:t>
            </a:r>
            <a:r>
              <a:rPr lang="cs-CZ" dirty="0" smtClean="0"/>
              <a:t>organizace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Český červený kříž</a:t>
            </a:r>
            <a:r>
              <a:rPr lang="cs-CZ" dirty="0"/>
              <a:t> - humanitární občanské sdružení působící na celém území České republiky. Působí zejména v oblasti humanitární, sociální a </a:t>
            </a:r>
            <a:r>
              <a:rPr lang="cs-CZ" dirty="0" smtClean="0"/>
              <a:t>zdravotní.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26855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České humanitární </a:t>
            </a:r>
            <a:r>
              <a:rPr lang="cs-CZ" dirty="0" smtClean="0"/>
              <a:t>organizace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Člověk v tísni</a:t>
            </a:r>
            <a:r>
              <a:rPr lang="cs-CZ" dirty="0"/>
              <a:t> </a:t>
            </a:r>
            <a:r>
              <a:rPr lang="cs-CZ" dirty="0" smtClean="0"/>
              <a:t>o.p.s. - pomáhá </a:t>
            </a:r>
            <a:r>
              <a:rPr lang="cs-CZ" dirty="0"/>
              <a:t>v krizových oblastech a </a:t>
            </a:r>
            <a:r>
              <a:rPr lang="cs-CZ" dirty="0" smtClean="0"/>
              <a:t>podporuje </a:t>
            </a:r>
            <a:r>
              <a:rPr lang="cs-CZ" dirty="0"/>
              <a:t>dodržování lidských práv ve světě. </a:t>
            </a:r>
            <a:endParaRPr lang="cs-CZ" dirty="0" smtClean="0"/>
          </a:p>
          <a:p>
            <a:r>
              <a:rPr lang="cs-CZ" dirty="0" smtClean="0"/>
              <a:t>Společnost </a:t>
            </a:r>
            <a:r>
              <a:rPr lang="cs-CZ" dirty="0" smtClean="0"/>
              <a:t>realizuje </a:t>
            </a:r>
            <a:r>
              <a:rPr lang="cs-CZ" dirty="0"/>
              <a:t>humanitární pomoc, dlouhodobé rozvojové projekty a podporuje snahy o demokratizaci a dodržování lidských práv.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2389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Česká rada humanitárních organizací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2.5.1990 - koalice </a:t>
            </a:r>
            <a:r>
              <a:rPr lang="cs-CZ" dirty="0"/>
              <a:t>nestátních poskytovatelů sociálních a zdravotně sociálních služeb sociálně znevýhodněným skupinám </a:t>
            </a:r>
            <a:r>
              <a:rPr lang="cs-CZ" dirty="0" smtClean="0"/>
              <a:t>občanů</a:t>
            </a:r>
            <a:endParaRPr lang="cs-CZ" dirty="0" smtClean="0"/>
          </a:p>
          <a:p>
            <a:r>
              <a:rPr lang="cs-CZ" dirty="0" smtClean="0"/>
              <a:t>Realizují </a:t>
            </a:r>
            <a:r>
              <a:rPr lang="cs-CZ" dirty="0" smtClean="0"/>
              <a:t>např. </a:t>
            </a:r>
            <a:r>
              <a:rPr lang="cs-CZ" dirty="0"/>
              <a:t>podpůrné programy pro seniory, </a:t>
            </a:r>
            <a:r>
              <a:rPr lang="cs-CZ" dirty="0" smtClean="0"/>
              <a:t>zdr</a:t>
            </a:r>
            <a:r>
              <a:rPr lang="cs-CZ" dirty="0" smtClean="0"/>
              <a:t>avotně</a:t>
            </a:r>
            <a:r>
              <a:rPr lang="cs-CZ" dirty="0" smtClean="0"/>
              <a:t> </a:t>
            </a:r>
            <a:r>
              <a:rPr lang="cs-CZ" dirty="0"/>
              <a:t>postižené, drogově závislé, bezdomovce, </a:t>
            </a:r>
            <a:r>
              <a:rPr lang="cs-CZ" dirty="0" smtClean="0"/>
              <a:t>ochranu </a:t>
            </a:r>
            <a:r>
              <a:rPr lang="cs-CZ" dirty="0"/>
              <a:t>opuštěných a týraných dětí i pomoc lidem v nouzi v nejširším slova </a:t>
            </a:r>
            <a:r>
              <a:rPr lang="cs-CZ" dirty="0" smtClean="0"/>
              <a:t>smyslu.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353067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Česká rada humanitárních </a:t>
            </a:r>
            <a:r>
              <a:rPr lang="cs-CZ" dirty="0" smtClean="0"/>
              <a:t>organizací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Prosazuje odpovídající podmínky </a:t>
            </a:r>
            <a:r>
              <a:rPr lang="cs-CZ" dirty="0"/>
              <a:t>pro práci poskytovatelů sociálních služeb v </a:t>
            </a:r>
            <a:r>
              <a:rPr lang="cs-CZ" dirty="0" smtClean="0"/>
              <a:t>ČR. 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dirty="0"/>
              <a:t>Ve všech 14 krajích působí Krajské rady humanitárních organizací jako regionální orgány </a:t>
            </a:r>
            <a:r>
              <a:rPr lang="cs-CZ" dirty="0" smtClean="0"/>
              <a:t>Rady</a:t>
            </a:r>
            <a:r>
              <a:rPr lang="cs-CZ" dirty="0"/>
              <a:t> </a:t>
            </a:r>
            <a:r>
              <a:rPr lang="cs-CZ" dirty="0" smtClean="0"/>
              <a:t>(spolupráce s úřady při poskytování sociálních </a:t>
            </a:r>
            <a:r>
              <a:rPr lang="cs-CZ" dirty="0"/>
              <a:t>s</a:t>
            </a:r>
            <a:r>
              <a:rPr lang="cs-CZ" dirty="0" smtClean="0"/>
              <a:t>lužeb)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57256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Humanitární organizace v regionu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b="1" dirty="0"/>
              <a:t>Naděje </a:t>
            </a:r>
            <a:r>
              <a:rPr lang="cs-CZ" b="1" dirty="0" err="1"/>
              <a:t>o.s</a:t>
            </a:r>
            <a:r>
              <a:rPr lang="cs-CZ" b="1" dirty="0"/>
              <a:t>.</a:t>
            </a:r>
            <a:r>
              <a:rPr lang="cs-CZ" dirty="0"/>
              <a:t> (Náměstí Naděje 731, Vysoké Mýto)</a:t>
            </a:r>
          </a:p>
          <a:p>
            <a:pPr lvl="0"/>
            <a:r>
              <a:rPr lang="cs-CZ" dirty="0"/>
              <a:t>Poskytuje sociální služby</a:t>
            </a:r>
            <a:r>
              <a:rPr lang="cs-CZ" dirty="0" smtClean="0"/>
              <a:t>: </a:t>
            </a:r>
          </a:p>
          <a:p>
            <a:pPr lvl="0"/>
            <a:r>
              <a:rPr lang="cs-CZ" dirty="0" smtClean="0"/>
              <a:t>Misijní program (základní program) </a:t>
            </a:r>
          </a:p>
          <a:p>
            <a:pPr lvl="0"/>
            <a:r>
              <a:rPr lang="cs-CZ" dirty="0" smtClean="0"/>
              <a:t>program pro děti a mládež </a:t>
            </a:r>
          </a:p>
          <a:p>
            <a:pPr lvl="0"/>
            <a:r>
              <a:rPr lang="cs-CZ" dirty="0" smtClean="0"/>
              <a:t>program pro rodiny </a:t>
            </a:r>
          </a:p>
          <a:p>
            <a:pPr lvl="0"/>
            <a:r>
              <a:rPr lang="cs-CZ" dirty="0" smtClean="0"/>
              <a:t>integrační program (pro lidi bez domova, ohrožené vyloučením)</a:t>
            </a:r>
          </a:p>
          <a:p>
            <a:pPr lvl="0"/>
            <a:r>
              <a:rPr lang="cs-CZ" dirty="0" smtClean="0"/>
              <a:t>program pro lidi s handicapem </a:t>
            </a:r>
          </a:p>
          <a:p>
            <a:pPr lvl="0"/>
            <a:r>
              <a:rPr lang="cs-CZ" dirty="0" smtClean="0"/>
              <a:t>program pro seniory </a:t>
            </a:r>
          </a:p>
          <a:p>
            <a:pPr lvl="0"/>
            <a:r>
              <a:rPr lang="cs-CZ" dirty="0" smtClean="0"/>
              <a:t>program vzdělávání</a:t>
            </a:r>
          </a:p>
          <a:p>
            <a:pPr marL="0" lv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8344" y="2996952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707170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Humanitární organizace v </a:t>
            </a:r>
            <a:r>
              <a:rPr lang="cs-CZ" dirty="0" smtClean="0"/>
              <a:t>regionu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b="1" dirty="0"/>
              <a:t>Český červený kříž </a:t>
            </a:r>
            <a:endParaRPr lang="cs-CZ" dirty="0"/>
          </a:p>
          <a:p>
            <a:r>
              <a:rPr lang="cs-CZ" dirty="0" smtClean="0"/>
              <a:t>Katastrofy </a:t>
            </a:r>
            <a:r>
              <a:rPr lang="cs-CZ" dirty="0"/>
              <a:t>a </a:t>
            </a:r>
            <a:r>
              <a:rPr lang="cs-CZ" dirty="0" smtClean="0"/>
              <a:t>neštěstí </a:t>
            </a:r>
            <a:r>
              <a:rPr lang="cs-CZ" dirty="0"/>
              <a:t>v ČR i v </a:t>
            </a:r>
            <a:r>
              <a:rPr lang="cs-CZ" dirty="0" smtClean="0"/>
              <a:t>zahraničí</a:t>
            </a:r>
          </a:p>
          <a:p>
            <a:pPr lvl="0">
              <a:buFont typeface="Wingdings" pitchFamily="2" charset="2"/>
              <a:buChar char="ü"/>
            </a:pPr>
            <a:r>
              <a:rPr lang="cs-CZ" dirty="0"/>
              <a:t>dovoz materiální pomoci a její distribuce </a:t>
            </a:r>
            <a:endParaRPr lang="cs-CZ" dirty="0" smtClean="0"/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provoz </a:t>
            </a:r>
            <a:r>
              <a:rPr lang="cs-CZ" dirty="0"/>
              <a:t>evakuačních středisek </a:t>
            </a:r>
            <a:endParaRPr lang="cs-CZ" dirty="0" smtClean="0"/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zajištění </a:t>
            </a:r>
            <a:r>
              <a:rPr lang="cs-CZ" dirty="0"/>
              <a:t>nouzového ubytování a stravování </a:t>
            </a:r>
            <a:endParaRPr lang="cs-CZ" dirty="0" smtClean="0"/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zajištění </a:t>
            </a:r>
            <a:r>
              <a:rPr lang="cs-CZ" dirty="0"/>
              <a:t>ošacení a základních hygienických potřeb </a:t>
            </a:r>
            <a:endParaRPr lang="cs-CZ" dirty="0" smtClean="0"/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záchranné </a:t>
            </a:r>
            <a:r>
              <a:rPr lang="cs-CZ" dirty="0"/>
              <a:t>práce, poskytování </a:t>
            </a:r>
            <a:r>
              <a:rPr lang="cs-CZ" dirty="0" err="1"/>
              <a:t>předlékařské</a:t>
            </a:r>
            <a:r>
              <a:rPr lang="cs-CZ" dirty="0"/>
              <a:t> </a:t>
            </a:r>
            <a:r>
              <a:rPr lang="cs-CZ" dirty="0" smtClean="0"/>
              <a:t> PP </a:t>
            </a:r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psychologická </a:t>
            </a:r>
            <a:r>
              <a:rPr lang="cs-CZ" dirty="0"/>
              <a:t>pomoc </a:t>
            </a:r>
            <a:endParaRPr lang="cs-CZ" dirty="0" smtClean="0"/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součinnost </a:t>
            </a:r>
            <a:r>
              <a:rPr lang="cs-CZ" dirty="0"/>
              <a:t>s pátrací službou ČČK </a:t>
            </a:r>
          </a:p>
          <a:p>
            <a:r>
              <a:rPr lang="cs-CZ" dirty="0" smtClean="0"/>
              <a:t>Organizuje </a:t>
            </a:r>
            <a:r>
              <a:rPr lang="cs-CZ" dirty="0"/>
              <a:t>sbírky materiální a finanční </a:t>
            </a:r>
            <a:r>
              <a:rPr lang="cs-CZ" dirty="0" smtClean="0"/>
              <a:t>pomoci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007939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Humanitární organizace v </a:t>
            </a:r>
            <a:r>
              <a:rPr lang="cs-CZ" dirty="0" smtClean="0"/>
              <a:t>regionu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Farní charita Chrudim</a:t>
            </a:r>
            <a:endParaRPr lang="cs-CZ" dirty="0"/>
          </a:p>
          <a:p>
            <a:r>
              <a:rPr lang="cs-CZ" dirty="0" smtClean="0"/>
              <a:t>osobní </a:t>
            </a:r>
            <a:r>
              <a:rPr lang="cs-CZ" dirty="0"/>
              <a:t>asistence, občanská </a:t>
            </a:r>
            <a:r>
              <a:rPr lang="cs-CZ" dirty="0" smtClean="0"/>
              <a:t>poradna, CHOPS</a:t>
            </a:r>
          </a:p>
          <a:p>
            <a:r>
              <a:rPr lang="cs-CZ" dirty="0" smtClean="0"/>
              <a:t>Tříkrálová </a:t>
            </a:r>
            <a:r>
              <a:rPr lang="cs-CZ" dirty="0"/>
              <a:t>sbírka a diecézní charita Hradec Králové nabízí adopci na dálku. 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Humanitární </a:t>
            </a:r>
            <a:r>
              <a:rPr lang="cs-CZ" dirty="0"/>
              <a:t>projekty zde realizovány nejsou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908177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80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cs-CZ" sz="2000" dirty="0" err="1" smtClean="0"/>
              <a:t>Grecmanová</a:t>
            </a:r>
            <a:r>
              <a:rPr lang="cs-CZ" sz="2000" dirty="0" smtClean="0"/>
              <a:t>  Helena, </a:t>
            </a:r>
            <a:r>
              <a:rPr lang="cs-CZ" sz="2000" dirty="0" err="1" smtClean="0"/>
              <a:t>Urbanovská</a:t>
            </a:r>
            <a:r>
              <a:rPr lang="cs-CZ" sz="2000" dirty="0" smtClean="0"/>
              <a:t> Eva, Aktivizační metody ve výuce, prostředek </a:t>
            </a:r>
            <a:r>
              <a:rPr lang="cs-CZ" sz="2000" dirty="0" err="1" smtClean="0"/>
              <a:t>švp</a:t>
            </a:r>
            <a:r>
              <a:rPr lang="cs-CZ" sz="2000" dirty="0" smtClean="0"/>
              <a:t>, 2007, </a:t>
            </a:r>
            <a:r>
              <a:rPr lang="cs-CZ" sz="2000" dirty="0" err="1" smtClean="0"/>
              <a:t>Hanex</a:t>
            </a:r>
            <a:r>
              <a:rPr lang="cs-CZ" sz="2000" dirty="0" smtClean="0"/>
              <a:t> Olomouc  </a:t>
            </a:r>
          </a:p>
          <a:p>
            <a:pPr lvl="0"/>
            <a:r>
              <a:rPr lang="cs-CZ" sz="2000" dirty="0" smtClean="0"/>
              <a:t>Matoušek Oldřich, Slovník sociální práce, 2008, Portál, Praha</a:t>
            </a:r>
          </a:p>
          <a:p>
            <a:pPr lvl="0"/>
            <a:r>
              <a:rPr lang="cs-CZ" sz="2000" dirty="0" err="1" smtClean="0"/>
              <a:t>Goldmann</a:t>
            </a:r>
            <a:r>
              <a:rPr lang="cs-CZ" sz="2000" dirty="0" smtClean="0"/>
              <a:t> Radoslav a kol., Vybrané kapitoly ze sociálních disciplín, 2006, Univerzita Palackého, Olomouc </a:t>
            </a:r>
          </a:p>
          <a:p>
            <a:pPr lvl="0"/>
            <a:r>
              <a:rPr lang="cs-CZ" sz="2000" dirty="0" err="1" smtClean="0"/>
              <a:t>Tošner</a:t>
            </a:r>
            <a:r>
              <a:rPr lang="cs-CZ" sz="2000" dirty="0" smtClean="0"/>
              <a:t> Jiří, </a:t>
            </a:r>
            <a:r>
              <a:rPr lang="cs-CZ" sz="2000" dirty="0" err="1" smtClean="0"/>
              <a:t>Sozanská</a:t>
            </a:r>
            <a:r>
              <a:rPr lang="cs-CZ" sz="2000" dirty="0" smtClean="0"/>
              <a:t> Olga, Dobrovolníci a metodika práce s nimi v organizacích, 2002, Portál, Praha</a:t>
            </a:r>
          </a:p>
          <a:p>
            <a:pPr lvl="0"/>
            <a:r>
              <a:rPr lang="cs-CZ" sz="2000" dirty="0" smtClean="0"/>
              <a:t>Vitoušová Petra, Motivace pro práci v neziskovém sektoru, 1998, </a:t>
            </a:r>
            <a:r>
              <a:rPr lang="cs-CZ" sz="2000" dirty="0" err="1" smtClean="0"/>
              <a:t>Agnes</a:t>
            </a:r>
            <a:r>
              <a:rPr lang="cs-CZ" sz="2000" dirty="0" smtClean="0"/>
              <a:t>, Praha</a:t>
            </a:r>
          </a:p>
          <a:p>
            <a:pPr lvl="0"/>
            <a:r>
              <a:rPr lang="cs-CZ" sz="2000" dirty="0" smtClean="0"/>
              <a:t>Matoušek Oldřich, metody a řízení sociální práce, 2003, Portál, Praha</a:t>
            </a:r>
          </a:p>
          <a:p>
            <a:pPr lvl="0"/>
            <a:r>
              <a:rPr lang="cs-CZ" sz="2000" u="sng" dirty="0" smtClean="0">
                <a:hlinkClick r:id="rId2"/>
              </a:rPr>
              <a:t>http://www.</a:t>
            </a:r>
            <a:r>
              <a:rPr lang="cs-CZ" sz="2000" u="sng" dirty="0" err="1" smtClean="0">
                <a:hlinkClick r:id="rId2"/>
              </a:rPr>
              <a:t>eurodesk.cz</a:t>
            </a:r>
            <a:r>
              <a:rPr lang="cs-CZ" sz="2000" u="sng" dirty="0" smtClean="0">
                <a:hlinkClick r:id="rId2"/>
              </a:rPr>
              <a:t>/</a:t>
            </a:r>
            <a:r>
              <a:rPr lang="cs-CZ" sz="2000" u="sng" dirty="0" err="1" smtClean="0">
                <a:hlinkClick r:id="rId2"/>
              </a:rPr>
              <a:t>download</a:t>
            </a:r>
            <a:r>
              <a:rPr lang="cs-CZ" sz="2000" u="sng" dirty="0" smtClean="0">
                <a:hlinkClick r:id="rId2"/>
              </a:rPr>
              <a:t>/</a:t>
            </a:r>
            <a:r>
              <a:rPr lang="cs-CZ" sz="2000" u="sng" dirty="0" err="1" smtClean="0">
                <a:hlinkClick r:id="rId2"/>
              </a:rPr>
              <a:t>Brozura</a:t>
            </a:r>
            <a:r>
              <a:rPr lang="cs-CZ" sz="2000" u="sng" dirty="0" smtClean="0">
                <a:hlinkClick r:id="rId2"/>
              </a:rPr>
              <a:t>_</a:t>
            </a:r>
            <a:r>
              <a:rPr lang="cs-CZ" sz="2000" u="sng" dirty="0" err="1" smtClean="0">
                <a:hlinkClick r:id="rId2"/>
              </a:rPr>
              <a:t>Dobrovolnictvi.pdf</a:t>
            </a:r>
            <a:endParaRPr lang="cs-CZ" sz="2000" dirty="0" smtClean="0"/>
          </a:p>
          <a:p>
            <a:pPr lvl="0"/>
            <a:r>
              <a:rPr lang="cs-CZ" sz="2000" dirty="0" smtClean="0"/>
              <a:t>http://www.den-</a:t>
            </a:r>
            <a:r>
              <a:rPr lang="cs-CZ" sz="2000" dirty="0" err="1" smtClean="0"/>
              <a:t>d.eu</a:t>
            </a:r>
            <a:r>
              <a:rPr lang="cs-CZ" sz="2000" dirty="0" smtClean="0"/>
              <a:t>/den-d-</a:t>
            </a:r>
            <a:r>
              <a:rPr lang="cs-CZ" sz="2000" dirty="0" err="1" smtClean="0"/>
              <a:t>oceneni</a:t>
            </a:r>
            <a:r>
              <a:rPr lang="cs-CZ" sz="2000" dirty="0" smtClean="0"/>
              <a:t>-</a:t>
            </a:r>
            <a:r>
              <a:rPr lang="cs-CZ" sz="2000" dirty="0" err="1" smtClean="0"/>
              <a:t>dobrovolniku</a:t>
            </a:r>
            <a:r>
              <a:rPr lang="cs-CZ" sz="2000" dirty="0" smtClean="0"/>
              <a:t>-vyvrcholil-v-</a:t>
            </a:r>
            <a:r>
              <a:rPr lang="cs-CZ" sz="2000" dirty="0" err="1" smtClean="0"/>
              <a:t>sukove</a:t>
            </a:r>
            <a:r>
              <a:rPr lang="cs-CZ" sz="2000" dirty="0" smtClean="0"/>
              <a:t>-</a:t>
            </a:r>
            <a:r>
              <a:rPr lang="cs-CZ" sz="2000" dirty="0" err="1" smtClean="0"/>
              <a:t>sini</a:t>
            </a:r>
            <a:r>
              <a:rPr lang="cs-CZ" sz="2000" dirty="0" smtClean="0"/>
              <a:t>/</a:t>
            </a:r>
            <a:endParaRPr lang="cs-CZ" sz="2000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cs-CZ" u="sng" dirty="0" smtClean="0">
                <a:hlinkClick r:id="rId2"/>
              </a:rPr>
              <a:t>http://www.</a:t>
            </a:r>
            <a:r>
              <a:rPr lang="cs-CZ" u="sng" dirty="0" err="1" smtClean="0">
                <a:hlinkClick r:id="rId2"/>
              </a:rPr>
              <a:t>icm.cz</a:t>
            </a:r>
            <a:r>
              <a:rPr lang="cs-CZ" u="sng" dirty="0" smtClean="0">
                <a:hlinkClick r:id="rId2"/>
              </a:rPr>
              <a:t>/dnes-5-prosince-se-</a:t>
            </a:r>
            <a:r>
              <a:rPr lang="cs-CZ" u="sng" dirty="0" err="1" smtClean="0">
                <a:hlinkClick r:id="rId2"/>
              </a:rPr>
              <a:t>slavi</a:t>
            </a:r>
            <a:r>
              <a:rPr lang="cs-CZ" u="sng" dirty="0" smtClean="0">
                <a:hlinkClick r:id="rId2"/>
              </a:rPr>
              <a:t>-</a:t>
            </a:r>
            <a:r>
              <a:rPr lang="cs-CZ" u="sng" dirty="0" err="1" smtClean="0">
                <a:hlinkClick r:id="rId2"/>
              </a:rPr>
              <a:t>mezinarodni</a:t>
            </a:r>
            <a:r>
              <a:rPr lang="cs-CZ" u="sng" dirty="0" smtClean="0">
                <a:hlinkClick r:id="rId2"/>
              </a:rPr>
              <a:t>-den-</a:t>
            </a:r>
            <a:r>
              <a:rPr lang="cs-CZ" u="sng" dirty="0" err="1" smtClean="0">
                <a:hlinkClick r:id="rId2"/>
              </a:rPr>
              <a:t>dobrovolniku</a:t>
            </a:r>
            <a:endParaRPr lang="cs-CZ" dirty="0" smtClean="0"/>
          </a:p>
          <a:p>
            <a:r>
              <a:rPr lang="cs-CZ" u="sng" dirty="0" smtClean="0">
                <a:hlinkClick r:id="rId3"/>
              </a:rPr>
              <a:t>http://www.</a:t>
            </a:r>
            <a:r>
              <a:rPr lang="cs-CZ" u="sng" dirty="0" err="1" smtClean="0">
                <a:hlinkClick r:id="rId3"/>
              </a:rPr>
              <a:t>szs.chrudim.cz</a:t>
            </a:r>
            <a:r>
              <a:rPr lang="cs-CZ" u="sng" dirty="0" smtClean="0">
                <a:hlinkClick r:id="rId3"/>
              </a:rPr>
              <a:t>/objekty/</a:t>
            </a:r>
            <a:r>
              <a:rPr lang="cs-CZ" u="sng" dirty="0" err="1" smtClean="0">
                <a:hlinkClick r:id="rId3"/>
              </a:rPr>
              <a:t>dobrovolnictvi.pdf</a:t>
            </a:r>
            <a:endParaRPr lang="cs-CZ" dirty="0" smtClean="0"/>
          </a:p>
          <a:p>
            <a:pPr lvl="0"/>
            <a:r>
              <a:rPr lang="cs-CZ" u="sng" dirty="0" smtClean="0">
                <a:hlinkClick r:id="rId4"/>
              </a:rPr>
              <a:t>http://www.</a:t>
            </a:r>
            <a:r>
              <a:rPr lang="cs-CZ" u="sng" dirty="0" err="1" smtClean="0">
                <a:hlinkClick r:id="rId4"/>
              </a:rPr>
              <a:t>dcpardubice.eu</a:t>
            </a:r>
            <a:r>
              <a:rPr lang="cs-CZ" u="sng" dirty="0" smtClean="0">
                <a:hlinkClick r:id="rId4"/>
              </a:rPr>
              <a:t>/</a:t>
            </a:r>
            <a:endParaRPr lang="cs-CZ" dirty="0" smtClean="0"/>
          </a:p>
          <a:p>
            <a:pPr lvl="0"/>
            <a:r>
              <a:rPr lang="cs-CZ" u="sng" dirty="0" smtClean="0">
                <a:hlinkClick r:id="rId5"/>
              </a:rPr>
              <a:t>http://www.</a:t>
            </a:r>
            <a:r>
              <a:rPr lang="cs-CZ" u="sng" dirty="0" err="1" smtClean="0">
                <a:hlinkClick r:id="rId5"/>
              </a:rPr>
              <a:t>unhcr.cz</a:t>
            </a:r>
            <a:r>
              <a:rPr lang="cs-CZ" u="sng" dirty="0" smtClean="0">
                <a:hlinkClick r:id="rId5"/>
              </a:rPr>
              <a:t>/</a:t>
            </a:r>
            <a:r>
              <a:rPr lang="cs-CZ" u="sng" dirty="0" err="1" smtClean="0">
                <a:hlinkClick r:id="rId5"/>
              </a:rPr>
              <a:t>zakladni</a:t>
            </a:r>
            <a:r>
              <a:rPr lang="cs-CZ" u="sng" dirty="0" smtClean="0">
                <a:hlinkClick r:id="rId5"/>
              </a:rPr>
              <a:t>/?</a:t>
            </a:r>
            <a:r>
              <a:rPr lang="cs-CZ" u="sng" dirty="0" err="1" smtClean="0">
                <a:hlinkClick r:id="rId5"/>
              </a:rPr>
              <a:t>cid</a:t>
            </a:r>
            <a:r>
              <a:rPr lang="cs-CZ" u="sng" dirty="0" smtClean="0">
                <a:hlinkClick r:id="rId5"/>
              </a:rPr>
              <a:t>=33</a:t>
            </a:r>
            <a:endParaRPr lang="cs-CZ" dirty="0" smtClean="0"/>
          </a:p>
          <a:p>
            <a:pPr lvl="0"/>
            <a:r>
              <a:rPr lang="cs-CZ" u="sng" dirty="0" smtClean="0">
                <a:hlinkClick r:id="rId6"/>
              </a:rPr>
              <a:t>http://one.wfp.org/czech/?ModuleID=150&amp;Key=33</a:t>
            </a:r>
            <a:endParaRPr lang="cs-CZ" dirty="0" smtClean="0"/>
          </a:p>
          <a:p>
            <a:pPr lvl="0"/>
            <a:r>
              <a:rPr lang="cs-CZ" u="sng" dirty="0" smtClean="0">
                <a:hlinkClick r:id="rId7"/>
              </a:rPr>
              <a:t>http://www.</a:t>
            </a:r>
            <a:r>
              <a:rPr lang="cs-CZ" u="sng" dirty="0" err="1" smtClean="0">
                <a:hlinkClick r:id="rId7"/>
              </a:rPr>
              <a:t>unicef.cz</a:t>
            </a:r>
            <a:r>
              <a:rPr lang="cs-CZ" u="sng" dirty="0" smtClean="0">
                <a:hlinkClick r:id="rId7"/>
              </a:rPr>
              <a:t>/index.</a:t>
            </a:r>
            <a:r>
              <a:rPr lang="cs-CZ" u="sng" dirty="0" err="1" smtClean="0">
                <a:hlinkClick r:id="rId7"/>
              </a:rPr>
              <a:t>php</a:t>
            </a:r>
            <a:r>
              <a:rPr lang="cs-CZ" u="sng" dirty="0" smtClean="0">
                <a:hlinkClick r:id="rId7"/>
              </a:rPr>
              <a:t>?</a:t>
            </a:r>
            <a:r>
              <a:rPr lang="cs-CZ" u="sng" dirty="0" err="1" smtClean="0">
                <a:hlinkClick r:id="rId7"/>
              </a:rPr>
              <a:t>pg</a:t>
            </a:r>
            <a:r>
              <a:rPr lang="cs-CZ" u="sng" dirty="0" smtClean="0">
                <a:hlinkClick r:id="rId7"/>
              </a:rPr>
              <a:t>=2&amp;id=94&amp;</a:t>
            </a:r>
            <a:r>
              <a:rPr lang="cs-CZ" u="sng" dirty="0" err="1" smtClean="0">
                <a:hlinkClick r:id="rId7"/>
              </a:rPr>
              <a:t>zp</a:t>
            </a:r>
            <a:r>
              <a:rPr lang="cs-CZ" u="sng" dirty="0" smtClean="0">
                <a:hlinkClick r:id="rId7"/>
              </a:rPr>
              <a:t>=1</a:t>
            </a:r>
            <a:endParaRPr lang="cs-CZ" dirty="0" smtClean="0"/>
          </a:p>
          <a:p>
            <a:pPr lvl="0"/>
            <a:r>
              <a:rPr lang="cs-CZ" u="sng" dirty="0" smtClean="0">
                <a:hlinkClick r:id="rId8"/>
              </a:rPr>
              <a:t>http://www.</a:t>
            </a:r>
            <a:r>
              <a:rPr lang="cs-CZ" u="sng" dirty="0" err="1" smtClean="0">
                <a:hlinkClick r:id="rId8"/>
              </a:rPr>
              <a:t>lekari</a:t>
            </a:r>
            <a:r>
              <a:rPr lang="cs-CZ" u="sng" dirty="0" smtClean="0">
                <a:hlinkClick r:id="rId8"/>
              </a:rPr>
              <a:t>-bez-hranic.</a:t>
            </a:r>
            <a:r>
              <a:rPr lang="cs-CZ" u="sng" dirty="0" err="1" smtClean="0">
                <a:hlinkClick r:id="rId8"/>
              </a:rPr>
              <a:t>cz</a:t>
            </a:r>
            <a:r>
              <a:rPr lang="cs-CZ" u="sng" dirty="0" smtClean="0">
                <a:hlinkClick r:id="rId8"/>
              </a:rPr>
              <a:t>/</a:t>
            </a:r>
            <a:r>
              <a:rPr lang="cs-CZ" u="sng" dirty="0" err="1" smtClean="0">
                <a:hlinkClick r:id="rId8"/>
              </a:rPr>
              <a:t>cz</a:t>
            </a:r>
            <a:r>
              <a:rPr lang="cs-CZ" u="sng" dirty="0" smtClean="0">
                <a:hlinkClick r:id="rId8"/>
              </a:rPr>
              <a:t>/organizace/index.</a:t>
            </a:r>
            <a:r>
              <a:rPr lang="cs-CZ" u="sng" dirty="0" err="1" smtClean="0">
                <a:hlinkClick r:id="rId8"/>
              </a:rPr>
              <a:t>php</a:t>
            </a:r>
            <a:endParaRPr lang="cs-CZ" dirty="0" smtClean="0"/>
          </a:p>
          <a:p>
            <a:pPr lvl="0"/>
            <a:r>
              <a:rPr lang="cs-CZ" u="sng" dirty="0" smtClean="0">
                <a:hlinkClick r:id="rId9"/>
              </a:rPr>
              <a:t>http://www.</a:t>
            </a:r>
            <a:r>
              <a:rPr lang="cs-CZ" u="sng" dirty="0" err="1" smtClean="0">
                <a:hlinkClick r:id="rId9"/>
              </a:rPr>
              <a:t>adra.cz</a:t>
            </a:r>
            <a:r>
              <a:rPr lang="cs-CZ" u="sng" dirty="0" smtClean="0">
                <a:hlinkClick r:id="rId9"/>
              </a:rPr>
              <a:t>/</a:t>
            </a:r>
            <a:r>
              <a:rPr lang="cs-CZ" u="sng" dirty="0" err="1" smtClean="0">
                <a:hlinkClick r:id="rId9"/>
              </a:rPr>
              <a:t>adra</a:t>
            </a:r>
            <a:r>
              <a:rPr lang="cs-CZ" u="sng" dirty="0" smtClean="0">
                <a:hlinkClick r:id="rId9"/>
              </a:rPr>
              <a:t>/</a:t>
            </a:r>
            <a:r>
              <a:rPr lang="cs-CZ" u="sng" dirty="0" err="1" smtClean="0">
                <a:hlinkClick r:id="rId9"/>
              </a:rPr>
              <a:t>cz</a:t>
            </a:r>
            <a:r>
              <a:rPr lang="cs-CZ" u="sng" dirty="0" smtClean="0">
                <a:hlinkClick r:id="rId9"/>
              </a:rPr>
              <a:t>/kdo-jsme/</a:t>
            </a:r>
            <a:endParaRPr lang="cs-CZ" dirty="0" smtClean="0"/>
          </a:p>
          <a:p>
            <a:pPr lvl="0"/>
            <a:r>
              <a:rPr lang="cs-CZ" u="sng" dirty="0" smtClean="0">
                <a:hlinkClick r:id="rId10"/>
              </a:rPr>
              <a:t>www.charita.</a:t>
            </a:r>
            <a:r>
              <a:rPr lang="cs-CZ" u="sng" dirty="0" err="1" smtClean="0">
                <a:hlinkClick r:id="rId10"/>
              </a:rPr>
              <a:t>cz</a:t>
            </a:r>
            <a:endParaRPr lang="cs-CZ" dirty="0" smtClean="0"/>
          </a:p>
          <a:p>
            <a:pPr lvl="0"/>
            <a:r>
              <a:rPr lang="cs-CZ" u="sng" dirty="0" smtClean="0">
                <a:hlinkClick r:id="rId11"/>
              </a:rPr>
              <a:t>www.</a:t>
            </a:r>
            <a:r>
              <a:rPr lang="cs-CZ" u="sng" dirty="0" err="1" smtClean="0">
                <a:hlinkClick r:id="rId11"/>
              </a:rPr>
              <a:t>ččk.cz</a:t>
            </a:r>
            <a:endParaRPr lang="cs-CZ" dirty="0" smtClean="0"/>
          </a:p>
          <a:p>
            <a:pPr lvl="0"/>
            <a:r>
              <a:rPr lang="cs-CZ" u="sng" dirty="0" smtClean="0">
                <a:hlinkClick r:id="rId12"/>
              </a:rPr>
              <a:t>http://www.</a:t>
            </a:r>
            <a:r>
              <a:rPr lang="cs-CZ" u="sng" dirty="0" err="1" smtClean="0">
                <a:hlinkClick r:id="rId12"/>
              </a:rPr>
              <a:t>clovekvtisni.cz</a:t>
            </a:r>
            <a:r>
              <a:rPr lang="cs-CZ" u="sng" dirty="0" smtClean="0">
                <a:hlinkClick r:id="rId12"/>
              </a:rPr>
              <a:t>/index2.php?id=176</a:t>
            </a:r>
            <a:endParaRPr lang="cs-CZ" dirty="0" smtClean="0"/>
          </a:p>
          <a:p>
            <a:pPr lvl="0"/>
            <a:r>
              <a:rPr lang="cs-CZ" u="sng" dirty="0" smtClean="0">
                <a:hlinkClick r:id="rId13"/>
              </a:rPr>
              <a:t>http://www.</a:t>
            </a:r>
            <a:r>
              <a:rPr lang="cs-CZ" u="sng" dirty="0" err="1" smtClean="0">
                <a:hlinkClick r:id="rId13"/>
              </a:rPr>
              <a:t>crho.org</a:t>
            </a:r>
            <a:r>
              <a:rPr lang="cs-CZ" u="sng" dirty="0" smtClean="0">
                <a:hlinkClick r:id="rId13"/>
              </a:rPr>
              <a:t>/</a:t>
            </a:r>
            <a:endParaRPr lang="cs-CZ" dirty="0" smtClean="0"/>
          </a:p>
          <a:p>
            <a:pPr lvl="0"/>
            <a:r>
              <a:rPr lang="cs-CZ" u="sng" dirty="0" smtClean="0">
                <a:hlinkClick r:id="rId14"/>
              </a:rPr>
              <a:t>http://www.</a:t>
            </a:r>
            <a:r>
              <a:rPr lang="cs-CZ" u="sng" dirty="0" err="1" smtClean="0">
                <a:hlinkClick r:id="rId14"/>
              </a:rPr>
              <a:t>nadeje.cz</a:t>
            </a:r>
            <a:r>
              <a:rPr lang="cs-CZ" u="sng" dirty="0" smtClean="0">
                <a:hlinkClick r:id="rId14"/>
              </a:rPr>
              <a:t>/</a:t>
            </a:r>
            <a:endParaRPr lang="cs-CZ" dirty="0" smtClean="0"/>
          </a:p>
          <a:p>
            <a:pPr lvl="0"/>
            <a:r>
              <a:rPr lang="cs-CZ" u="sng" dirty="0" smtClean="0">
                <a:hlinkClick r:id="rId15"/>
              </a:rPr>
              <a:t>http://www.</a:t>
            </a:r>
            <a:r>
              <a:rPr lang="cs-CZ" u="sng" dirty="0" err="1" smtClean="0">
                <a:hlinkClick r:id="rId15"/>
              </a:rPr>
              <a:t>cck.chrudim.cz</a:t>
            </a:r>
            <a:r>
              <a:rPr lang="cs-CZ" u="sng" dirty="0" smtClean="0">
                <a:hlinkClick r:id="rId15"/>
              </a:rPr>
              <a:t>/</a:t>
            </a:r>
            <a:endParaRPr lang="cs-CZ" dirty="0" smtClean="0"/>
          </a:p>
          <a:p>
            <a:pPr lvl="0"/>
            <a:r>
              <a:rPr lang="cs-CZ" u="sng" dirty="0" smtClean="0">
                <a:hlinkClick r:id="rId16"/>
              </a:rPr>
              <a:t>http://www.</a:t>
            </a:r>
            <a:r>
              <a:rPr lang="cs-CZ" u="sng" dirty="0" err="1" smtClean="0">
                <a:hlinkClick r:id="rId16"/>
              </a:rPr>
              <a:t>chrudim.charita.cz</a:t>
            </a:r>
            <a:r>
              <a:rPr lang="cs-CZ" u="sng" dirty="0" smtClean="0">
                <a:hlinkClick r:id="rId16"/>
              </a:rPr>
              <a:t>/</a:t>
            </a:r>
            <a:endParaRPr lang="cs-CZ" dirty="0" smtClean="0"/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</TotalTime>
  <Words>1479</Words>
  <Application>Microsoft Office PowerPoint</Application>
  <PresentationFormat>Předvádění na obrazovce (4:3)</PresentationFormat>
  <Paragraphs>272</Paragraphs>
  <Slides>54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54</vt:i4>
      </vt:variant>
    </vt:vector>
  </HeadingPairs>
  <TitlesOfParts>
    <vt:vector size="55" baseType="lpstr">
      <vt:lpstr>Motiv systému Office</vt:lpstr>
      <vt:lpstr>Dobrovolnictví</vt:lpstr>
      <vt:lpstr>Pojem dobrovolnictví</vt:lpstr>
      <vt:lpstr>Dobrovolník </vt:lpstr>
      <vt:lpstr>Dobrovolník II.</vt:lpstr>
      <vt:lpstr>Dobrovolník III.</vt:lpstr>
      <vt:lpstr>Dobrovolnictví </vt:lpstr>
      <vt:lpstr>Druhy dobrovolnictví</vt:lpstr>
      <vt:lpstr>Dle časové náročnosti I. </vt:lpstr>
      <vt:lpstr>Dle časové náročnosti II.</vt:lpstr>
      <vt:lpstr>Dle časové náročnosti III.</vt:lpstr>
      <vt:lpstr>Činnost dobrovolníků</vt:lpstr>
      <vt:lpstr>Motivy k dobrovolnické činnosti I.</vt:lpstr>
      <vt:lpstr>Motivy k dobrovolnické činnosti II. </vt:lpstr>
      <vt:lpstr>Motivy k dobrovolnické činnosti III.</vt:lpstr>
      <vt:lpstr>Další možnosti motivace</vt:lpstr>
      <vt:lpstr>Nevhodné motivy k dobrovolnické práci</vt:lpstr>
      <vt:lpstr>Bariéry rozvoje dobrovolnictví</vt:lpstr>
      <vt:lpstr>Co dobrovolníky brzdí</vt:lpstr>
      <vt:lpstr>Co dobrovolníky podporuje</vt:lpstr>
      <vt:lpstr>Charakteristické oblasti dobrovolnictví</vt:lpstr>
      <vt:lpstr>Oblasti dobrovolnictví II.</vt:lpstr>
      <vt:lpstr>Oblasti dobrovolnictví III.</vt:lpstr>
      <vt:lpstr>Oblasti dobrovolnictví IV.</vt:lpstr>
      <vt:lpstr>Právní úprava dobrovolnictví</vt:lpstr>
      <vt:lpstr>Výhody zajištěné zákonem</vt:lpstr>
      <vt:lpstr>Výhody zajištěné zákonem II.</vt:lpstr>
      <vt:lpstr>Práva dobrovolníka</vt:lpstr>
      <vt:lpstr>Povinnosti dobrovolníka</vt:lpstr>
      <vt:lpstr>Oceňování dobrovolníků</vt:lpstr>
      <vt:lpstr>Dobrovolnictví na SŠZS Chrudim</vt:lpstr>
      <vt:lpstr>Dobrovolnická centra</vt:lpstr>
      <vt:lpstr>Dobrovolnická centra</vt:lpstr>
      <vt:lpstr>Činnost dobrovolnického centra v Pardubicích</vt:lpstr>
      <vt:lpstr>Dobrovolníci v dc Pardubice</vt:lpstr>
      <vt:lpstr>Poslání dobrovolnických center</vt:lpstr>
      <vt:lpstr>Program Pět P </vt:lpstr>
      <vt:lpstr>Program Pět P II.</vt:lpstr>
      <vt:lpstr>Významné světové a české humanitární organizace</vt:lpstr>
      <vt:lpstr>Humanitární pomoc</vt:lpstr>
      <vt:lpstr>Světové humanitární organizace I.</vt:lpstr>
      <vt:lpstr>Světové humanitární organizace II.</vt:lpstr>
      <vt:lpstr>Světové humanitární organizace III.</vt:lpstr>
      <vt:lpstr>Světové humanitární organizace IV.</vt:lpstr>
      <vt:lpstr>Světové humanitární organizace V.</vt:lpstr>
      <vt:lpstr>České humanitární organizace I.</vt:lpstr>
      <vt:lpstr>České humanitární organizace II.</vt:lpstr>
      <vt:lpstr>České humanitární organizace III.</vt:lpstr>
      <vt:lpstr>Česká rada humanitárních organizací</vt:lpstr>
      <vt:lpstr>Česká rada humanitárních organizací II.</vt:lpstr>
      <vt:lpstr>Humanitární organizace v regionu</vt:lpstr>
      <vt:lpstr>Humanitární organizace v regionu II.</vt:lpstr>
      <vt:lpstr>Humanitární organizace v regionu III.</vt:lpstr>
      <vt:lpstr>Zdroje</vt:lpstr>
      <vt:lpstr>Zdroje II.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Dobrovolnictví</dc:title>
  <dc:creator>Pleskotova V</dc:creator>
  <cp:lastModifiedBy>Vilma</cp:lastModifiedBy>
  <cp:revision>28</cp:revision>
  <dcterms:created xsi:type="dcterms:W3CDTF">2011-01-10T09:39:46Z</dcterms:created>
  <dcterms:modified xsi:type="dcterms:W3CDTF">2011-11-12T08:53:05Z</dcterms:modified>
</cp:coreProperties>
</file>