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2" r:id="rId8"/>
    <p:sldId id="270" r:id="rId9"/>
    <p:sldId id="271" r:id="rId10"/>
    <p:sldId id="272" r:id="rId11"/>
    <p:sldId id="260" r:id="rId12"/>
    <p:sldId id="268" r:id="rId13"/>
    <p:sldId id="269" r:id="rId14"/>
    <p:sldId id="267" r:id="rId15"/>
    <p:sldId id="261" r:id="rId16"/>
    <p:sldId id="266" r:id="rId17"/>
    <p:sldId id="274" r:id="rId18"/>
    <p:sldId id="275" r:id="rId19"/>
    <p:sldId id="265" r:id="rId20"/>
    <p:sldId id="273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300" r:id="rId34"/>
    <p:sldId id="299" r:id="rId35"/>
    <p:sldId id="298" r:id="rId36"/>
    <p:sldId id="297" r:id="rId37"/>
    <p:sldId id="296" r:id="rId38"/>
    <p:sldId id="295" r:id="rId39"/>
    <p:sldId id="294" r:id="rId40"/>
    <p:sldId id="293" r:id="rId41"/>
    <p:sldId id="292" r:id="rId42"/>
    <p:sldId id="291" r:id="rId43"/>
    <p:sldId id="290" r:id="rId44"/>
    <p:sldId id="289" r:id="rId45"/>
    <p:sldId id="288" r:id="rId46"/>
    <p:sldId id="301" r:id="rId47"/>
    <p:sldId id="302" r:id="rId48"/>
    <p:sldId id="303" r:id="rId49"/>
    <p:sldId id="304" r:id="rId50"/>
    <p:sldId id="305" r:id="rId51"/>
    <p:sldId id="306" r:id="rId52"/>
    <p:sldId id="308" r:id="rId53"/>
    <p:sldId id="309" r:id="rId54"/>
    <p:sldId id="307" r:id="rId55"/>
    <p:sldId id="310" r:id="rId56"/>
    <p:sldId id="312" r:id="rId57"/>
    <p:sldId id="313" r:id="rId58"/>
    <p:sldId id="314" r:id="rId5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3A17-3772-4695-9F15-AF87C11BAE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30D-BFF5-400B-B065-31450FFA09F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4140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3A17-3772-4695-9F15-AF87C11BAE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30D-BFF5-400B-B065-31450FFA09F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5896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3A17-3772-4695-9F15-AF87C11BAE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30D-BFF5-400B-B065-31450FFA09F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4300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3A17-3772-4695-9F15-AF87C11BAE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30D-BFF5-400B-B065-31450FFA09F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585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3A17-3772-4695-9F15-AF87C11BAE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30D-BFF5-400B-B065-31450FFA09F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5497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3A17-3772-4695-9F15-AF87C11BAE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30D-BFF5-400B-B065-31450FFA09F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8270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3A17-3772-4695-9F15-AF87C11BAE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30D-BFF5-400B-B065-31450FFA09F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8980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3A17-3772-4695-9F15-AF87C11BAE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30D-BFF5-400B-B065-31450FFA09F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118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3A17-3772-4695-9F15-AF87C11BAE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30D-BFF5-400B-B065-31450FFA09F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3538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3A17-3772-4695-9F15-AF87C11BAE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30D-BFF5-400B-B065-31450FFA09F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459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3A17-3772-4695-9F15-AF87C11BAE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30D-BFF5-400B-B065-31450FFA09F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8855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A3A17-3772-4695-9F15-AF87C11BAEB1}" type="datetimeFigureOut">
              <a:rPr lang="cs-CZ" smtClean="0"/>
              <a:t>12.11.2011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C430D-BFF5-400B-B065-31450FFA09F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9316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kb.cz/" TargetMode="External"/><Relationship Id="rId2" Type="http://schemas.openxmlformats.org/officeDocument/2006/relationships/hyperlink" Target="http://www.sos-ub.cz/prevence/index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hyperlink" Target="http://www.domacinasili.cz/" TargetMode="External"/><Relationship Id="rId4" Type="http://schemas.openxmlformats.org/officeDocument/2006/relationships/hyperlink" Target="http://www.magdalenium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0774" y="1196752"/>
            <a:ext cx="7772400" cy="1470025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Poruchy rodiny 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3140968"/>
            <a:ext cx="7776864" cy="187220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cs-CZ" dirty="0" smtClean="0"/>
              <a:t>Rozdělení </a:t>
            </a:r>
            <a:r>
              <a:rPr lang="cs-CZ" dirty="0"/>
              <a:t>rodin dle funkčnosti  - problematika posuzování funkčnosti rodin, rodiny funkční, problémové, dysfunkční, a funkční. </a:t>
            </a:r>
            <a:r>
              <a:rPr lang="cs-CZ" dirty="0" err="1"/>
              <a:t>Multiproblémové</a:t>
            </a:r>
            <a:r>
              <a:rPr lang="cs-CZ" dirty="0"/>
              <a:t> rodiny. Sociální péče o tyto rodiny, možnosti prevence, základní přístupy k práci s těmito rodinami. Programy sanace rodiny. </a:t>
            </a:r>
            <a:r>
              <a:rPr lang="cs-CZ" dirty="0" smtClean="0"/>
              <a:t>Problematika domácího násilí.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58" y="5301208"/>
            <a:ext cx="571500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82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Poruchy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 </a:t>
            </a:r>
            <a:r>
              <a:rPr lang="cs-CZ" dirty="0"/>
              <a:t>situace, kdy rodina z nějakého důvodu a v různé míře neplní své funkce a základní požadavky dané společenskými a právními </a:t>
            </a:r>
            <a:r>
              <a:rPr lang="cs-CZ" dirty="0" smtClean="0"/>
              <a:t>normami</a:t>
            </a:r>
          </a:p>
          <a:p>
            <a:r>
              <a:rPr lang="cs-CZ" dirty="0" smtClean="0"/>
              <a:t>Jde hlavně o poruchy při zařazení do společnosti (poruchy socializace) či selhání členů rodiny, které vede k poruše funkcí rodiny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6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/>
              <a:t>Porucha biologicko-reprodukční funkce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/>
              <a:t>bezdětnost </a:t>
            </a:r>
            <a:endParaRPr lang="cs-CZ" dirty="0" smtClean="0"/>
          </a:p>
          <a:p>
            <a:r>
              <a:rPr lang="cs-CZ" dirty="0" smtClean="0"/>
              <a:t>neplánované rodičovství</a:t>
            </a:r>
          </a:p>
          <a:p>
            <a:r>
              <a:rPr lang="cs-CZ" dirty="0" smtClean="0"/>
              <a:t>velký </a:t>
            </a:r>
            <a:r>
              <a:rPr lang="cs-CZ" dirty="0"/>
              <a:t>počet </a:t>
            </a:r>
            <a:r>
              <a:rPr lang="cs-CZ" dirty="0" smtClean="0"/>
              <a:t>dětí, který rodina nezvládá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b="1" dirty="0"/>
              <a:t>Porucha ekonomické funkce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Nouze </a:t>
            </a:r>
          </a:p>
          <a:p>
            <a:r>
              <a:rPr lang="cs-CZ" dirty="0" smtClean="0"/>
              <a:t>Hmotný nedostatek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b="1" dirty="0"/>
              <a:t>Porucha socializační funkce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dirty="0"/>
              <a:t>rodiče se nemohou o dítě starat (nemoc, pracovní překážky)</a:t>
            </a:r>
          </a:p>
          <a:p>
            <a:pPr lvl="0"/>
            <a:r>
              <a:rPr lang="cs-CZ" dirty="0"/>
              <a:t>rodiče se nedovedou o dítě starat (nezralost, mentální či sociální nezpůsobilost)</a:t>
            </a:r>
          </a:p>
          <a:p>
            <a:pPr lvl="0"/>
            <a:r>
              <a:rPr lang="cs-CZ" dirty="0"/>
              <a:t>rodiče se nechtějí o dítě starat (mravní a charakterové nedostatky)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b="1" dirty="0"/>
              <a:t>Porucha emoční funkce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Citové zanedbávání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i="1" u="sng" dirty="0"/>
              <a:t>Porucha ochranné funkce</a:t>
            </a:r>
            <a:r>
              <a:rPr lang="cs-CZ" i="1" dirty="0"/>
              <a:t> – týrání dítěte</a:t>
            </a: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/>
              <a:t>Poruchy rodiny mohou nabývat různé intenzity, mohou být vratné i nevratné.</a:t>
            </a:r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/>
              <a:t>Rozdělení rodin dle funkčnosti: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b="1" dirty="0"/>
              <a:t>zdravá, funkční, harmonická</a:t>
            </a:r>
            <a:r>
              <a:rPr lang="cs-CZ" dirty="0"/>
              <a:t>  </a:t>
            </a:r>
            <a:r>
              <a:rPr lang="cs-CZ" dirty="0" smtClean="0"/>
              <a:t>- 85% rodin, netřeba sledovat, akceptace a ochrana jedince, </a:t>
            </a:r>
            <a:r>
              <a:rPr lang="cs-CZ" dirty="0"/>
              <a:t>zajištění životních potřeb, </a:t>
            </a:r>
            <a:r>
              <a:rPr lang="cs-CZ" dirty="0" smtClean="0"/>
              <a:t>vzájemná podpora</a:t>
            </a:r>
          </a:p>
          <a:p>
            <a:pPr lvl="0"/>
            <a:r>
              <a:rPr lang="cs-CZ" b="1" dirty="0"/>
              <a:t>problémová </a:t>
            </a:r>
            <a:r>
              <a:rPr lang="cs-CZ" dirty="0"/>
              <a:t>– </a:t>
            </a:r>
            <a:r>
              <a:rPr lang="cs-CZ" dirty="0" smtClean="0"/>
              <a:t>12-13 % rodin narušené </a:t>
            </a:r>
            <a:r>
              <a:rPr lang="cs-CZ" dirty="0"/>
              <a:t>funkce, ale rodina vše zvládá vlastními </a:t>
            </a:r>
            <a:r>
              <a:rPr lang="cs-CZ" dirty="0" smtClean="0"/>
              <a:t>silami, rodina sledována (např. prohlídky u pediatra)</a:t>
            </a:r>
          </a:p>
          <a:p>
            <a:pPr marL="0" lvl="0" indent="0">
              <a:buNone/>
            </a:pPr>
            <a:endParaRPr lang="cs-CZ" dirty="0" smtClean="0"/>
          </a:p>
          <a:p>
            <a:pPr lvl="0"/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b="1" dirty="0" smtClean="0"/>
              <a:t>Rozdělení rodin dle funkčnosti: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b="1" dirty="0" smtClean="0"/>
              <a:t>dysfunkční </a:t>
            </a:r>
            <a:r>
              <a:rPr lang="cs-CZ" dirty="0"/>
              <a:t>– </a:t>
            </a:r>
            <a:r>
              <a:rPr lang="cs-CZ" dirty="0" smtClean="0"/>
              <a:t> 2% rodin, narušené </a:t>
            </a:r>
            <a:r>
              <a:rPr lang="cs-CZ" dirty="0"/>
              <a:t>funkce, je nutný zásah z vnějšku, ale není nutno odejmout dítě z </a:t>
            </a:r>
            <a:r>
              <a:rPr lang="cs-CZ" dirty="0" smtClean="0"/>
              <a:t>rodiny, nutná sanace rodiny (opatření k ozdravení rodiny)</a:t>
            </a:r>
          </a:p>
          <a:p>
            <a:r>
              <a:rPr lang="cs-CZ" b="1" dirty="0" err="1"/>
              <a:t>afunkční</a:t>
            </a:r>
            <a:r>
              <a:rPr lang="cs-CZ" dirty="0"/>
              <a:t> – </a:t>
            </a:r>
            <a:r>
              <a:rPr lang="cs-CZ" dirty="0" smtClean="0"/>
              <a:t>0,5% rodin, ohrožuje </a:t>
            </a:r>
            <a:r>
              <a:rPr lang="cs-CZ" dirty="0"/>
              <a:t>vývoj dítěte, neplní </a:t>
            </a:r>
            <a:r>
              <a:rPr lang="cs-CZ" dirty="0" smtClean="0"/>
              <a:t>funkce, dítě je nutno odebrat</a:t>
            </a:r>
            <a:endParaRPr lang="cs-CZ" dirty="0"/>
          </a:p>
          <a:p>
            <a:pPr lvl="0"/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 smtClean="0"/>
              <a:t>Jiné dělení rodin: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b="1" dirty="0"/>
              <a:t>klinická rodina</a:t>
            </a:r>
            <a:r>
              <a:rPr lang="cs-CZ" dirty="0"/>
              <a:t> – rodina, která je nebo byla kvůli svým problémům v kontaktu s pomáhajícími či represivními </a:t>
            </a:r>
            <a:r>
              <a:rPr lang="cs-CZ" dirty="0" smtClean="0"/>
              <a:t>institucemi</a:t>
            </a:r>
          </a:p>
          <a:p>
            <a:pPr marL="0" lvl="0" indent="0">
              <a:buNone/>
            </a:pPr>
            <a:endParaRPr lang="cs-CZ" dirty="0"/>
          </a:p>
          <a:p>
            <a:pPr lvl="0"/>
            <a:r>
              <a:rPr lang="cs-CZ" b="1" dirty="0" err="1"/>
              <a:t>neklinická</a:t>
            </a:r>
            <a:r>
              <a:rPr lang="cs-CZ" b="1" dirty="0"/>
              <a:t> rodina</a:t>
            </a:r>
            <a:r>
              <a:rPr lang="cs-CZ" dirty="0"/>
              <a:t> – rodina, která s těmito institucemi v kontaktu nebyla („normální“ rodina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/>
              <a:t>Nejčastější typy rodin, ve kterých se objevují </a:t>
            </a:r>
            <a:r>
              <a:rPr lang="cs-CZ" b="1" dirty="0" smtClean="0"/>
              <a:t>problémy: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Asociální rodiny (</a:t>
            </a:r>
            <a:r>
              <a:rPr lang="cs-CZ" dirty="0" err="1" smtClean="0"/>
              <a:t>multiproblémové</a:t>
            </a:r>
            <a:r>
              <a:rPr lang="cs-CZ" dirty="0" smtClean="0"/>
              <a:t> rodiny)</a:t>
            </a:r>
          </a:p>
          <a:p>
            <a:r>
              <a:rPr lang="cs-CZ" dirty="0" smtClean="0"/>
              <a:t>Egocentrické rodiny</a:t>
            </a:r>
          </a:p>
          <a:p>
            <a:r>
              <a:rPr lang="cs-CZ" dirty="0" smtClean="0"/>
              <a:t>Nezralé rodiny</a:t>
            </a:r>
          </a:p>
          <a:p>
            <a:r>
              <a:rPr lang="cs-CZ" dirty="0" smtClean="0"/>
              <a:t>Perfekcionistické rodiny</a:t>
            </a:r>
          </a:p>
          <a:p>
            <a:r>
              <a:rPr lang="cs-CZ" dirty="0" smtClean="0"/>
              <a:t>Neúplné rodiny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Asociální (</a:t>
            </a:r>
            <a:r>
              <a:rPr lang="cs-CZ" dirty="0" err="1" smtClean="0"/>
              <a:t>multiproblémové</a:t>
            </a:r>
            <a:r>
              <a:rPr lang="cs-CZ" dirty="0" smtClean="0"/>
              <a:t>)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cs-CZ" dirty="0"/>
              <a:t>impulzivní rodiče, mělké vztahy v rodině, typické je zanedbávání potřeb, agresivní chování, užívání návykových látek, chování proti právním </a:t>
            </a:r>
            <a:r>
              <a:rPr lang="cs-CZ" dirty="0" smtClean="0"/>
              <a:t>normám, často je zde </a:t>
            </a:r>
            <a:r>
              <a:rPr lang="cs-CZ" dirty="0"/>
              <a:t>nezaměstnanost, závislosti na návykových látkách, problematické vztahy v rodině, násilné chování mezi členy rodiny, záškoláctví, domácí násilí, </a:t>
            </a:r>
            <a:r>
              <a:rPr lang="cs-CZ" dirty="0" smtClean="0"/>
              <a:t>chudoba. </a:t>
            </a:r>
          </a:p>
          <a:p>
            <a:r>
              <a:rPr lang="cs-CZ" dirty="0" smtClean="0"/>
              <a:t>Práce s rodinami je velmi náročná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Egocentrické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Prestižní</a:t>
            </a:r>
            <a:r>
              <a:rPr lang="cs-CZ" dirty="0"/>
              <a:t>, chladné </a:t>
            </a:r>
            <a:r>
              <a:rPr lang="cs-CZ" dirty="0" smtClean="0"/>
              <a:t>rodiny</a:t>
            </a:r>
          </a:p>
          <a:p>
            <a:r>
              <a:rPr lang="cs-CZ" dirty="0" smtClean="0"/>
              <a:t>Orientace na kariéru, peníze, úspěch</a:t>
            </a:r>
          </a:p>
          <a:p>
            <a:r>
              <a:rPr lang="cs-CZ" dirty="0" smtClean="0"/>
              <a:t>Časté </a:t>
            </a:r>
            <a:r>
              <a:rPr lang="cs-CZ" dirty="0"/>
              <a:t>domácí násilí, které </a:t>
            </a:r>
            <a:r>
              <a:rPr lang="cs-CZ" dirty="0" smtClean="0"/>
              <a:t>je dobře skrýváno</a:t>
            </a:r>
          </a:p>
          <a:p>
            <a:r>
              <a:rPr lang="cs-CZ" dirty="0"/>
              <a:t>P</a:t>
            </a:r>
            <a:r>
              <a:rPr lang="cs-CZ" dirty="0" smtClean="0"/>
              <a:t>otíže </a:t>
            </a:r>
            <a:r>
              <a:rPr lang="cs-CZ" dirty="0"/>
              <a:t>s komunikací, děti mívají psychické obtíže, zanedbávají školní docházku, experimentují s drogami, </a:t>
            </a:r>
            <a:r>
              <a:rPr lang="cs-CZ" dirty="0" smtClean="0"/>
              <a:t>delikvence</a:t>
            </a:r>
          </a:p>
          <a:p>
            <a:r>
              <a:rPr lang="cs-CZ" dirty="0" smtClean="0"/>
              <a:t>Rodiny špatně spolupracují, malá šance na úspěch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Nezralé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 smtClean="0"/>
              <a:t>příliš </a:t>
            </a:r>
            <a:r>
              <a:rPr lang="cs-CZ" dirty="0"/>
              <a:t>mladí rodiče, nemohou unést zodpovědnost za péči o děti, chtějí si užívat </a:t>
            </a:r>
            <a:endParaRPr lang="cs-CZ" dirty="0" smtClean="0"/>
          </a:p>
          <a:p>
            <a:r>
              <a:rPr lang="cs-CZ" dirty="0" smtClean="0"/>
              <a:t>Spoléhání na pomoc </a:t>
            </a:r>
            <a:r>
              <a:rPr lang="cs-CZ" dirty="0" err="1" smtClean="0"/>
              <a:t>zvějšku</a:t>
            </a:r>
            <a:endParaRPr lang="cs-CZ" dirty="0" smtClean="0"/>
          </a:p>
          <a:p>
            <a:r>
              <a:rPr lang="cs-CZ" dirty="0" smtClean="0"/>
              <a:t>Potíže při </a:t>
            </a:r>
            <a:r>
              <a:rPr lang="cs-CZ" dirty="0"/>
              <a:t>obstarávání peněz, hospodaření s nimi a při výchově </a:t>
            </a:r>
            <a:r>
              <a:rPr lang="cs-CZ" dirty="0" smtClean="0"/>
              <a:t>dětí </a:t>
            </a:r>
          </a:p>
          <a:p>
            <a:r>
              <a:rPr lang="cs-CZ" dirty="0" smtClean="0"/>
              <a:t>Rodiny bývají </a:t>
            </a:r>
            <a:r>
              <a:rPr lang="cs-CZ" dirty="0"/>
              <a:t>při dobrém a dlouhodobém vedení ovlivnitelné.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Perfekcionistické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vyžadují </a:t>
            </a:r>
            <a:r>
              <a:rPr lang="cs-CZ" dirty="0"/>
              <a:t>úspěch od svých dětí, poslušnost, dítě může ztratit svou identitu, utéct od rodičů a stát se členem nějaké </a:t>
            </a:r>
            <a:r>
              <a:rPr lang="cs-CZ" dirty="0" smtClean="0"/>
              <a:t>party</a:t>
            </a:r>
          </a:p>
          <a:p>
            <a:r>
              <a:rPr lang="cs-CZ" dirty="0" smtClean="0"/>
              <a:t> </a:t>
            </a:r>
            <a:r>
              <a:rPr lang="cs-CZ" dirty="0"/>
              <a:t>Rodiny úzkostné, depresivní, utažené, </a:t>
            </a:r>
            <a:r>
              <a:rPr lang="cs-CZ" dirty="0" smtClean="0"/>
              <a:t>neurotické, nadměrně </a:t>
            </a:r>
            <a:r>
              <a:rPr lang="cs-CZ" dirty="0"/>
              <a:t>zdůrazňují žádoucí </a:t>
            </a:r>
            <a:r>
              <a:rPr lang="cs-CZ" dirty="0" smtClean="0"/>
              <a:t>chování</a:t>
            </a:r>
          </a:p>
          <a:p>
            <a:r>
              <a:rPr lang="cs-CZ" dirty="0" smtClean="0"/>
              <a:t>Často sami vyhledají spolupráci, šance na ovlivnění je dobrá. 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Neúplné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Chybí jeden z rodičů, pro druhého může být těžké zabezpečit všechny funkce sám.</a:t>
            </a:r>
          </a:p>
          <a:p>
            <a:r>
              <a:rPr lang="cs-CZ" dirty="0" smtClean="0"/>
              <a:t>Spolupracují většinou dobře.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Práce s rodinami s poruchou funkce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 </a:t>
            </a:r>
            <a:r>
              <a:rPr lang="cs-CZ" dirty="0"/>
              <a:t>rodiny často opakují vzorce chování z předchozích </a:t>
            </a:r>
            <a:r>
              <a:rPr lang="cs-CZ" dirty="0" smtClean="0"/>
              <a:t>generací</a:t>
            </a:r>
          </a:p>
          <a:p>
            <a:r>
              <a:rPr lang="cs-CZ" dirty="0" smtClean="0"/>
              <a:t>Je třeba přerušit kruh a naučit rodinu chovat se jinak </a:t>
            </a:r>
          </a:p>
          <a:p>
            <a:r>
              <a:rPr lang="cs-CZ" dirty="0" smtClean="0"/>
              <a:t>Pracujeme hlavně s dysfunkčními rodinami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/>
              <a:t>Práce s dysfunkční rodinou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cs-CZ" dirty="0" smtClean="0"/>
              <a:t>Hl. roli hraje OSPOD, dále neziskové organizace, </a:t>
            </a:r>
            <a:r>
              <a:rPr lang="cs-CZ" dirty="0"/>
              <a:t>probační a mediační služba, sociální kurátoři a další instituce</a:t>
            </a:r>
            <a:endParaRPr lang="cs-CZ" dirty="0" smtClean="0"/>
          </a:p>
          <a:p>
            <a:r>
              <a:rPr lang="cs-CZ" dirty="0" smtClean="0"/>
              <a:t>Důvody pro práci s rodinou: </a:t>
            </a:r>
          </a:p>
          <a:p>
            <a:pPr lvl="1"/>
            <a:r>
              <a:rPr lang="cs-CZ" dirty="0"/>
              <a:t>Informace o týrání či zanedbávání dítěte (hlášení školy, lékaře, anonymní udání, hlášení sousedů</a:t>
            </a:r>
            <a:r>
              <a:rPr lang="cs-CZ" dirty="0" smtClean="0"/>
              <a:t>..),</a:t>
            </a:r>
          </a:p>
          <a:p>
            <a:pPr lvl="1"/>
            <a:r>
              <a:rPr lang="cs-CZ" dirty="0" smtClean="0"/>
              <a:t>trestná </a:t>
            </a:r>
            <a:r>
              <a:rPr lang="cs-CZ" dirty="0"/>
              <a:t>činnost některého člena </a:t>
            </a:r>
            <a:r>
              <a:rPr lang="cs-CZ" dirty="0" smtClean="0"/>
              <a:t>rodiny</a:t>
            </a:r>
          </a:p>
          <a:p>
            <a:pPr lvl="1"/>
            <a:r>
              <a:rPr lang="cs-CZ" dirty="0" smtClean="0"/>
              <a:t>fyzické </a:t>
            </a:r>
            <a:r>
              <a:rPr lang="cs-CZ" dirty="0"/>
              <a:t>násilí v </a:t>
            </a:r>
            <a:r>
              <a:rPr lang="cs-CZ" dirty="0" smtClean="0"/>
              <a:t>rodině</a:t>
            </a:r>
          </a:p>
          <a:p>
            <a:pPr lvl="1"/>
            <a:r>
              <a:rPr lang="cs-CZ" dirty="0" smtClean="0"/>
              <a:t> </a:t>
            </a:r>
            <a:r>
              <a:rPr lang="cs-CZ" dirty="0"/>
              <a:t>rodiče se </a:t>
            </a:r>
            <a:r>
              <a:rPr lang="cs-CZ" dirty="0" smtClean="0"/>
              <a:t>rozvádějí</a:t>
            </a:r>
            <a:endParaRPr lang="cs-CZ" dirty="0"/>
          </a:p>
          <a:p>
            <a:pPr marL="457200" lvl="1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Odebrání dítěte z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Poslední možnost</a:t>
            </a:r>
          </a:p>
          <a:p>
            <a:r>
              <a:rPr lang="cs-CZ" dirty="0" smtClean="0"/>
              <a:t>ČR má oproti Evropě v ústavech hodně dětí</a:t>
            </a:r>
          </a:p>
          <a:p>
            <a:r>
              <a:rPr lang="cs-CZ" dirty="0" smtClean="0"/>
              <a:t>Snaha pracovat s rodinou a dítě do ní vrátit</a:t>
            </a:r>
          </a:p>
          <a:p>
            <a:r>
              <a:rPr lang="cs-CZ" dirty="0" smtClean="0"/>
              <a:t>Ideálně vrácení dítěte do 3 měsíců, </a:t>
            </a:r>
            <a:r>
              <a:rPr lang="cs-CZ" dirty="0" err="1" smtClean="0"/>
              <a:t>max</a:t>
            </a:r>
            <a:r>
              <a:rPr lang="cs-CZ" dirty="0" smtClean="0"/>
              <a:t> 1 roku, pak se přerušují vazby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Posuzování funkčnosti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cs-CZ" dirty="0" smtClean="0"/>
              <a:t>Záleží kdo posuzuje (</a:t>
            </a:r>
            <a:r>
              <a:rPr lang="cs-CZ" dirty="0"/>
              <a:t>sociální pracovník, sousedé, sami členové </a:t>
            </a:r>
            <a:r>
              <a:rPr lang="cs-CZ" dirty="0" smtClean="0"/>
              <a:t>rodiny)</a:t>
            </a:r>
          </a:p>
          <a:p>
            <a:pPr lvl="0"/>
            <a:r>
              <a:rPr lang="cs-CZ" dirty="0" smtClean="0"/>
              <a:t>Důležité je: </a:t>
            </a:r>
          </a:p>
          <a:p>
            <a:pPr lvl="1"/>
            <a:r>
              <a:rPr lang="cs-CZ" dirty="0" smtClean="0"/>
              <a:t>nenechat </a:t>
            </a:r>
            <a:r>
              <a:rPr lang="cs-CZ" dirty="0"/>
              <a:t>se ovlivnit názory </a:t>
            </a:r>
            <a:r>
              <a:rPr lang="cs-CZ" dirty="0" smtClean="0"/>
              <a:t>jiných</a:t>
            </a:r>
          </a:p>
          <a:p>
            <a:pPr lvl="1"/>
            <a:r>
              <a:rPr lang="cs-CZ" dirty="0" smtClean="0"/>
              <a:t>dlouhodobý </a:t>
            </a:r>
            <a:r>
              <a:rPr lang="cs-CZ" dirty="0"/>
              <a:t>kontakt s rodinou</a:t>
            </a:r>
          </a:p>
          <a:p>
            <a:pPr lvl="1"/>
            <a:r>
              <a:rPr lang="cs-CZ" dirty="0"/>
              <a:t>nastolení přátelské atmosféry (pracovník by měl být vnímán jako pomoc ne jako hrozba)</a:t>
            </a:r>
          </a:p>
          <a:p>
            <a:pPr lvl="1"/>
            <a:r>
              <a:rPr lang="cs-CZ" dirty="0"/>
              <a:t>návštěvy v rodině předem hlášeny a měly by probíhat v odpoledních a večerních hodinách (jsou doma)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Posuzování funkčnosti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cs-CZ" dirty="0" smtClean="0"/>
              <a:t>Ideálně 2 sociální pracovníci (muž a žena, účastník a pozorovatel)</a:t>
            </a:r>
          </a:p>
          <a:p>
            <a:r>
              <a:rPr lang="cs-CZ" dirty="0"/>
              <a:t>Při první návštěvě si dělat co nejméně poznámek (ale co nejdříve si je doplnit po odchodu z </a:t>
            </a:r>
            <a:r>
              <a:rPr lang="cs-CZ" dirty="0" smtClean="0"/>
              <a:t>rodiny)</a:t>
            </a:r>
          </a:p>
          <a:p>
            <a:r>
              <a:rPr lang="cs-CZ" dirty="0" smtClean="0"/>
              <a:t>Neradit</a:t>
            </a:r>
            <a:r>
              <a:rPr lang="cs-CZ" dirty="0"/>
              <a:t>, jen získat </a:t>
            </a:r>
            <a:r>
              <a:rPr lang="cs-CZ" dirty="0" smtClean="0"/>
              <a:t>důvěru</a:t>
            </a:r>
          </a:p>
          <a:p>
            <a:r>
              <a:rPr lang="cs-CZ" dirty="0" smtClean="0"/>
              <a:t> </a:t>
            </a:r>
            <a:r>
              <a:rPr lang="cs-CZ" dirty="0"/>
              <a:t>Pracovat ideálně se všemi členy rodiny, pokud to nejde snažit se ovlivnit ostatní členy pomocí osoby, která je ochotna </a:t>
            </a:r>
            <a:r>
              <a:rPr lang="cs-CZ" dirty="0" smtClean="0"/>
              <a:t>spolupracovat</a:t>
            </a:r>
          </a:p>
          <a:p>
            <a:r>
              <a:rPr lang="cs-CZ" dirty="0" smtClean="0"/>
              <a:t> </a:t>
            </a:r>
            <a:r>
              <a:rPr lang="cs-CZ" dirty="0"/>
              <a:t>Ideálně spolupráce s dalšími odborníky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Současná praxe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cs-CZ" dirty="0"/>
              <a:t>neohlašují se návštěvy</a:t>
            </a:r>
          </a:p>
          <a:p>
            <a:pPr lvl="0"/>
            <a:r>
              <a:rPr lang="cs-CZ" dirty="0"/>
              <a:t>příliš mnoho dotazů – výslech</a:t>
            </a:r>
          </a:p>
          <a:p>
            <a:pPr lvl="0"/>
            <a:r>
              <a:rPr lang="cs-CZ" dirty="0"/>
              <a:t>pocit nepřátelství – zaměření na nedostatky </a:t>
            </a:r>
          </a:p>
          <a:p>
            <a:pPr lvl="0"/>
            <a:r>
              <a:rPr lang="cs-CZ" dirty="0"/>
              <a:t>šetření – jen 1 člověk za asistence policie</a:t>
            </a:r>
          </a:p>
          <a:p>
            <a:pPr lvl="0"/>
            <a:r>
              <a:rPr lang="cs-CZ" dirty="0"/>
              <a:t>sousedské informace berou příliš vážně </a:t>
            </a:r>
            <a:r>
              <a:rPr lang="cs-CZ" dirty="0" smtClean="0"/>
              <a:t> 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Současná praxe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dirty="0" smtClean="0"/>
              <a:t>návštěvy v dopoledních hodinách </a:t>
            </a:r>
            <a:r>
              <a:rPr lang="cs-CZ" dirty="0" smtClean="0"/>
              <a:t>–</a:t>
            </a:r>
            <a:endParaRPr lang="cs-CZ" dirty="0" smtClean="0"/>
          </a:p>
          <a:p>
            <a:pPr lvl="0"/>
            <a:r>
              <a:rPr lang="cs-CZ" dirty="0" smtClean="0"/>
              <a:t>sociální pracovníci nemají speciální terapeutický výcvik k práci s rodinou</a:t>
            </a:r>
          </a:p>
          <a:p>
            <a:pPr lvl="0"/>
            <a:r>
              <a:rPr lang="cs-CZ" dirty="0" smtClean="0"/>
              <a:t>počet rodin na 1 soc. pracovníka je 250  - </a:t>
            </a:r>
            <a:r>
              <a:rPr lang="cs-CZ" dirty="0" smtClean="0"/>
              <a:t>500</a:t>
            </a:r>
            <a:r>
              <a:rPr lang="cs-CZ" dirty="0"/>
              <a:t> </a:t>
            </a:r>
            <a:r>
              <a:rPr lang="cs-CZ" dirty="0" smtClean="0"/>
              <a:t>(z toho 40 aktuálně řeší) - </a:t>
            </a:r>
            <a:r>
              <a:rPr lang="cs-CZ" dirty="0" smtClean="0"/>
              <a:t>efektivní </a:t>
            </a:r>
            <a:r>
              <a:rPr lang="cs-CZ" dirty="0" smtClean="0"/>
              <a:t>je kolem </a:t>
            </a:r>
            <a:r>
              <a:rPr lang="cs-CZ" dirty="0" smtClean="0"/>
              <a:t>5-6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/>
              <a:t>Metody diagnostické práce s rodinou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cs-CZ" dirty="0"/>
              <a:t>Rozhovor</a:t>
            </a:r>
          </a:p>
          <a:p>
            <a:pPr lvl="0"/>
            <a:r>
              <a:rPr lang="cs-CZ" dirty="0"/>
              <a:t>Pozorování</a:t>
            </a:r>
          </a:p>
          <a:p>
            <a:pPr lvl="0"/>
            <a:r>
              <a:rPr lang="cs-CZ" dirty="0"/>
              <a:t>Dotazníky a testy</a:t>
            </a:r>
          </a:p>
          <a:p>
            <a:pPr lvl="0"/>
            <a:r>
              <a:rPr lang="cs-CZ" dirty="0"/>
              <a:t>Rozbor dokumentů vytvořených jinými pracovníky v předchozích etapách práce s rodinou</a:t>
            </a:r>
          </a:p>
          <a:p>
            <a:pPr lvl="0"/>
            <a:r>
              <a:rPr lang="cs-CZ" dirty="0"/>
              <a:t>Strukturované techniky (hry, modelování, kreslení, hraní rolí, kresba začarované rodiny – používá se hlavně při práci s dětmi).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 smtClean="0"/>
              <a:t>Metody diagnostické práce s rodinou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dirty="0" err="1"/>
              <a:t>Ekomapa</a:t>
            </a:r>
            <a:r>
              <a:rPr lang="cs-CZ" dirty="0"/>
              <a:t> – grafické zobrazení vztahů členů rodiny s okolím</a:t>
            </a:r>
          </a:p>
          <a:p>
            <a:r>
              <a:rPr lang="cs-CZ" dirty="0" err="1"/>
              <a:t>Genogram</a:t>
            </a:r>
            <a:r>
              <a:rPr lang="cs-CZ" dirty="0"/>
              <a:t> – grafické  zobrazení vztahů uvnitř rodiny 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 descr="http://www.konstelace.info/genogram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124325"/>
            <a:ext cx="4762500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Hodnocení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b="1" dirty="0"/>
              <a:t>! V současné době u nás neexistuje jednotný systém hodnocení </a:t>
            </a:r>
            <a:r>
              <a:rPr lang="cs-CZ" b="1" dirty="0" smtClean="0"/>
              <a:t>rodiny</a:t>
            </a:r>
          </a:p>
          <a:p>
            <a:r>
              <a:rPr lang="cs-CZ" b="1" u="sng" dirty="0"/>
              <a:t>Hodnotí se hlavně péče o děti a vývoj dítěte</a:t>
            </a:r>
            <a:r>
              <a:rPr lang="cs-CZ" dirty="0"/>
              <a:t>: </a:t>
            </a:r>
            <a:r>
              <a:rPr lang="cs-CZ" dirty="0" smtClean="0"/>
              <a:t>dohled, </a:t>
            </a:r>
            <a:r>
              <a:rPr lang="cs-CZ" dirty="0"/>
              <a:t>výživa, oblečení, hygiena, péče o psychické a fyzické zdraví, rozvíjení osobnosti dítěte a jeho vzdělávání.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Hodnocení rodiny – dále si všímáme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cs-CZ" dirty="0" smtClean="0"/>
              <a:t>klimatu </a:t>
            </a:r>
            <a:r>
              <a:rPr lang="cs-CZ" dirty="0"/>
              <a:t>rodiny (negativní, agresivní, laskavé), </a:t>
            </a:r>
          </a:p>
          <a:p>
            <a:pPr lvl="1">
              <a:buFont typeface="Arial" pitchFamily="34" charset="0"/>
              <a:buChar char="•"/>
            </a:pPr>
            <a:r>
              <a:rPr lang="cs-CZ" dirty="0"/>
              <a:t>hodnotové orientace rodiny, vztahu rodiny a </a:t>
            </a:r>
            <a:r>
              <a:rPr lang="cs-CZ" dirty="0" smtClean="0"/>
              <a:t>okolí </a:t>
            </a:r>
            <a:r>
              <a:rPr lang="cs-CZ" dirty="0"/>
              <a:t>(izolace, nepřátelský vztah</a:t>
            </a:r>
            <a:r>
              <a:rPr lang="cs-CZ" dirty="0" smtClean="0"/>
              <a:t>),</a:t>
            </a:r>
            <a:endParaRPr lang="cs-CZ" dirty="0"/>
          </a:p>
          <a:p>
            <a:pPr lvl="1">
              <a:buFont typeface="Arial" pitchFamily="34" charset="0"/>
              <a:buChar char="•"/>
            </a:pPr>
            <a:r>
              <a:rPr lang="cs-CZ" dirty="0"/>
              <a:t>stavu domácnosti a jejího </a:t>
            </a:r>
            <a:r>
              <a:rPr lang="cs-CZ" dirty="0" smtClean="0"/>
              <a:t>vybavení </a:t>
            </a:r>
            <a:r>
              <a:rPr lang="cs-CZ" dirty="0"/>
              <a:t>(zanedbaná domácnost, čistota, absence základního vybavení – dětská postýlka</a:t>
            </a:r>
            <a:r>
              <a:rPr lang="cs-CZ" dirty="0" smtClean="0"/>
              <a:t>) ,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 komunikace </a:t>
            </a:r>
            <a:r>
              <a:rPr lang="cs-CZ" dirty="0"/>
              <a:t>v rodině (nekomunikují, problémy v komunikaci),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Hodnocení rodiny – dále si všímáme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cs-CZ" dirty="0" smtClean="0"/>
              <a:t>chování rodičů, zda mají práci a jejich spokojenosti s prací a se svým životem 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zda rodina má a využívá různé zdroje podpory </a:t>
            </a:r>
            <a:r>
              <a:rPr lang="cs-CZ" dirty="0"/>
              <a:t>(finanční dávky, pomoc příbuzných, školka</a:t>
            </a:r>
            <a:r>
              <a:rPr lang="cs-CZ" dirty="0" smtClean="0"/>
              <a:t>),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sledujeme úroveň bydlení, finanční zdroje (! Chudoba a problémy s bydlením nesmí být důvodem k odebrání dětí z rodiny).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/>
              <a:t>Programy sanace rodiny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b="1" dirty="0"/>
              <a:t>Sanace</a:t>
            </a:r>
            <a:r>
              <a:rPr lang="cs-CZ" dirty="0"/>
              <a:t> = ozdravení, vyléčení, přijetí opatření k nápravě</a:t>
            </a:r>
            <a:endParaRPr lang="cs-CZ" dirty="0" smtClean="0"/>
          </a:p>
          <a:p>
            <a:r>
              <a:rPr lang="cs-CZ" dirty="0" smtClean="0"/>
              <a:t>Hlavně neziskové organizace (spolupracují s OSPOD)</a:t>
            </a:r>
          </a:p>
          <a:p>
            <a:r>
              <a:rPr lang="cs-CZ" dirty="0"/>
              <a:t>Postup podporující fungování rodiny a její setrvání jako </a:t>
            </a:r>
            <a:r>
              <a:rPr lang="cs-CZ" dirty="0" smtClean="0"/>
              <a:t>celku</a:t>
            </a:r>
          </a:p>
          <a:p>
            <a:r>
              <a:rPr lang="cs-CZ" dirty="0"/>
              <a:t>Cílem je, aby se rodina stala bezpečným a podpůrným místem pro všechny členy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Zaměření programů sanace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/>
              <a:t>rodiny ohrožené špatnou sociální situací, </a:t>
            </a:r>
            <a:endParaRPr lang="cs-CZ" dirty="0" smtClean="0"/>
          </a:p>
          <a:p>
            <a:r>
              <a:rPr lang="cs-CZ" dirty="0" smtClean="0"/>
              <a:t>rodiny ohrožené izolovaností</a:t>
            </a:r>
            <a:r>
              <a:rPr lang="cs-CZ" dirty="0"/>
              <a:t>, </a:t>
            </a:r>
            <a:endParaRPr lang="cs-CZ" dirty="0" smtClean="0"/>
          </a:p>
          <a:p>
            <a:r>
              <a:rPr lang="cs-CZ" dirty="0" smtClean="0"/>
              <a:t>rodiny se zvýšenou </a:t>
            </a:r>
            <a:r>
              <a:rPr lang="cs-CZ" dirty="0"/>
              <a:t>mírou stresu, </a:t>
            </a:r>
            <a:endParaRPr lang="cs-CZ" dirty="0" smtClean="0"/>
          </a:p>
          <a:p>
            <a:r>
              <a:rPr lang="cs-CZ" dirty="0"/>
              <a:t>r</a:t>
            </a:r>
            <a:r>
              <a:rPr lang="cs-CZ" dirty="0" smtClean="0"/>
              <a:t>odiny trpící frustrací </a:t>
            </a:r>
            <a:r>
              <a:rPr lang="cs-CZ" dirty="0"/>
              <a:t>rodičů a jejich výchovnou nezkušeností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Program sanace rodiny může zahrnovat: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dirty="0"/>
              <a:t>sociální poradenství (pomoc při získávání soc. dávek, doprovázení na úřady </a:t>
            </a:r>
            <a:r>
              <a:rPr lang="cs-CZ" dirty="0" err="1"/>
              <a:t>apod</a:t>
            </a:r>
            <a:r>
              <a:rPr lang="cs-CZ" dirty="0"/>
              <a:t>),</a:t>
            </a:r>
          </a:p>
          <a:p>
            <a:pPr lvl="0"/>
            <a:r>
              <a:rPr lang="cs-CZ" dirty="0"/>
              <a:t>právní poradenství (pomoc při sepisování návrhů určeným úřadům a soudům, orientace v právním systému), </a:t>
            </a:r>
          </a:p>
          <a:p>
            <a:pPr lvl="0"/>
            <a:r>
              <a:rPr lang="cs-CZ" dirty="0"/>
              <a:t>zprostředkování kontaktu s úřady, </a:t>
            </a:r>
          </a:p>
          <a:p>
            <a:pPr lvl="0"/>
            <a:r>
              <a:rPr lang="cs-CZ" dirty="0"/>
              <a:t>návštěvy pracovníka v rodině se souhlasem uživatele služby,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Program sanace rodiny může zahrnovat: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dirty="0"/>
              <a:t>osobní plán pomoci rodině a dítěti, </a:t>
            </a:r>
          </a:p>
          <a:p>
            <a:pPr lvl="0"/>
            <a:r>
              <a:rPr lang="cs-CZ" dirty="0"/>
              <a:t>podpora a nácvik rodičovských dovedností, hospodaření s financemi a vedení domácnosti, </a:t>
            </a:r>
          </a:p>
          <a:p>
            <a:pPr lvl="0"/>
            <a:r>
              <a:rPr lang="cs-CZ" dirty="0"/>
              <a:t>nácvik a upevňování péče o dítě či plnění školních povinností dítěte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Důraz se klade na: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vědomé </a:t>
            </a:r>
            <a:r>
              <a:rPr lang="cs-CZ" dirty="0"/>
              <a:t>zapojení rodičů i dětí, </a:t>
            </a:r>
            <a:endParaRPr lang="cs-CZ" dirty="0" smtClean="0"/>
          </a:p>
          <a:p>
            <a:r>
              <a:rPr lang="cs-CZ" dirty="0" smtClean="0"/>
              <a:t>dodržování </a:t>
            </a:r>
            <a:r>
              <a:rPr lang="cs-CZ" dirty="0"/>
              <a:t>předem daných pravidel </a:t>
            </a:r>
            <a:endParaRPr lang="cs-CZ" dirty="0" smtClean="0"/>
          </a:p>
          <a:p>
            <a:r>
              <a:rPr lang="cs-CZ" dirty="0" smtClean="0"/>
              <a:t> </a:t>
            </a:r>
            <a:r>
              <a:rPr lang="cs-CZ" dirty="0"/>
              <a:t>práci v multidisciplinárním týmů (tým složený z odborníků různých profesí – soc. pracovník, lékař, učitel</a:t>
            </a:r>
            <a:r>
              <a:rPr lang="cs-CZ" dirty="0" smtClean="0"/>
              <a:t>…)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Sociální péče o ohrožené rodiny zahrnuje: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b="1" dirty="0"/>
              <a:t>sociální zabezpečení</a:t>
            </a:r>
            <a:r>
              <a:rPr lang="cs-CZ" dirty="0"/>
              <a:t> – sociální pojištění a státní sociální podpora jsou nástroji podpory i zdravých rodin, sociální péče je využívána hlavně ohroženými rodinami</a:t>
            </a:r>
          </a:p>
          <a:p>
            <a:pPr lvl="0"/>
            <a:r>
              <a:rPr lang="cs-CZ" b="1" dirty="0"/>
              <a:t>sociální služby</a:t>
            </a:r>
            <a:r>
              <a:rPr lang="cs-CZ" dirty="0"/>
              <a:t> a z nich hlavně: </a:t>
            </a:r>
            <a:endParaRPr lang="cs-CZ" dirty="0" smtClean="0"/>
          </a:p>
          <a:p>
            <a:pPr lvl="1"/>
            <a:r>
              <a:rPr lang="cs-CZ" b="1" dirty="0" smtClean="0"/>
              <a:t>sociální </a:t>
            </a:r>
            <a:r>
              <a:rPr lang="cs-CZ" b="1" dirty="0"/>
              <a:t>poradenství</a:t>
            </a:r>
            <a:r>
              <a:rPr lang="cs-CZ" dirty="0"/>
              <a:t> </a:t>
            </a:r>
            <a:endParaRPr lang="cs-CZ" dirty="0" smtClean="0"/>
          </a:p>
          <a:p>
            <a:pPr lvl="1"/>
            <a:r>
              <a:rPr lang="cs-CZ" b="1" dirty="0"/>
              <a:t>sociálně aktivizační služby pro rodiny s dětmi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Sociální poradenství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cs-CZ" dirty="0"/>
              <a:t>služby odborného sociálního poradenství, zprostředkované na příklad občanskou, manželskou či rodinnou poradnou, poradnou pro oběti trestných činů a domácího násilí a dalšími specializovanými zařízeními. </a:t>
            </a:r>
            <a:endParaRPr lang="cs-CZ" dirty="0" smtClean="0"/>
          </a:p>
          <a:p>
            <a:r>
              <a:rPr lang="cs-CZ" dirty="0" smtClean="0"/>
              <a:t>Kromě </a:t>
            </a:r>
            <a:r>
              <a:rPr lang="cs-CZ" dirty="0"/>
              <a:t>individuálního a rodinného poradenství je v nich klientům obvykle nabídnuto také zprostředkování kontaktu se společenským prostředím, sociální terapie a pomoc při uplatňování jejich práv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/>
              <a:t>sociálně aktivizační služby pro rodiny s dětmi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cs-CZ" dirty="0"/>
              <a:t>terénní, popřípadě ambulantní služby poskytované rodině s dítětem, u kterého je jeho vývoj ohrožen v důsledku dopadů dlouhodobě krizové sociální situace, kterou rodiče nedokážou sami bez pomoci překonat, a u kterého existují další rizika ohrožení jeho vývoje (zahrnují např. individuální doučování, příprava vstupu do školy, volnočasové aktivity pro děti, pomoc při komunikaci s úřady). Jde tedy o preventivní </a:t>
            </a:r>
            <a:r>
              <a:rPr lang="cs-CZ" dirty="0" smtClean="0"/>
              <a:t>aktivity.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/>
              <a:t>Základní terapeutické přístupy k soc. práci s rodinou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cs-CZ" b="1" dirty="0"/>
              <a:t>Rodinná terapie </a:t>
            </a:r>
            <a:endParaRPr lang="cs-CZ" dirty="0" smtClean="0"/>
          </a:p>
          <a:p>
            <a:pPr lvl="0"/>
            <a:r>
              <a:rPr lang="cs-CZ" b="1" dirty="0"/>
              <a:t>Behaviorální rodinná terapie</a:t>
            </a:r>
            <a:endParaRPr lang="cs-CZ" dirty="0"/>
          </a:p>
          <a:p>
            <a:pPr lvl="0"/>
            <a:r>
              <a:rPr lang="cs-CZ" b="1" dirty="0"/>
              <a:t>Rodinné poradenství </a:t>
            </a:r>
            <a:endParaRPr lang="cs-CZ" b="1" dirty="0" smtClean="0"/>
          </a:p>
          <a:p>
            <a:r>
              <a:rPr lang="cs-CZ" b="1" dirty="0"/>
              <a:t>Nespecifická </a:t>
            </a:r>
            <a:r>
              <a:rPr lang="cs-CZ" b="1" dirty="0" smtClean="0"/>
              <a:t>podpora</a:t>
            </a:r>
          </a:p>
          <a:p>
            <a:pPr lvl="0"/>
            <a:r>
              <a:rPr lang="cs-CZ" b="1" dirty="0" err="1"/>
              <a:t>Videotrénink</a:t>
            </a:r>
            <a:r>
              <a:rPr lang="cs-CZ" b="1" dirty="0"/>
              <a:t> interakcí</a:t>
            </a:r>
            <a:endParaRPr lang="cs-CZ" dirty="0"/>
          </a:p>
          <a:p>
            <a:pPr lvl="0"/>
            <a:r>
              <a:rPr lang="cs-CZ" b="1" dirty="0"/>
              <a:t>Case management </a:t>
            </a:r>
            <a:endParaRPr lang="cs-CZ" dirty="0"/>
          </a:p>
          <a:p>
            <a:pPr lvl="0"/>
            <a:r>
              <a:rPr lang="cs-CZ" b="1" dirty="0"/>
              <a:t>Krizová intervence 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lv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cs-CZ" b="1" dirty="0" smtClean="0"/>
              <a:t>Rodinná terapie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/>
              <a:t>Pracovník s psychoterapeutickým výcvikem pracuje s rodinou. Cílem je, aby rodina pod jeho vedením přišla na chyby, které dělá při komunikaci a napravila je. Pracovník nic nenařizuje, pouze rodinu nenásilně směruje. Ponechává rodině možnost volby při rozhodování</a:t>
            </a:r>
            <a:r>
              <a:rPr lang="cs-CZ" dirty="0" smtClean="0"/>
              <a:t>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cs-CZ" b="1" dirty="0" smtClean="0"/>
              <a:t>Behaviorální rodinná terapie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Druh rodinné terapie</a:t>
            </a:r>
          </a:p>
          <a:p>
            <a:r>
              <a:rPr lang="cs-CZ" dirty="0" smtClean="0"/>
              <a:t>Soustředí </a:t>
            </a:r>
            <a:r>
              <a:rPr lang="cs-CZ" dirty="0"/>
              <a:t>se na nácvik správného chování, správných dovedností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cs-CZ" b="1" dirty="0" smtClean="0"/>
              <a:t>Rodinné poradenství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/>
              <a:t>Pracovník přebere odpovědnost za řešení rodinných těžkostí na sebe, nařizuje rodině, jak se má chovat. </a:t>
            </a:r>
            <a:endParaRPr lang="cs-CZ" dirty="0" smtClean="0"/>
          </a:p>
          <a:p>
            <a:r>
              <a:rPr lang="cs-CZ" dirty="0"/>
              <a:t>V</a:t>
            </a:r>
            <a:r>
              <a:rPr lang="cs-CZ" dirty="0" smtClean="0"/>
              <a:t>hodné </a:t>
            </a:r>
            <a:r>
              <a:rPr lang="cs-CZ" dirty="0"/>
              <a:t>např. u problémů alkoholismu, týrání, akutní nebezpečí, sebevraždy, akutní vznik psychózy apod.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 smtClean="0"/>
              <a:t>Nespecifická podpora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Kompenzace rodinného handicapu přímou pomocí</a:t>
            </a:r>
          </a:p>
          <a:p>
            <a:r>
              <a:rPr lang="cs-CZ" dirty="0" smtClean="0"/>
              <a:t>Podpora sil rodiny</a:t>
            </a:r>
          </a:p>
          <a:p>
            <a:r>
              <a:rPr lang="cs-CZ" dirty="0" smtClean="0"/>
              <a:t>Rizikem je zneužití sil sociálního pracovníka či dobrovolníka a závislost na pomoci zvnějšku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cs-CZ" b="1" dirty="0" err="1"/>
              <a:t>Videotrénink</a:t>
            </a:r>
            <a:r>
              <a:rPr lang="cs-CZ" b="1" dirty="0"/>
              <a:t> </a:t>
            </a:r>
            <a:r>
              <a:rPr lang="cs-CZ" b="1" dirty="0" smtClean="0"/>
              <a:t>interakcí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Pořizují se nahrávky interakcí</a:t>
            </a:r>
          </a:p>
          <a:p>
            <a:r>
              <a:rPr lang="cs-CZ" dirty="0" smtClean="0"/>
              <a:t>Ponechány jsou jen ty, kde rodina zvládá problém</a:t>
            </a:r>
          </a:p>
          <a:p>
            <a:r>
              <a:rPr lang="cs-CZ" dirty="0" smtClean="0"/>
              <a:t>Ty se promítají rodině a ta se tak učí, že umí problémy zvládnout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 smtClean="0"/>
              <a:t>Case management  (</a:t>
            </a:r>
            <a:r>
              <a:rPr lang="cs-CZ" dirty="0" smtClean="0"/>
              <a:t>případové studie)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cs-CZ" dirty="0" smtClean="0"/>
              <a:t>Setkání odborníci</a:t>
            </a:r>
            <a:r>
              <a:rPr lang="cs-CZ" dirty="0"/>
              <a:t> </a:t>
            </a:r>
            <a:r>
              <a:rPr lang="cs-CZ" dirty="0" smtClean="0"/>
              <a:t>určené k řešení složitých sociálních případů. </a:t>
            </a:r>
          </a:p>
          <a:p>
            <a:r>
              <a:rPr lang="cs-CZ" dirty="0" smtClean="0"/>
              <a:t>Koordinátor </a:t>
            </a:r>
            <a:r>
              <a:rPr lang="cs-CZ" dirty="0"/>
              <a:t>zajišťuje spolupráci mezi všemi subjekty, které mohou klienta podpořit. </a:t>
            </a:r>
            <a:endParaRPr lang="cs-CZ" dirty="0" smtClean="0"/>
          </a:p>
          <a:p>
            <a:r>
              <a:rPr lang="cs-CZ" dirty="0"/>
              <a:t>M</a:t>
            </a:r>
            <a:r>
              <a:rPr lang="cs-CZ" dirty="0" smtClean="0"/>
              <a:t>etoda </a:t>
            </a:r>
            <a:r>
              <a:rPr lang="cs-CZ" dirty="0"/>
              <a:t>případových konferencí – setkávání zainteresovaných odborníků (sociální pracovník, rodič, lékař, učitelé), hledá se optimální řešení problému, jednotlivé instituce navážou spolupráci a spojí síly k řešení problému.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cs-CZ" b="1" dirty="0" smtClean="0"/>
              <a:t>Krizová intervence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Terapeutické </a:t>
            </a:r>
            <a:r>
              <a:rPr lang="cs-CZ" dirty="0"/>
              <a:t>vedení klienta v krizi, které je zaměřeno na řešení aktuálních </a:t>
            </a:r>
            <a:r>
              <a:rPr lang="cs-CZ" dirty="0" smtClean="0"/>
              <a:t>problémů.</a:t>
            </a:r>
          </a:p>
          <a:p>
            <a:r>
              <a:rPr lang="cs-CZ" dirty="0" smtClean="0"/>
              <a:t>Cílem </a:t>
            </a:r>
            <a:r>
              <a:rPr lang="cs-CZ" dirty="0"/>
              <a:t>je stabilizace osobnosti, která umožní další práci s klientem.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/>
              <a:t>Domácí </a:t>
            </a:r>
            <a:r>
              <a:rPr lang="cs-CZ" b="1" dirty="0" smtClean="0"/>
              <a:t>násilí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/>
              <a:t>fyzické, psychické anebo sexuální násilí mezi blízkými osobami, ke kterému dochází opakovaně v jejich soukromí a tím skrytě mimo kontrolu veřejnosti, intenzita násilných incidentů se stupňuje a vede ke ztrátě schopností včas tyto incidenty zastavit a efektivně vyřešit narušený vztah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b="1" dirty="0"/>
              <a:t>Klíčové znaky domácího násilí: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/>
              <a:t>Opakování a dlouhodobost </a:t>
            </a:r>
            <a:endParaRPr lang="cs-CZ" dirty="0" smtClean="0"/>
          </a:p>
          <a:p>
            <a:r>
              <a:rPr lang="cs-CZ" dirty="0" smtClean="0"/>
              <a:t>Eskalace (stupňování)</a:t>
            </a:r>
          </a:p>
          <a:p>
            <a:r>
              <a:rPr lang="cs-CZ" dirty="0" smtClean="0"/>
              <a:t>Jasné </a:t>
            </a:r>
            <a:r>
              <a:rPr lang="cs-CZ" dirty="0"/>
              <a:t>a nezpochybnitelné rozdělení rolí osoby ohrožené a osoby násilné </a:t>
            </a:r>
            <a:endParaRPr lang="cs-CZ" dirty="0" smtClean="0"/>
          </a:p>
          <a:p>
            <a:r>
              <a:rPr lang="cs-CZ" dirty="0" smtClean="0"/>
              <a:t>Neveřejnost</a:t>
            </a:r>
            <a:r>
              <a:rPr lang="cs-CZ" dirty="0"/>
              <a:t> 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b="1" dirty="0"/>
              <a:t>Fáze domácího </a:t>
            </a:r>
            <a:r>
              <a:rPr lang="cs-CZ" b="1" dirty="0" smtClean="0"/>
              <a:t>násilí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cs-CZ" dirty="0"/>
              <a:t>Fáze vytváření napětí </a:t>
            </a:r>
            <a:endParaRPr lang="cs-CZ" dirty="0" smtClean="0"/>
          </a:p>
          <a:p>
            <a:r>
              <a:rPr lang="cs-CZ" dirty="0" smtClean="0"/>
              <a:t>Fáze týrání</a:t>
            </a:r>
          </a:p>
          <a:p>
            <a:r>
              <a:rPr lang="cs-CZ" dirty="0" smtClean="0"/>
              <a:t>Fáze usmiřování</a:t>
            </a:r>
          </a:p>
          <a:p>
            <a:endParaRPr lang="cs-CZ" dirty="0" smtClean="0"/>
          </a:p>
          <a:p>
            <a:r>
              <a:rPr lang="cs-CZ" dirty="0"/>
              <a:t>Tyto fáze se </a:t>
            </a:r>
            <a:r>
              <a:rPr lang="cs-CZ" dirty="0" smtClean="0"/>
              <a:t>opakují</a:t>
            </a:r>
          </a:p>
          <a:p>
            <a:r>
              <a:rPr lang="cs-CZ" dirty="0"/>
              <a:t>I</a:t>
            </a:r>
            <a:r>
              <a:rPr lang="cs-CZ" dirty="0" smtClean="0"/>
              <a:t>ntenzita týrání se zvětšuje</a:t>
            </a:r>
          </a:p>
          <a:p>
            <a:r>
              <a:rPr lang="cs-CZ" dirty="0"/>
              <a:t>Z</a:t>
            </a:r>
            <a:r>
              <a:rPr lang="cs-CZ" dirty="0" smtClean="0"/>
              <a:t>kracuje se fáze usmiřování a </a:t>
            </a:r>
            <a:r>
              <a:rPr lang="cs-CZ" dirty="0"/>
              <a:t>prodlužuje fáze týrání a vytváření </a:t>
            </a:r>
            <a:r>
              <a:rPr lang="cs-CZ" dirty="0" smtClean="0"/>
              <a:t>napětí</a:t>
            </a:r>
          </a:p>
          <a:p>
            <a:r>
              <a:rPr lang="cs-CZ" dirty="0" smtClean="0"/>
              <a:t>Opakované </a:t>
            </a:r>
            <a:r>
              <a:rPr lang="cs-CZ" dirty="0"/>
              <a:t>odchody a návraty snižují ochotu okolí opakovaně pomoci </a:t>
            </a:r>
            <a:r>
              <a:rPr lang="cs-CZ" dirty="0" smtClean="0"/>
              <a:t>oběti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11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1. Fáze vytváření napětí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/>
              <a:t>B</a:t>
            </a:r>
            <a:r>
              <a:rPr lang="cs-CZ" dirty="0" smtClean="0"/>
              <a:t>ezprostředně předchází období týrání</a:t>
            </a:r>
          </a:p>
          <a:p>
            <a:r>
              <a:rPr lang="cs-CZ" dirty="0" smtClean="0"/>
              <a:t>Agresor bývá rozčílený, žárlivý, podrážděný, zuřivý a explozivní a oběť kritizuje</a:t>
            </a:r>
          </a:p>
          <a:p>
            <a:r>
              <a:rPr lang="cs-CZ" dirty="0" smtClean="0"/>
              <a:t> Oběť se v této fázi snaží být úslužná, uctivá, pečující, obviňuje sebe sama a snaží se tím, že vyhoví násilníkovi, vyhnout konfliktu.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4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Fáze týrání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Agresor </a:t>
            </a:r>
            <a:r>
              <a:rPr lang="cs-CZ" dirty="0"/>
              <a:t>ztrácí kontrolu nad svým jednáním a dochází k propukání fyzického a psychického </a:t>
            </a:r>
            <a:r>
              <a:rPr lang="cs-CZ" dirty="0" smtClean="0"/>
              <a:t>násilí</a:t>
            </a:r>
          </a:p>
          <a:p>
            <a:r>
              <a:rPr lang="cs-CZ" dirty="0" smtClean="0"/>
              <a:t> </a:t>
            </a:r>
            <a:r>
              <a:rPr lang="cs-CZ" dirty="0"/>
              <a:t>Oběť se v této fázi cítí bezmocná, bojí se a vůči agresorovi cítí zlobu.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1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Fáze usmiřování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/>
              <a:t>Agresor po období týrání cítí vinu, oběti se snaží omluvit a slibuje jí, že už se násilí nebude nikdy opakovat. Ujišťuje ji o svých citech </a:t>
            </a:r>
            <a:r>
              <a:rPr lang="cs-CZ" dirty="0" smtClean="0"/>
              <a:t>apod.</a:t>
            </a:r>
          </a:p>
          <a:p>
            <a:r>
              <a:rPr lang="cs-CZ" dirty="0" smtClean="0"/>
              <a:t>Oběť </a:t>
            </a:r>
            <a:r>
              <a:rPr lang="cs-CZ" dirty="0"/>
              <a:t>mu věří, má naději, že se vztah urovná a agresorovi odpouští. </a:t>
            </a:r>
            <a:endParaRPr lang="cs-CZ" dirty="0" smtClean="0"/>
          </a:p>
          <a:p>
            <a:r>
              <a:rPr lang="cs-CZ" dirty="0" smtClean="0"/>
              <a:t>Oběť </a:t>
            </a:r>
            <a:r>
              <a:rPr lang="cs-CZ" dirty="0"/>
              <a:t>většinou od agresora za dobu trvání vztahu několikrát odejde a zase se vrátí.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6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Projevy domácího násilí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b="1" dirty="0"/>
              <a:t>psychické násilí</a:t>
            </a:r>
            <a:r>
              <a:rPr lang="cs-CZ" dirty="0"/>
              <a:t> </a:t>
            </a:r>
            <a:br>
              <a:rPr lang="cs-CZ" dirty="0"/>
            </a:br>
            <a:r>
              <a:rPr lang="cs-CZ" dirty="0" smtClean="0"/>
              <a:t>	-  </a:t>
            </a:r>
            <a:r>
              <a:rPr lang="cs-CZ" dirty="0"/>
              <a:t>zastrašování  </a:t>
            </a:r>
            <a:br>
              <a:rPr lang="cs-CZ" dirty="0"/>
            </a:br>
            <a:r>
              <a:rPr lang="cs-CZ" dirty="0" smtClean="0"/>
              <a:t>	- </a:t>
            </a:r>
            <a:r>
              <a:rPr lang="cs-CZ" dirty="0"/>
              <a:t>zvýšená kontrola všeho, co ohrožená </a:t>
            </a:r>
            <a:r>
              <a:rPr lang="cs-CZ" dirty="0" smtClean="0"/>
              <a:t>		osoba </a:t>
            </a:r>
            <a:r>
              <a:rPr lang="cs-CZ" dirty="0"/>
              <a:t>dělá 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-  </a:t>
            </a:r>
            <a:r>
              <a:rPr lang="cs-CZ" dirty="0"/>
              <a:t>kritizování a ponižování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- </a:t>
            </a:r>
            <a:r>
              <a:rPr lang="cs-CZ" dirty="0"/>
              <a:t>vyhrožování </a:t>
            </a:r>
            <a:r>
              <a:rPr lang="cs-CZ" dirty="0" smtClean="0"/>
              <a:t>a vydírání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9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/>
              <a:t>Projevy domácího násilí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cs-CZ" b="1" dirty="0"/>
              <a:t>fyzické násilí</a:t>
            </a:r>
            <a:r>
              <a:rPr lang="cs-CZ" dirty="0"/>
              <a:t> – facky, rány pěstí, kopání, </a:t>
            </a:r>
            <a:r>
              <a:rPr lang="cs-CZ" dirty="0" smtClean="0"/>
              <a:t>apod</a:t>
            </a:r>
            <a:r>
              <a:rPr lang="cs-CZ" dirty="0"/>
              <a:t>. </a:t>
            </a:r>
          </a:p>
          <a:p>
            <a:r>
              <a:rPr lang="cs-CZ" b="1" dirty="0" smtClean="0"/>
              <a:t>sociální </a:t>
            </a:r>
            <a:r>
              <a:rPr lang="cs-CZ" b="1" dirty="0"/>
              <a:t>násilí</a:t>
            </a:r>
            <a:r>
              <a:rPr lang="cs-CZ" dirty="0"/>
              <a:t> – izolace od příbuzných a přátel – zákaz přijímat návštěvy</a:t>
            </a:r>
            <a:r>
              <a:rPr lang="cs-CZ" dirty="0" smtClean="0"/>
              <a:t>,, </a:t>
            </a:r>
            <a:r>
              <a:rPr lang="cs-CZ" dirty="0"/>
              <a:t>zákaz </a:t>
            </a:r>
            <a:r>
              <a:rPr lang="cs-CZ" dirty="0" smtClean="0"/>
              <a:t>telefonovat, </a:t>
            </a:r>
            <a:r>
              <a:rPr lang="cs-CZ" dirty="0"/>
              <a:t>doprovázení např. k lékaři, na úřady </a:t>
            </a:r>
          </a:p>
          <a:p>
            <a:r>
              <a:rPr lang="cs-CZ" b="1" dirty="0" smtClean="0"/>
              <a:t>ekonomické </a:t>
            </a:r>
            <a:r>
              <a:rPr lang="cs-CZ" b="1" dirty="0"/>
              <a:t>zneužívání </a:t>
            </a:r>
            <a:r>
              <a:rPr lang="cs-CZ" dirty="0"/>
              <a:t>– zamezení přístupu k financím (i vlastním), vydírání, vynucování přepsání bytu, nemovitosti</a:t>
            </a:r>
          </a:p>
          <a:p>
            <a:r>
              <a:rPr lang="cs-CZ" dirty="0"/>
              <a:t> </a:t>
            </a:r>
            <a:r>
              <a:rPr lang="cs-CZ" b="1" dirty="0" smtClean="0"/>
              <a:t>sexuální </a:t>
            </a:r>
            <a:r>
              <a:rPr lang="cs-CZ" b="1" dirty="0"/>
              <a:t>násilí </a:t>
            </a:r>
            <a:r>
              <a:rPr lang="cs-CZ" b="1" dirty="0" smtClean="0"/>
              <a:t> - </a:t>
            </a:r>
            <a:r>
              <a:rPr lang="cs-CZ" dirty="0" smtClean="0"/>
              <a:t>nucení k </a:t>
            </a:r>
            <a:r>
              <a:rPr lang="cs-CZ" dirty="0" err="1" smtClean="0"/>
              <a:t>pohl</a:t>
            </a:r>
            <a:r>
              <a:rPr lang="cs-CZ" dirty="0" smtClean="0"/>
              <a:t>. </a:t>
            </a:r>
            <a:r>
              <a:rPr lang="cs-CZ" dirty="0"/>
              <a:t>s</a:t>
            </a:r>
            <a:r>
              <a:rPr lang="cs-CZ" dirty="0" smtClean="0"/>
              <a:t>tyku apod. </a:t>
            </a:r>
            <a:endParaRPr lang="cs-CZ" b="1" dirty="0"/>
          </a:p>
          <a:p>
            <a:r>
              <a:rPr lang="cs-CZ" dirty="0"/>
              <a:t> </a:t>
            </a:r>
            <a:r>
              <a:rPr lang="cs-CZ" b="1" dirty="0"/>
              <a:t>kombinace 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9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/>
              <a:t>Rizikové faktory </a:t>
            </a:r>
            <a:r>
              <a:rPr lang="cs-CZ" b="1" dirty="0" smtClean="0"/>
              <a:t>pro vznik </a:t>
            </a:r>
            <a:r>
              <a:rPr lang="cs-CZ" b="1" dirty="0"/>
              <a:t>domácího násilí </a:t>
            </a:r>
            <a:r>
              <a:rPr lang="cs-CZ" dirty="0"/>
              <a:t>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 smtClean="0"/>
              <a:t>• </a:t>
            </a:r>
            <a:r>
              <a:rPr lang="cs-CZ" dirty="0"/>
              <a:t>vynucená sociální izolace </a:t>
            </a:r>
            <a:br>
              <a:rPr lang="cs-CZ" dirty="0"/>
            </a:br>
            <a:r>
              <a:rPr lang="cs-CZ" dirty="0"/>
              <a:t>• finanční závislost na partnerovi </a:t>
            </a:r>
            <a:br>
              <a:rPr lang="cs-CZ" dirty="0"/>
            </a:br>
            <a:r>
              <a:rPr lang="cs-CZ" dirty="0"/>
              <a:t>• péče o děti v rámci mateřské a rodičovské dovolené </a:t>
            </a:r>
            <a:br>
              <a:rPr lang="cs-CZ" dirty="0"/>
            </a:br>
            <a:r>
              <a:rPr lang="cs-CZ" dirty="0"/>
              <a:t>• zdravotní postižení a omezení </a:t>
            </a:r>
            <a:br>
              <a:rPr lang="cs-CZ" dirty="0"/>
            </a:br>
            <a:r>
              <a:rPr lang="cs-CZ" dirty="0"/>
              <a:t>• vyšší věk a bezmocnost seniorů </a:t>
            </a:r>
            <a:br>
              <a:rPr lang="cs-CZ" dirty="0"/>
            </a:br>
            <a:r>
              <a:rPr lang="cs-CZ" dirty="0"/>
              <a:t>• přechod z aktivní zaměstnanosti do starobního či jiného důchodu </a:t>
            </a:r>
            <a:br>
              <a:rPr lang="cs-CZ" dirty="0"/>
            </a:br>
            <a:r>
              <a:rPr lang="cs-CZ" dirty="0"/>
              <a:t>• nezvládnuté rodičovství a výchova dětí </a:t>
            </a:r>
            <a:br>
              <a:rPr lang="cs-CZ" dirty="0"/>
            </a:br>
            <a:r>
              <a:rPr lang="cs-CZ" dirty="0"/>
              <a:t>• závislosti násilné </a:t>
            </a:r>
            <a:r>
              <a:rPr lang="cs-CZ" dirty="0" smtClean="0"/>
              <a:t>osoby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9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 smtClean="0"/>
              <a:t>Co můžeme udělat pro oběti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cs-CZ" dirty="0"/>
              <a:t>Poskytnout </a:t>
            </a:r>
            <a:r>
              <a:rPr lang="cs-CZ" dirty="0" smtClean="0"/>
              <a:t>informace</a:t>
            </a:r>
          </a:p>
          <a:p>
            <a:pPr marL="0" lvl="0" indent="0">
              <a:buNone/>
            </a:pPr>
            <a:endParaRPr lang="cs-CZ" b="1" dirty="0"/>
          </a:p>
          <a:p>
            <a:pPr lvl="0"/>
            <a:r>
              <a:rPr lang="cs-CZ" dirty="0"/>
              <a:t>Zajistit bezpečnost (vykázání násilníka,  </a:t>
            </a:r>
            <a:r>
              <a:rPr lang="cs-CZ" dirty="0" smtClean="0"/>
              <a:t>zajistit </a:t>
            </a:r>
            <a:r>
              <a:rPr lang="cs-CZ" dirty="0"/>
              <a:t>utajené bydlení</a:t>
            </a:r>
            <a:r>
              <a:rPr lang="cs-CZ" dirty="0" smtClean="0"/>
              <a:t>)</a:t>
            </a:r>
          </a:p>
          <a:p>
            <a:pPr marL="0" lvl="0" indent="0">
              <a:buNone/>
            </a:pPr>
            <a:endParaRPr lang="cs-CZ" dirty="0"/>
          </a:p>
          <a:p>
            <a:pPr lvl="0"/>
            <a:r>
              <a:rPr lang="cs-CZ" dirty="0"/>
              <a:t>Podpořit jejich rozhodnutí, ocenit, </a:t>
            </a:r>
            <a:r>
              <a:rPr lang="cs-CZ" dirty="0" smtClean="0"/>
              <a:t>důvěřovat</a:t>
            </a:r>
          </a:p>
          <a:p>
            <a:pPr marL="0" lvl="0" indent="0">
              <a:buNone/>
            </a:pPr>
            <a:endParaRPr lang="cs-CZ" dirty="0"/>
          </a:p>
          <a:p>
            <a:pPr lvl="0"/>
            <a:r>
              <a:rPr lang="cs-CZ" dirty="0"/>
              <a:t>Sestavit bezpečnostní plán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9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Bezpečnostní plán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/>
            <a:r>
              <a:rPr lang="cs-CZ" i="1" dirty="0"/>
              <a:t>snažte se rozeznat situace, kdy se schyluje k násilí a opusťte v takovém případě byt/místnost</a:t>
            </a:r>
            <a:endParaRPr lang="cs-CZ" dirty="0"/>
          </a:p>
          <a:p>
            <a:pPr lvl="0"/>
            <a:r>
              <a:rPr lang="cs-CZ" i="1" dirty="0"/>
              <a:t>při incidentu se nenechejte zavřít v části domu nebo bytu, kde nejsou žádná okna nebo východ nebo kde se nacházejí jakékoli možné zbraně (</a:t>
            </a:r>
            <a:r>
              <a:rPr lang="cs-CZ" i="1" dirty="0" err="1"/>
              <a:t>např.nože</a:t>
            </a:r>
            <a:r>
              <a:rPr lang="cs-CZ" i="1" dirty="0"/>
              <a:t> v kuchyni)</a:t>
            </a:r>
            <a:endParaRPr lang="cs-CZ" dirty="0"/>
          </a:p>
          <a:p>
            <a:pPr lvl="0"/>
            <a:r>
              <a:rPr lang="cs-CZ" i="1" dirty="0"/>
              <a:t>zapamatujte si některé z důležitých telefonních čísel (nonstop telefonní linka, policie, azylový dům,...). Naučte toto telefonní číslo i Vaše děti</a:t>
            </a:r>
            <a:endParaRPr lang="cs-CZ" dirty="0"/>
          </a:p>
          <a:p>
            <a:pPr lvl="0"/>
            <a:r>
              <a:rPr lang="cs-CZ" i="1" dirty="0"/>
              <a:t>svěřte se přátelům nebo příbuzným, ke kterým máte důvěru</a:t>
            </a:r>
            <a:endParaRPr lang="cs-CZ" dirty="0"/>
          </a:p>
          <a:p>
            <a:pPr lvl="0"/>
            <a:r>
              <a:rPr lang="cs-CZ" i="1" dirty="0"/>
              <a:t>promyslete si a naplánujte možné únikové cesty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9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i="1" dirty="0"/>
              <a:t>Bezpečnostní plán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/>
            <a:r>
              <a:rPr lang="cs-CZ" i="1" dirty="0"/>
              <a:t>promyslete si přijatelné a důvěryhodné důvody, kvůli kterým byste mohla z domu odejít (např. jít k sousedům, na nákup,..). Po opuštění domu zavolejte pomoc</a:t>
            </a:r>
            <a:endParaRPr lang="cs-CZ" dirty="0"/>
          </a:p>
          <a:p>
            <a:pPr lvl="0"/>
            <a:r>
              <a:rPr lang="cs-CZ" i="1" dirty="0"/>
              <a:t>předem si promyslete, kam půjdete (kamarádky, rodinní příslušníci, krizová centra v okolí,..- zjistěte si důležité kontakty)</a:t>
            </a:r>
            <a:endParaRPr lang="cs-CZ" dirty="0"/>
          </a:p>
          <a:p>
            <a:pPr lvl="0"/>
            <a:r>
              <a:rPr lang="cs-CZ" i="1" dirty="0"/>
              <a:t>zabalte si pohotovostní tašku s penězi, oblečením a důležitými dokumenty (OP, rodné listy, kartičku zdravotní pojišťovny, pasy, platební kartu,..). Tašku schovejte na bezpečném místě (</a:t>
            </a:r>
            <a:r>
              <a:rPr lang="cs-CZ" i="1" dirty="0" err="1"/>
              <a:t>např.u</a:t>
            </a:r>
            <a:r>
              <a:rPr lang="cs-CZ" i="1" dirty="0"/>
              <a:t> kamarádky, v práci,..)</a:t>
            </a:r>
            <a:endParaRPr lang="cs-CZ" dirty="0"/>
          </a:p>
          <a:p>
            <a:pPr lvl="0"/>
            <a:r>
              <a:rPr lang="cs-CZ" i="1" dirty="0"/>
              <a:t>uschovejte jakékoli důkazy o fyzickém násilí! (roztrhané oblečení, fotografie, potvrzení o lékařském vyšetření,..)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9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b="1" dirty="0"/>
              <a:t>Sociální péče určená osobám postiženým domácím násilím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/>
            <a:r>
              <a:rPr lang="cs-CZ" b="1" dirty="0"/>
              <a:t>Sociální zabezpečení – </a:t>
            </a:r>
            <a:r>
              <a:rPr lang="cs-CZ" dirty="0"/>
              <a:t>možnost zažádat o dávky v hmotné nouzi, další dávky určené rodinám (mateřská a rodičovská dovolená, dětské přídavky, sociální příplatek, doplatek na bydlení, ….)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  <a:p>
            <a:pPr lvl="0"/>
            <a:r>
              <a:rPr lang="cs-CZ" b="1" dirty="0"/>
              <a:t>Sociální služby a z nich hlavně: </a:t>
            </a:r>
            <a:endParaRPr lang="cs-CZ" dirty="0"/>
          </a:p>
          <a:p>
            <a:pPr lvl="1"/>
            <a:r>
              <a:rPr lang="cs-CZ" b="1" dirty="0"/>
              <a:t>Odborné poradenství: </a:t>
            </a:r>
            <a:r>
              <a:rPr lang="cs-CZ" dirty="0"/>
              <a:t>existují programy pro oběti i pachatele. V Chrudimi např. centrum </a:t>
            </a:r>
            <a:r>
              <a:rPr lang="cs-CZ" dirty="0" err="1"/>
              <a:t>Pestalozzi</a:t>
            </a:r>
            <a:r>
              <a:rPr lang="cs-CZ" dirty="0"/>
              <a:t> </a:t>
            </a:r>
          </a:p>
          <a:p>
            <a:pPr marL="0" indent="0">
              <a:buNone/>
            </a:pPr>
            <a:r>
              <a:rPr lang="cs-CZ" b="1" dirty="0" smtClean="0"/>
              <a:t>	- Občanské </a:t>
            </a:r>
            <a:r>
              <a:rPr lang="cs-CZ" b="1" dirty="0"/>
              <a:t>poradny </a:t>
            </a:r>
            <a:endParaRPr lang="cs-CZ" b="1" dirty="0" smtClean="0"/>
          </a:p>
          <a:p>
            <a:pPr marL="0" indent="0">
              <a:buNone/>
            </a:pPr>
            <a:r>
              <a:rPr lang="cs-CZ" b="1" dirty="0"/>
              <a:t>	</a:t>
            </a:r>
            <a:r>
              <a:rPr lang="cs-CZ" b="1" dirty="0" smtClean="0"/>
              <a:t>- Manželské </a:t>
            </a:r>
            <a:r>
              <a:rPr lang="cs-CZ" b="1" dirty="0"/>
              <a:t>a rodinné poradny 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9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Sociální služby pro oběti domácího násilí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cs-CZ" b="1" dirty="0" smtClean="0"/>
              <a:t>Odborné </a:t>
            </a:r>
            <a:r>
              <a:rPr lang="cs-CZ" b="1" dirty="0"/>
              <a:t>poradenství: </a:t>
            </a:r>
            <a:r>
              <a:rPr lang="cs-CZ" dirty="0"/>
              <a:t>existují programy pro oběti i pachatele. V Chrudimi např. centrum </a:t>
            </a:r>
            <a:r>
              <a:rPr lang="cs-CZ" dirty="0" err="1" smtClean="0"/>
              <a:t>Pestalozzi</a:t>
            </a:r>
            <a:r>
              <a:rPr lang="cs-CZ" dirty="0" smtClean="0"/>
              <a:t>.  (Občanské poradny,</a:t>
            </a:r>
            <a:r>
              <a:rPr lang="cs-CZ" dirty="0"/>
              <a:t> </a:t>
            </a:r>
            <a:r>
              <a:rPr lang="cs-CZ" dirty="0" smtClean="0"/>
              <a:t>Manželské </a:t>
            </a:r>
            <a:r>
              <a:rPr lang="cs-CZ" dirty="0"/>
              <a:t>a rodinné </a:t>
            </a:r>
            <a:r>
              <a:rPr lang="cs-CZ" dirty="0" smtClean="0"/>
              <a:t>poradny)</a:t>
            </a:r>
            <a:endParaRPr lang="cs-CZ" dirty="0"/>
          </a:p>
          <a:p>
            <a:r>
              <a:rPr lang="cs-CZ" b="1" dirty="0"/>
              <a:t>Krizová pomoc a intervenční centra</a:t>
            </a:r>
          </a:p>
          <a:p>
            <a:r>
              <a:rPr lang="cs-CZ" b="1" dirty="0"/>
              <a:t>Telefonická krizová pomoc</a:t>
            </a:r>
          </a:p>
          <a:p>
            <a:r>
              <a:rPr lang="cs-CZ" b="1" dirty="0"/>
              <a:t>Azylové domy pro matky s dětmi </a:t>
            </a:r>
          </a:p>
          <a:p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9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cs-CZ" dirty="0" smtClean="0"/>
              <a:t>Zdroje: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47500" lnSpcReduction="20000"/>
          </a:bodyPr>
          <a:lstStyle/>
          <a:p>
            <a:r>
              <a:rPr lang="cs-CZ" dirty="0"/>
              <a:t>BECHYŇOVÁ, V., KONVIČKOVÁ, M. </a:t>
            </a:r>
            <a:r>
              <a:rPr lang="cs-CZ" i="1" dirty="0"/>
              <a:t>Sanace rodiny</a:t>
            </a:r>
            <a:r>
              <a:rPr lang="cs-CZ" dirty="0"/>
              <a:t>, 1. vyd. Praha: Portál, 2008. ISBN 978-80-7367-392-5</a:t>
            </a:r>
          </a:p>
          <a:p>
            <a:r>
              <a:rPr lang="cs-CZ" dirty="0"/>
              <a:t>CONWAYOVÁ, H., </a:t>
            </a:r>
            <a:r>
              <a:rPr lang="cs-CZ" i="1" dirty="0"/>
              <a:t>Domácí násilí</a:t>
            </a:r>
            <a:r>
              <a:rPr lang="cs-CZ" dirty="0"/>
              <a:t>. Praha: Albatros, 2007.ISBN: 978-80-00-01550-7</a:t>
            </a:r>
          </a:p>
          <a:p>
            <a:r>
              <a:rPr lang="cs-CZ" dirty="0"/>
              <a:t>DUNOVSKÝ. J. </a:t>
            </a:r>
            <a:r>
              <a:rPr lang="cs-CZ" i="1" dirty="0"/>
              <a:t>Dítě a poruchy rodiny</a:t>
            </a:r>
            <a:r>
              <a:rPr lang="cs-CZ" dirty="0"/>
              <a:t>, 1. vyd. Praha: Avicenum, 1986. ISBN 08-040-86</a:t>
            </a:r>
            <a:r>
              <a:rPr lang="cs-CZ" dirty="0"/>
              <a:t> </a:t>
            </a:r>
            <a:r>
              <a:rPr lang="cs-CZ" dirty="0"/>
              <a:t>DUNOVSKÝ. J., DYTRYCH, Z., MATĚJČEK, Z. </a:t>
            </a:r>
            <a:r>
              <a:rPr lang="cs-CZ" i="1" dirty="0"/>
              <a:t>Týrané, zneužívaní a zanedbávané dítě</a:t>
            </a:r>
            <a:r>
              <a:rPr lang="cs-CZ" dirty="0"/>
              <a:t>, 1. vyd. Praha: </a:t>
            </a:r>
            <a:r>
              <a:rPr lang="cs-CZ" dirty="0" err="1"/>
              <a:t>Grada</a:t>
            </a:r>
            <a:r>
              <a:rPr lang="cs-CZ" dirty="0"/>
              <a:t>, 1995. ISBN 80-7169-192-5</a:t>
            </a:r>
          </a:p>
          <a:p>
            <a:r>
              <a:rPr lang="cs-CZ" dirty="0"/>
              <a:t>MATĚJČEK, Z. </a:t>
            </a:r>
            <a:r>
              <a:rPr lang="cs-CZ" i="1" dirty="0"/>
              <a:t>O rodině vlastní, nevlastní a </a:t>
            </a:r>
            <a:r>
              <a:rPr lang="cs-CZ" i="1" dirty="0" err="1"/>
              <a:t>náhradní</a:t>
            </a:r>
            <a:r>
              <a:rPr lang="cs-CZ" dirty="0" err="1"/>
              <a:t>Praha</a:t>
            </a:r>
            <a:r>
              <a:rPr lang="cs-CZ" dirty="0"/>
              <a:t>: Portál, 1994. ISBN 80-85282-83-6</a:t>
            </a:r>
          </a:p>
          <a:p>
            <a:r>
              <a:rPr lang="cs-CZ" dirty="0"/>
              <a:t>MATOUŠEK O., PAZLAROVÁ H., </a:t>
            </a:r>
            <a:r>
              <a:rPr lang="cs-CZ" i="1" dirty="0"/>
              <a:t>Hodnocení ohroženého dítěte a rodiny. </a:t>
            </a:r>
            <a:r>
              <a:rPr lang="cs-CZ" dirty="0"/>
              <a:t>Praha: Portál, 2010. ISBN 978-80-7367-739-8</a:t>
            </a:r>
          </a:p>
          <a:p>
            <a:r>
              <a:rPr lang="cs-CZ" dirty="0"/>
              <a:t>MATOUŠEK O., </a:t>
            </a:r>
            <a:r>
              <a:rPr lang="cs-CZ" i="1" dirty="0"/>
              <a:t>Rodina jako instituce a vztahová síť. </a:t>
            </a:r>
            <a:r>
              <a:rPr lang="cs-CZ" dirty="0"/>
              <a:t>Praha: SLON,2003.ISBN: 80-86429-19-9</a:t>
            </a:r>
          </a:p>
          <a:p>
            <a:r>
              <a:rPr lang="cs-CZ" dirty="0"/>
              <a:t>MOŽNÝ I., </a:t>
            </a:r>
            <a:r>
              <a:rPr lang="cs-CZ" i="1" dirty="0"/>
              <a:t>Rodina a společnost. </a:t>
            </a:r>
            <a:r>
              <a:rPr lang="cs-CZ" dirty="0"/>
              <a:t>Praha:SLON,2006 ISBN-978-80-86429-87-8</a:t>
            </a:r>
          </a:p>
          <a:p>
            <a:r>
              <a:rPr lang="cs-CZ" dirty="0"/>
              <a:t>RYDLO, J, ŠVARDALA, L., </a:t>
            </a:r>
            <a:r>
              <a:rPr lang="cs-CZ" i="1" dirty="0"/>
              <a:t>Žák a sociálně patologické jevy v kontextu střední školy</a:t>
            </a:r>
            <a:r>
              <a:rPr lang="cs-CZ" dirty="0"/>
              <a:t>. Uherský Brod: Střední odborná škola Uherský Brod, 2006 (projekt v rámci SIPVZ 2006).</a:t>
            </a:r>
            <a:br>
              <a:rPr lang="cs-CZ" dirty="0"/>
            </a:br>
            <a:r>
              <a:rPr lang="cs-CZ" dirty="0"/>
              <a:t>Dostupné na WWW:</a:t>
            </a:r>
            <a:br>
              <a:rPr lang="cs-CZ" dirty="0"/>
            </a:br>
            <a:r>
              <a:rPr lang="cs-CZ" u="sng" dirty="0">
                <a:hlinkClick r:id="rId2"/>
              </a:rPr>
              <a:t>http://www.sos-ub.cz/prevence</a:t>
            </a:r>
            <a:endParaRPr lang="cs-CZ" dirty="0"/>
          </a:p>
          <a:p>
            <a:r>
              <a:rPr lang="cs-CZ" u="sng" dirty="0">
                <a:hlinkClick r:id="rId3"/>
              </a:rPr>
              <a:t>www.bkb.cz</a:t>
            </a:r>
            <a:endParaRPr lang="cs-CZ" dirty="0"/>
          </a:p>
          <a:p>
            <a:r>
              <a:rPr lang="cs-CZ" u="sng" dirty="0">
                <a:hlinkClick r:id="rId4"/>
              </a:rPr>
              <a:t>www.magdalenium.cz</a:t>
            </a:r>
            <a:endParaRPr lang="cs-CZ" dirty="0"/>
          </a:p>
          <a:p>
            <a:r>
              <a:rPr lang="cs-CZ" u="sng" dirty="0">
                <a:hlinkClick r:id="rId5"/>
              </a:rPr>
              <a:t>www.domacinasili.cz</a:t>
            </a:r>
            <a:endParaRPr lang="cs-CZ" dirty="0"/>
          </a:p>
          <a:p>
            <a:r>
              <a:rPr lang="cs-CZ" u="sng" dirty="0" smtClean="0"/>
              <a:t>www.donalinka.cz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168694"/>
            <a:ext cx="296793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2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1685</Words>
  <Application>Microsoft Office PowerPoint</Application>
  <PresentationFormat>Předvádění na obrazovce (4:3)</PresentationFormat>
  <Paragraphs>268</Paragraphs>
  <Slides>58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58</vt:i4>
      </vt:variant>
    </vt:vector>
  </HeadingPairs>
  <TitlesOfParts>
    <vt:vector size="59" baseType="lpstr">
      <vt:lpstr>Motiv systému Office</vt:lpstr>
      <vt:lpstr>Poruchy rodiny </vt:lpstr>
      <vt:lpstr>Poruchy rodiny</vt:lpstr>
      <vt:lpstr>Porucha biologicko-reprodukční funkce </vt:lpstr>
      <vt:lpstr>Porucha ekonomické funkce </vt:lpstr>
      <vt:lpstr>Porucha socializační funkce </vt:lpstr>
      <vt:lpstr>Porucha emoční funkce </vt:lpstr>
      <vt:lpstr>Rozdělení rodin dle funkčnosti: </vt:lpstr>
      <vt:lpstr>Rozdělení rodin dle funkčnosti: </vt:lpstr>
      <vt:lpstr>Jiné dělení rodin: </vt:lpstr>
      <vt:lpstr>Nejčastější typy rodin, ve kterých se objevují problémy:</vt:lpstr>
      <vt:lpstr>Asociální (multiproblémové) rodiny</vt:lpstr>
      <vt:lpstr>Egocentrické rodiny</vt:lpstr>
      <vt:lpstr>Nezralé rodiny</vt:lpstr>
      <vt:lpstr>Perfekcionistické rodiny</vt:lpstr>
      <vt:lpstr>Neúplné rodiny</vt:lpstr>
      <vt:lpstr>Práce s rodinami s poruchou funkce</vt:lpstr>
      <vt:lpstr>Práce s dysfunkční rodinou </vt:lpstr>
      <vt:lpstr>Odebrání dítěte z rodiny</vt:lpstr>
      <vt:lpstr>Posuzování funkčnosti rodiny</vt:lpstr>
      <vt:lpstr>Posuzování funkčnosti rodiny</vt:lpstr>
      <vt:lpstr>Současná praxe</vt:lpstr>
      <vt:lpstr>Současná praxe</vt:lpstr>
      <vt:lpstr>Metody diagnostické práce s rodinou:</vt:lpstr>
      <vt:lpstr>Metody diagnostické práce s rodinou:</vt:lpstr>
      <vt:lpstr>Hodnocení rodiny</vt:lpstr>
      <vt:lpstr>Hodnocení rodiny – dále si všímáme</vt:lpstr>
      <vt:lpstr>Hodnocení rodiny – dále si všímáme</vt:lpstr>
      <vt:lpstr>Programy sanace rodiny </vt:lpstr>
      <vt:lpstr>Zaměření programů sanace rodiny</vt:lpstr>
      <vt:lpstr>Program sanace rodiny může zahrnovat:</vt:lpstr>
      <vt:lpstr>Program sanace rodiny může zahrnovat:</vt:lpstr>
      <vt:lpstr>Důraz se klade na: </vt:lpstr>
      <vt:lpstr>Sociální péče o ohrožené rodiny zahrnuje: </vt:lpstr>
      <vt:lpstr>Sociální poradenství</vt:lpstr>
      <vt:lpstr>sociálně aktivizační služby pro rodiny s dětmi </vt:lpstr>
      <vt:lpstr>Základní terapeutické přístupy k soc. práci s rodinou </vt:lpstr>
      <vt:lpstr>Rodinná terapie </vt:lpstr>
      <vt:lpstr>Behaviorální rodinná terapie </vt:lpstr>
      <vt:lpstr>Rodinné poradenství </vt:lpstr>
      <vt:lpstr>Nespecifická podpora</vt:lpstr>
      <vt:lpstr>Videotrénink interakcí</vt:lpstr>
      <vt:lpstr>Case management  (případové studie)</vt:lpstr>
      <vt:lpstr>Krizová intervence </vt:lpstr>
      <vt:lpstr>Domácí násilí</vt:lpstr>
      <vt:lpstr>Klíčové znaky domácího násilí:</vt:lpstr>
      <vt:lpstr>Fáze domácího násilí</vt:lpstr>
      <vt:lpstr>1. Fáze vytváření napětí </vt:lpstr>
      <vt:lpstr>Fáze týrání </vt:lpstr>
      <vt:lpstr>Fáze usmiřování</vt:lpstr>
      <vt:lpstr>Projevy domácího násilí</vt:lpstr>
      <vt:lpstr>Projevy domácího násilí</vt:lpstr>
      <vt:lpstr>Rizikové faktory pro vznik domácího násilí :</vt:lpstr>
      <vt:lpstr>Co můžeme udělat pro oběti</vt:lpstr>
      <vt:lpstr>Bezpečnostní plán </vt:lpstr>
      <vt:lpstr>Bezpečnostní plán </vt:lpstr>
      <vt:lpstr>Sociální péče určená osobám postiženým domácím násilím:</vt:lpstr>
      <vt:lpstr>Sociální služby pro oběti domácího násilí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Poruchy rodiny</dc:title>
  <dc:creator>Truncova</dc:creator>
  <cp:lastModifiedBy>Truncova</cp:lastModifiedBy>
  <cp:revision>18</cp:revision>
  <dcterms:created xsi:type="dcterms:W3CDTF">2011-02-20T21:08:51Z</dcterms:created>
  <dcterms:modified xsi:type="dcterms:W3CDTF">2011-11-12T13:36:50Z</dcterms:modified>
</cp:coreProperties>
</file>