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4" r:id="rId4"/>
    <p:sldId id="265" r:id="rId5"/>
    <p:sldId id="258" r:id="rId6"/>
    <p:sldId id="259" r:id="rId7"/>
    <p:sldId id="260" r:id="rId8"/>
    <p:sldId id="261" r:id="rId9"/>
    <p:sldId id="262" r:id="rId10"/>
    <p:sldId id="263" r:id="rId11"/>
    <p:sldId id="266" r:id="rId12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49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3CB3F6-46A7-432E-B4F2-F1826340045D}" type="datetimeFigureOut">
              <a:rPr lang="cs-CZ" smtClean="0"/>
              <a:pPr/>
              <a:t>18.11.2011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394D6-5D6B-4903-A31D-64CC7CE16904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29344036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3CB3F6-46A7-432E-B4F2-F1826340045D}" type="datetimeFigureOut">
              <a:rPr lang="cs-CZ" smtClean="0"/>
              <a:pPr/>
              <a:t>18.11.2011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394D6-5D6B-4903-A31D-64CC7CE16904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7176947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3CB3F6-46A7-432E-B4F2-F1826340045D}" type="datetimeFigureOut">
              <a:rPr lang="cs-CZ" smtClean="0"/>
              <a:pPr/>
              <a:t>18.11.2011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394D6-5D6B-4903-A31D-64CC7CE16904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22509479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3CB3F6-46A7-432E-B4F2-F1826340045D}" type="datetimeFigureOut">
              <a:rPr lang="cs-CZ" smtClean="0"/>
              <a:pPr/>
              <a:t>18.11.2011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394D6-5D6B-4903-A31D-64CC7CE16904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37071002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3CB3F6-46A7-432E-B4F2-F1826340045D}" type="datetimeFigureOut">
              <a:rPr lang="cs-CZ" smtClean="0"/>
              <a:pPr/>
              <a:t>18.11.2011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394D6-5D6B-4903-A31D-64CC7CE16904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5469358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3CB3F6-46A7-432E-B4F2-F1826340045D}" type="datetimeFigureOut">
              <a:rPr lang="cs-CZ" smtClean="0"/>
              <a:pPr/>
              <a:t>18.11.2011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394D6-5D6B-4903-A31D-64CC7CE16904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20379694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3CB3F6-46A7-432E-B4F2-F1826340045D}" type="datetimeFigureOut">
              <a:rPr lang="cs-CZ" smtClean="0"/>
              <a:pPr/>
              <a:t>18.11.2011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394D6-5D6B-4903-A31D-64CC7CE16904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25873198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3CB3F6-46A7-432E-B4F2-F1826340045D}" type="datetimeFigureOut">
              <a:rPr lang="cs-CZ" smtClean="0"/>
              <a:pPr/>
              <a:t>18.11.2011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394D6-5D6B-4903-A31D-64CC7CE16904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7963536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3CB3F6-46A7-432E-B4F2-F1826340045D}" type="datetimeFigureOut">
              <a:rPr lang="cs-CZ" smtClean="0"/>
              <a:pPr/>
              <a:t>18.11.2011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394D6-5D6B-4903-A31D-64CC7CE16904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2908054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3CB3F6-46A7-432E-B4F2-F1826340045D}" type="datetimeFigureOut">
              <a:rPr lang="cs-CZ" smtClean="0"/>
              <a:pPr/>
              <a:t>18.11.2011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394D6-5D6B-4903-A31D-64CC7CE16904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2194174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3CB3F6-46A7-432E-B4F2-F1826340045D}" type="datetimeFigureOut">
              <a:rPr lang="cs-CZ" smtClean="0"/>
              <a:pPr/>
              <a:t>18.11.2011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394D6-5D6B-4903-A31D-64CC7CE16904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5629506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3CB3F6-46A7-432E-B4F2-F1826340045D}" type="datetimeFigureOut">
              <a:rPr lang="cs-CZ" smtClean="0"/>
              <a:pPr/>
              <a:t>18.11.2011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F394D6-5D6B-4903-A31D-64CC7CE16904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8755171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www.romodromcz.cz/cs/cinnosti/pardubice/pardubice.php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 smtClean="0"/>
              <a:t>Terénní programy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9512" y="5661248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8667653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Terénní programy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/>
              <a:t>terénní služby poskytované osobám, které vedou rizikový </a:t>
            </a:r>
            <a:r>
              <a:rPr lang="cs-CZ" dirty="0" smtClean="0"/>
              <a:t>způsob života </a:t>
            </a:r>
            <a:r>
              <a:rPr lang="cs-CZ" dirty="0"/>
              <a:t>nebo jsou tímto způsobem života ohroženy. Služba je určena pro problémové skupiny </a:t>
            </a:r>
            <a:r>
              <a:rPr lang="cs-CZ" dirty="0" smtClean="0"/>
              <a:t>osob</a:t>
            </a:r>
            <a:endParaRPr lang="cs-CZ" dirty="0"/>
          </a:p>
          <a:p>
            <a:pPr marL="0" indent="0">
              <a:buNone/>
            </a:pPr>
            <a:endParaRPr lang="cs-CZ" dirty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9512" y="5733256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916633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Terénní programy II.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Cílem služby je tyto osoby vyhledávat a minimalizovat rizika jejich způsobu života. Služba může být osobám poskytována anonymně.</a:t>
            </a:r>
          </a:p>
          <a:p>
            <a:pPr>
              <a:buNone/>
            </a:pP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Základní úkony terénních programů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cs-CZ" dirty="0" smtClean="0"/>
          </a:p>
          <a:p>
            <a:pPr>
              <a:buNone/>
            </a:pPr>
            <a:r>
              <a:rPr lang="cs-CZ" dirty="0" smtClean="0"/>
              <a:t>a</a:t>
            </a:r>
            <a:r>
              <a:rPr lang="cs-CZ" dirty="0" smtClean="0"/>
              <a:t>) zprostředkování kontaktu se společenským prostředím,</a:t>
            </a:r>
          </a:p>
          <a:p>
            <a:pPr>
              <a:buNone/>
            </a:pPr>
            <a:endParaRPr lang="cs-CZ" dirty="0" smtClean="0"/>
          </a:p>
          <a:p>
            <a:pPr>
              <a:buNone/>
            </a:pPr>
            <a:r>
              <a:rPr lang="cs-CZ" dirty="0" smtClean="0"/>
              <a:t>b</a:t>
            </a:r>
            <a:r>
              <a:rPr lang="cs-CZ" dirty="0" smtClean="0"/>
              <a:t>) pomoc při uplatňování práv, oprávněných zájmů a při obstarávání osobních záležitostí.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Cílová skupina uživatelů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>
              <a:buFont typeface="Wingdings" pitchFamily="2" charset="2"/>
              <a:buChar char="Ø"/>
            </a:pPr>
            <a:r>
              <a:rPr lang="cs-CZ" dirty="0"/>
              <a:t>Osoby bez </a:t>
            </a:r>
            <a:r>
              <a:rPr lang="cs-CZ" dirty="0" smtClean="0"/>
              <a:t>přístřeší</a:t>
            </a:r>
          </a:p>
          <a:p>
            <a:pPr lvl="0">
              <a:buFont typeface="Wingdings" pitchFamily="2" charset="2"/>
              <a:buChar char="Ø"/>
            </a:pPr>
            <a:r>
              <a:rPr lang="cs-CZ" dirty="0" smtClean="0"/>
              <a:t>Osoby </a:t>
            </a:r>
            <a:r>
              <a:rPr lang="cs-CZ" dirty="0"/>
              <a:t>žijící v sociálně vyloučených </a:t>
            </a:r>
            <a:r>
              <a:rPr lang="cs-CZ" dirty="0" smtClean="0"/>
              <a:t>komunitách</a:t>
            </a:r>
          </a:p>
          <a:p>
            <a:pPr lvl="0">
              <a:buFont typeface="Wingdings" pitchFamily="2" charset="2"/>
              <a:buChar char="Ø"/>
            </a:pPr>
            <a:r>
              <a:rPr lang="cs-CZ" dirty="0" smtClean="0"/>
              <a:t>Děti </a:t>
            </a:r>
            <a:r>
              <a:rPr lang="cs-CZ" dirty="0"/>
              <a:t>a mládež ve věku od 6 do 26 let ohrožené společensky nežádoucími </a:t>
            </a:r>
            <a:r>
              <a:rPr lang="cs-CZ" dirty="0" smtClean="0"/>
              <a:t>jevy</a:t>
            </a:r>
          </a:p>
          <a:p>
            <a:pPr lvl="0">
              <a:buFont typeface="Wingdings" pitchFamily="2" charset="2"/>
              <a:buChar char="Ø"/>
            </a:pPr>
            <a:r>
              <a:rPr lang="cs-CZ" dirty="0" smtClean="0"/>
              <a:t>Osoby </a:t>
            </a:r>
            <a:r>
              <a:rPr lang="cs-CZ" dirty="0"/>
              <a:t>do 26 let věku opouštějící školská zařízení pro výkon ústavní péče</a:t>
            </a:r>
          </a:p>
          <a:p>
            <a:pPr marL="0" indent="0">
              <a:buNone/>
            </a:pPr>
            <a:r>
              <a:rPr lang="cs-CZ" dirty="0"/>
              <a:t> 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7504" y="5733256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2846689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Cílová skupina uživatelů II.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>
              <a:buFont typeface="Wingdings" pitchFamily="2" charset="2"/>
              <a:buChar char="Ø"/>
            </a:pPr>
            <a:r>
              <a:rPr lang="cs-CZ" dirty="0" smtClean="0"/>
              <a:t>Osoby ohrožené závislostí nebo závislé na návykových látkách</a:t>
            </a:r>
          </a:p>
          <a:p>
            <a:pPr lvl="0">
              <a:buFont typeface="Wingdings" pitchFamily="2" charset="2"/>
              <a:buChar char="Ø"/>
            </a:pPr>
            <a:r>
              <a:rPr lang="cs-CZ" dirty="0" smtClean="0"/>
              <a:t>Osoby v krizi</a:t>
            </a:r>
          </a:p>
          <a:p>
            <a:pPr lvl="0">
              <a:buFont typeface="Wingdings" pitchFamily="2" charset="2"/>
              <a:buChar char="Ø"/>
            </a:pPr>
            <a:r>
              <a:rPr lang="cs-CZ" dirty="0" smtClean="0"/>
              <a:t>Osoby, které vedou rizikový způsob života nebo jsou tímto způsobem života ohroženy</a:t>
            </a:r>
          </a:p>
          <a:p>
            <a:pPr lvl="0">
              <a:buFont typeface="Wingdings" pitchFamily="2" charset="2"/>
              <a:buChar char="Ø"/>
            </a:pPr>
            <a:r>
              <a:rPr lang="cs-CZ" dirty="0" smtClean="0"/>
              <a:t>Rodiny s dítětem/dětmi</a:t>
            </a:r>
          </a:p>
          <a:p>
            <a:pPr lvl="0">
              <a:buFont typeface="Wingdings" pitchFamily="2" charset="2"/>
              <a:buChar char="Ø"/>
            </a:pPr>
            <a:r>
              <a:rPr lang="cs-CZ" dirty="0" smtClean="0"/>
              <a:t>Etnické menšiny   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1520" y="5733256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3960547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Úhrada za služby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 dirty="0" smtClean="0"/>
          </a:p>
          <a:p>
            <a:r>
              <a:rPr lang="cs-CZ" dirty="0" smtClean="0"/>
              <a:t>Služby jsou poskytovány bezplatně.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1520" y="5537127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93971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Příklad služby terénního programu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cs-CZ" b="1" dirty="0" err="1"/>
              <a:t>Romodrom</a:t>
            </a:r>
            <a:r>
              <a:rPr lang="cs-CZ" b="1" dirty="0"/>
              <a:t> </a:t>
            </a:r>
            <a:r>
              <a:rPr lang="cs-CZ" b="1" dirty="0" err="1"/>
              <a:t>o.s</a:t>
            </a:r>
            <a:r>
              <a:rPr lang="cs-CZ" b="1" dirty="0"/>
              <a:t>. –</a:t>
            </a:r>
            <a:r>
              <a:rPr lang="cs-CZ" dirty="0"/>
              <a:t> provozuje terénní vězeňský </a:t>
            </a:r>
            <a:r>
              <a:rPr lang="cs-CZ" dirty="0" smtClean="0"/>
              <a:t>program</a:t>
            </a:r>
          </a:p>
          <a:p>
            <a:r>
              <a:rPr lang="cs-CZ" dirty="0" smtClean="0"/>
              <a:t>Odstraňuje </a:t>
            </a:r>
            <a:r>
              <a:rPr lang="cs-CZ" dirty="0"/>
              <a:t>vnitřní i vnější bariéry v přístupu na trh práce</a:t>
            </a:r>
            <a:r>
              <a:rPr lang="cs-CZ" dirty="0" smtClean="0"/>
              <a:t>.</a:t>
            </a:r>
          </a:p>
          <a:p>
            <a:r>
              <a:rPr lang="cs-CZ" dirty="0" smtClean="0"/>
              <a:t>Přímá práce s </a:t>
            </a:r>
            <a:r>
              <a:rPr lang="cs-CZ" dirty="0"/>
              <a:t>vězni v pardubické věznici v posledních 6ti měsících výkonu trestu </a:t>
            </a:r>
            <a:r>
              <a:rPr lang="cs-CZ" dirty="0" smtClean="0"/>
              <a:t>-  </a:t>
            </a:r>
            <a:r>
              <a:rPr lang="cs-CZ" dirty="0"/>
              <a:t>po propuštění </a:t>
            </a:r>
            <a:r>
              <a:rPr lang="cs-CZ" dirty="0" smtClean="0"/>
              <a:t>našli </a:t>
            </a:r>
            <a:r>
              <a:rPr lang="cs-CZ" dirty="0"/>
              <a:t>pracovní </a:t>
            </a:r>
            <a:r>
              <a:rPr lang="cs-CZ" dirty="0" smtClean="0"/>
              <a:t>uplatnění.</a:t>
            </a:r>
          </a:p>
          <a:p>
            <a:pPr marL="0" indent="0">
              <a:buNone/>
            </a:pPr>
            <a:r>
              <a:rPr lang="cs-CZ" dirty="0"/>
              <a:t/>
            </a:r>
            <a:br>
              <a:rPr lang="cs-CZ" dirty="0"/>
            </a:br>
            <a:endParaRPr lang="cs-CZ" dirty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1520" y="5733256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084735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Organizace v Chrudimi a okolí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b="1" dirty="0" err="1"/>
              <a:t>Darjav</a:t>
            </a:r>
            <a:r>
              <a:rPr lang="cs-CZ" b="1" dirty="0"/>
              <a:t> </a:t>
            </a:r>
            <a:r>
              <a:rPr lang="cs-CZ" b="1" dirty="0" err="1"/>
              <a:t>o.s</a:t>
            </a:r>
            <a:r>
              <a:rPr lang="cs-CZ" b="1" dirty="0"/>
              <a:t>.</a:t>
            </a:r>
            <a:r>
              <a:rPr lang="cs-CZ" dirty="0"/>
              <a:t> </a:t>
            </a:r>
            <a:r>
              <a:rPr lang="cs-CZ" dirty="0" smtClean="0"/>
              <a:t>, </a:t>
            </a:r>
            <a:r>
              <a:rPr lang="cs-CZ" dirty="0"/>
              <a:t>Pardubice – poskytuje terénní služby osobám ohrožených nežádoucími jevy, žijící v sociálně vyloučených komunitách, vedoucí rizikový způsob života, etnické menšiny, od 7 – 64 let</a:t>
            </a:r>
          </a:p>
          <a:p>
            <a:r>
              <a:rPr lang="cs-CZ" b="1" dirty="0" err="1"/>
              <a:t>Laxus</a:t>
            </a:r>
            <a:r>
              <a:rPr lang="cs-CZ" b="1" dirty="0"/>
              <a:t> </a:t>
            </a:r>
            <a:r>
              <a:rPr lang="cs-CZ" b="1" dirty="0" err="1"/>
              <a:t>o.s</a:t>
            </a:r>
            <a:r>
              <a:rPr lang="cs-CZ" b="1" dirty="0" smtClean="0"/>
              <a:t>.,</a:t>
            </a:r>
            <a:r>
              <a:rPr lang="cs-CZ" dirty="0" smtClean="0"/>
              <a:t> Pardubice </a:t>
            </a:r>
            <a:r>
              <a:rPr lang="cs-CZ" dirty="0"/>
              <a:t>– poskytuje terénní služby osobám ohrožených závislostí nebo závislými na návykových látkách, od 11 – 64 let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1475" y="5805264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057752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Organizace v </a:t>
            </a:r>
            <a:r>
              <a:rPr lang="cs-CZ" dirty="0"/>
              <a:t>C</a:t>
            </a:r>
            <a:r>
              <a:rPr lang="cs-CZ" dirty="0" smtClean="0"/>
              <a:t>hrudimi a okolí II.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cs-CZ" b="1" dirty="0"/>
              <a:t>Městská romská </a:t>
            </a:r>
            <a:r>
              <a:rPr lang="cs-CZ" b="1" dirty="0" smtClean="0"/>
              <a:t>rada, </a:t>
            </a:r>
            <a:r>
              <a:rPr lang="cs-CZ" dirty="0" smtClean="0"/>
              <a:t>Pardubice </a:t>
            </a:r>
            <a:r>
              <a:rPr lang="cs-CZ" dirty="0"/>
              <a:t>– poskytuje terénní služby pro osoby žijící v sociálně vyloučených komunitách, od 19 – 64 let</a:t>
            </a:r>
          </a:p>
          <a:p>
            <a:r>
              <a:rPr lang="cs-CZ" b="1" dirty="0" err="1"/>
              <a:t>Romodrom</a:t>
            </a:r>
            <a:r>
              <a:rPr lang="cs-CZ" b="1" dirty="0"/>
              <a:t> </a:t>
            </a:r>
            <a:r>
              <a:rPr lang="cs-CZ" b="1" dirty="0" err="1"/>
              <a:t>o.s</a:t>
            </a:r>
            <a:r>
              <a:rPr lang="cs-CZ" b="1" dirty="0"/>
              <a:t>.</a:t>
            </a:r>
            <a:r>
              <a:rPr lang="cs-CZ" dirty="0"/>
              <a:t>, Vězeňský program, </a:t>
            </a:r>
            <a:r>
              <a:rPr lang="cs-CZ" dirty="0" smtClean="0"/>
              <a:t>Pardubice </a:t>
            </a:r>
            <a:r>
              <a:rPr lang="cs-CZ" dirty="0"/>
              <a:t>– poskytují terénní služby osobám vedoucí rizikový způsob života nebo jsou jimi ohroženi, pachatelé trestné činnosti, od 19 – 80 let</a:t>
            </a:r>
          </a:p>
          <a:p>
            <a:r>
              <a:rPr lang="cs-CZ" b="1" dirty="0"/>
              <a:t>Rozkoš bez rizika </a:t>
            </a:r>
            <a:r>
              <a:rPr lang="cs-CZ" b="1" dirty="0" err="1"/>
              <a:t>o.s</a:t>
            </a:r>
            <a:r>
              <a:rPr lang="cs-CZ" b="1" dirty="0" smtClean="0"/>
              <a:t>.,</a:t>
            </a:r>
            <a:r>
              <a:rPr lang="cs-CZ" dirty="0" smtClean="0"/>
              <a:t> </a:t>
            </a:r>
            <a:r>
              <a:rPr lang="cs-CZ" dirty="0"/>
              <a:t>Praha 1 – poskytuje terénní služby obětem obchodu s lidmi, osoby vedoucí rizikový způsob života nebo jsou jím ohroženi, od 16 – 64 </a:t>
            </a:r>
            <a:r>
              <a:rPr lang="cs-CZ" dirty="0" smtClean="0"/>
              <a:t>let</a:t>
            </a:r>
            <a:endParaRPr lang="cs-CZ" dirty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354053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Zdroje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0"/>
            <a:r>
              <a:rPr lang="cs-CZ" dirty="0" smtClean="0"/>
              <a:t>Zákon č. 108/2006 Sb. O sociálních službách (§ 69), vyhláška č. 505/2006 Sb., (§ 34)</a:t>
            </a:r>
          </a:p>
          <a:p>
            <a:pPr lvl="0"/>
            <a:r>
              <a:rPr lang="cs-CZ" dirty="0" smtClean="0"/>
              <a:t>http://www.</a:t>
            </a:r>
            <a:r>
              <a:rPr lang="cs-CZ" dirty="0" err="1" smtClean="0"/>
              <a:t>mpsv.cz</a:t>
            </a:r>
            <a:r>
              <a:rPr lang="cs-CZ" dirty="0" smtClean="0"/>
              <a:t>/</a:t>
            </a:r>
            <a:r>
              <a:rPr lang="cs-CZ" dirty="0" err="1" smtClean="0"/>
              <a:t>cs</a:t>
            </a:r>
            <a:r>
              <a:rPr lang="cs-CZ" dirty="0" smtClean="0"/>
              <a:t>/9</a:t>
            </a:r>
          </a:p>
          <a:p>
            <a:pPr lvl="0"/>
            <a:r>
              <a:rPr lang="cs-CZ" u="sng" dirty="0" smtClean="0">
                <a:hlinkClick r:id="rId2"/>
              </a:rPr>
              <a:t>http://www.</a:t>
            </a:r>
            <a:r>
              <a:rPr lang="cs-CZ" u="sng" dirty="0" err="1" smtClean="0">
                <a:hlinkClick r:id="rId2"/>
              </a:rPr>
              <a:t>romodromcz.cz</a:t>
            </a:r>
            <a:r>
              <a:rPr lang="cs-CZ" u="sng" dirty="0" smtClean="0">
                <a:hlinkClick r:id="rId2"/>
              </a:rPr>
              <a:t>/</a:t>
            </a:r>
            <a:r>
              <a:rPr lang="cs-CZ" u="sng" dirty="0" err="1" smtClean="0">
                <a:hlinkClick r:id="rId2"/>
              </a:rPr>
              <a:t>cs</a:t>
            </a:r>
            <a:r>
              <a:rPr lang="cs-CZ" u="sng" dirty="0" smtClean="0">
                <a:hlinkClick r:id="rId2"/>
              </a:rPr>
              <a:t>/</a:t>
            </a:r>
            <a:r>
              <a:rPr lang="cs-CZ" u="sng" dirty="0" err="1" smtClean="0">
                <a:hlinkClick r:id="rId2"/>
              </a:rPr>
              <a:t>cinnosti</a:t>
            </a:r>
            <a:r>
              <a:rPr lang="cs-CZ" u="sng" dirty="0" smtClean="0">
                <a:hlinkClick r:id="rId2"/>
              </a:rPr>
              <a:t>/</a:t>
            </a:r>
            <a:r>
              <a:rPr lang="cs-CZ" u="sng" dirty="0" err="1" smtClean="0">
                <a:hlinkClick r:id="rId2"/>
              </a:rPr>
              <a:t>pardubice</a:t>
            </a:r>
            <a:r>
              <a:rPr lang="cs-CZ" u="sng" dirty="0" smtClean="0">
                <a:hlinkClick r:id="rId2"/>
              </a:rPr>
              <a:t>/</a:t>
            </a:r>
            <a:r>
              <a:rPr lang="cs-CZ" u="sng" dirty="0" err="1" smtClean="0">
                <a:hlinkClick r:id="rId2"/>
              </a:rPr>
              <a:t>pardubice.php</a:t>
            </a:r>
            <a:endParaRPr lang="cs-CZ" dirty="0" smtClean="0"/>
          </a:p>
          <a:p>
            <a:pPr lvl="0"/>
            <a:r>
              <a:rPr lang="cs-CZ" dirty="0" smtClean="0"/>
              <a:t>http://iregistr.mpsv.cz/socreg/hledani_sluzby.do?SUBSESSION_ID=1310810925178_7&amp;zak=Pardubick%C3%BD&amp;zaok=&amp;sd=ter%C3%A9nn%C3%AD+programy</a:t>
            </a:r>
          </a:p>
          <a:p>
            <a:pPr>
              <a:buNone/>
            </a:pP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257</Words>
  <Application>Microsoft Office PowerPoint</Application>
  <PresentationFormat>Předvádění na obrazovce (4:3)</PresentationFormat>
  <Paragraphs>42</Paragraphs>
  <Slides>11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11</vt:i4>
      </vt:variant>
    </vt:vector>
  </HeadingPairs>
  <TitlesOfParts>
    <vt:vector size="12" baseType="lpstr">
      <vt:lpstr>Motiv systému Office</vt:lpstr>
      <vt:lpstr>Terénní programy</vt:lpstr>
      <vt:lpstr>Terénní programy</vt:lpstr>
      <vt:lpstr>Terénní programy II.</vt:lpstr>
      <vt:lpstr>Základní úkony terénních programů</vt:lpstr>
      <vt:lpstr>Cílová skupina uživatelů</vt:lpstr>
      <vt:lpstr>Cílová skupina uživatelů II.</vt:lpstr>
      <vt:lpstr>Úhrada za služby</vt:lpstr>
      <vt:lpstr>Příklad služby terénního programu</vt:lpstr>
      <vt:lpstr>Organizace v Chrudimi a okolí</vt:lpstr>
      <vt:lpstr>Organizace v Chrudimi a okolí II.</vt:lpstr>
      <vt:lpstr>Zdroje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Terénní programy</dc:title>
  <dc:creator>Pleskotova V</dc:creator>
  <cp:lastModifiedBy>Vilma</cp:lastModifiedBy>
  <cp:revision>3</cp:revision>
  <dcterms:created xsi:type="dcterms:W3CDTF">2011-07-16T14:46:54Z</dcterms:created>
  <dcterms:modified xsi:type="dcterms:W3CDTF">2011-11-18T14:46:19Z</dcterms:modified>
</cp:coreProperties>
</file>