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74" r:id="rId8"/>
    <p:sldId id="275" r:id="rId9"/>
    <p:sldId id="273" r:id="rId10"/>
    <p:sldId id="265" r:id="rId11"/>
    <p:sldId id="261" r:id="rId12"/>
    <p:sldId id="262" r:id="rId13"/>
    <p:sldId id="263" r:id="rId14"/>
    <p:sldId id="264" r:id="rId15"/>
    <p:sldId id="266" r:id="rId16"/>
    <p:sldId id="267" r:id="rId17"/>
    <p:sldId id="268" r:id="rId18"/>
    <p:sldId id="271" r:id="rId19"/>
    <p:sldId id="269" r:id="rId20"/>
    <p:sldId id="270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4D784-4A40-4F42-9FFB-F5E41EF3F148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B0DE7-78E3-4CDF-8A90-336C07FCEBF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C54F9-D283-4014-BEA8-FA21A4C9F541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D4D6-D42B-45D4-A3A3-817DA85B5B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32E0B-15FA-44CF-98D2-478293AD7A18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B21FC-E568-4849-8658-F8E5B34F66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47E43-BC70-43B4-A5AD-3FC677B18EBC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5FBB9-6F24-4B4B-9764-7F38C1F791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5988A-0EA1-4700-BB39-B4B9CE16CBEF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0C816-F5A3-42F9-8053-C0897E1ECBB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EF832-7D18-4B81-A3B0-33C678BA4638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CCAB-0783-46FE-8124-1C59F5E25B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951A3-149C-4D98-B2B2-78A39E0F8094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FBFC5-DD58-438B-B0D7-10CFD8EEDA0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6D27A-4FCB-419C-AFBD-D74CEC5994B4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2BF9C-69A6-41A2-9A39-7E5B5BF2D98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CB7BE-4F4F-4E19-B255-B03DB20186FA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0EE47-D2C9-46F5-912C-93D9C0341D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9051-7CA6-4CDF-A76D-C48E9859F0AE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1E694-D662-4746-A513-2D93CEBDA2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9566A-1D09-4A62-8E3F-AA5DECB45FAA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41D43-078F-4F13-9512-EF219DCAA3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82E4063-78B9-4927-916D-59E7FB7A162D}" type="datetimeFigureOut">
              <a:rPr lang="cs-CZ"/>
              <a:pPr>
                <a:defRPr/>
              </a:pPr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6081C3-E569-49FD-91AE-37526E1A705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konie-caslav.cz/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charitapardubice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lk.neziskovka.cz/dokumenty/012/manual_sdruzeni%5b1%5d.pdf" TargetMode="External"/><Relationship Id="rId5" Type="http://schemas.openxmlformats.org/officeDocument/2006/relationships/hyperlink" Target="http://www.cb.cz/diakonie" TargetMode="External"/><Relationship Id="rId4" Type="http://schemas.openxmlformats.org/officeDocument/2006/relationships/hyperlink" Target="http://www.diakoniecce.cz/dvur.kralo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Charitativní činnost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</p:txBody>
      </p:sp>
      <p:pic>
        <p:nvPicPr>
          <p:cNvPr id="205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66102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Charitativní a humanitární činnost</a:t>
            </a:r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u="sng" smtClean="0"/>
              <a:t>Charita</a:t>
            </a:r>
            <a:r>
              <a:rPr lang="cs-CZ" smtClean="0"/>
              <a:t> - křesťanská láska k bližnímu (pomoc v nouzi) </a:t>
            </a:r>
          </a:p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U katolické církve – název instituce poskytující sociální péči. </a:t>
            </a:r>
          </a:p>
        </p:txBody>
      </p:sp>
      <p:pic>
        <p:nvPicPr>
          <p:cNvPr id="307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Pojmy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u="sng" dirty="0" smtClean="0"/>
              <a:t>Charita</a:t>
            </a:r>
            <a:r>
              <a:rPr lang="cs-CZ" dirty="0" smtClean="0"/>
              <a:t> – dobročinnost, lidumilnost, v křesťanském pojetí láska k bližnímu</a:t>
            </a:r>
            <a:endParaRPr lang="cs-CZ" u="sng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u="sng" dirty="0" smtClean="0"/>
              <a:t>Charitativní </a:t>
            </a:r>
            <a:r>
              <a:rPr lang="cs-CZ" dirty="0" smtClean="0"/>
              <a:t>– založený na dobročinnosti, lidumilnosti, charitě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u="sng" dirty="0" smtClean="0"/>
              <a:t>Humanita </a:t>
            </a:r>
            <a:r>
              <a:rPr lang="cs-CZ" dirty="0" smtClean="0"/>
              <a:t>– láska k člověku, lidskost, </a:t>
            </a:r>
            <a:r>
              <a:rPr lang="cs-CZ" dirty="0" smtClean="0"/>
              <a:t>lidství</a:t>
            </a:r>
            <a:endParaRPr lang="cs-CZ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u="sng" dirty="0" smtClean="0"/>
              <a:t>Humanitární </a:t>
            </a:r>
            <a:r>
              <a:rPr lang="cs-CZ" dirty="0" smtClean="0"/>
              <a:t>–zaměřený na základní </a:t>
            </a:r>
            <a:r>
              <a:rPr lang="cs-CZ" dirty="0" smtClean="0"/>
              <a:t>potřeby </a:t>
            </a:r>
            <a:r>
              <a:rPr lang="cs-CZ" dirty="0" smtClean="0"/>
              <a:t>a zájmy člověka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 dirty="0" smtClean="0"/>
          </a:p>
        </p:txBody>
      </p:sp>
      <p:pic>
        <p:nvPicPr>
          <p:cNvPr id="410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870575"/>
            <a:ext cx="42878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Rozdíl mezi humanitární a rozvojovou pomocí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12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500" eaLnBrk="1" hangingPunct="1"/>
            <a:r>
              <a:rPr lang="cs-CZ" smtClean="0"/>
              <a:t>Humanitární pomoc</a:t>
            </a:r>
          </a:p>
        </p:txBody>
      </p:sp>
      <p:sp>
        <p:nvSpPr>
          <p:cNvPr id="512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92113" indent="-273050" eaLnBrk="1" hangingPunct="1"/>
            <a:r>
              <a:rPr lang="cs-CZ" smtClean="0"/>
              <a:t>je vázána na určitou živelnou katastrofu</a:t>
            </a:r>
          </a:p>
          <a:p>
            <a:pPr marL="392113" indent="-273050" eaLnBrk="1" hangingPunct="1"/>
            <a:r>
              <a:rPr lang="cs-CZ" smtClean="0"/>
              <a:t>trvá v bezprostředním čase po této události</a:t>
            </a:r>
          </a:p>
          <a:p>
            <a:pPr marL="392113" indent="-273050" eaLnBrk="1" hangingPunct="1"/>
            <a:r>
              <a:rPr lang="cs-CZ" smtClean="0"/>
              <a:t>max. po dobu 1 – 2 měsíců</a:t>
            </a:r>
          </a:p>
          <a:p>
            <a:pPr marL="392113" indent="-273050" eaLnBrk="1" hangingPunct="1"/>
            <a:r>
              <a:rPr lang="cs-CZ" smtClean="0"/>
              <a:t>likvidace následků katastrofy</a:t>
            </a:r>
          </a:p>
          <a:p>
            <a:pPr marL="392113" indent="-273050" eaLnBrk="1" hangingPunct="1"/>
            <a:endParaRPr lang="cs-CZ" smtClean="0"/>
          </a:p>
        </p:txBody>
      </p:sp>
      <p:sp>
        <p:nvSpPr>
          <p:cNvPr id="512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63500" eaLnBrk="1" hangingPunct="1"/>
            <a:r>
              <a:rPr lang="cs-CZ" smtClean="0"/>
              <a:t>Rozvojová pomoc</a:t>
            </a:r>
          </a:p>
        </p:txBody>
      </p:sp>
      <p:sp>
        <p:nvSpPr>
          <p:cNvPr id="512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92113" indent="-273050" eaLnBrk="1" hangingPunct="1"/>
            <a:r>
              <a:rPr lang="cs-CZ" smtClean="0"/>
              <a:t>není vázána na živelnou katastrofu </a:t>
            </a:r>
          </a:p>
          <a:p>
            <a:pPr marL="392113" indent="-273050" eaLnBrk="1" hangingPunct="1"/>
            <a:r>
              <a:rPr lang="cs-CZ" smtClean="0"/>
              <a:t>trvá v délce několika let</a:t>
            </a:r>
          </a:p>
          <a:p>
            <a:pPr marL="392113" indent="-273050" eaLnBrk="1" hangingPunct="1"/>
            <a:r>
              <a:rPr lang="cs-CZ" smtClean="0"/>
              <a:t>je zaměřena na celkovou pomoc dané oblasti, národu </a:t>
            </a:r>
          </a:p>
          <a:p>
            <a:pPr marL="392113" indent="-273050" eaLnBrk="1" hangingPunct="1"/>
            <a:r>
              <a:rPr lang="cs-CZ" smtClean="0"/>
              <a:t>zlepšení životních podmínek, zdravotní péče, vzdělání</a:t>
            </a:r>
          </a:p>
        </p:txBody>
      </p:sp>
      <p:pic>
        <p:nvPicPr>
          <p:cNvPr id="5127" name="Obrázek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Formy charitativní činnosti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Stejné jako u ostatních sociálních služeb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Terénní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Ambulantní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Pobytové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i="1" dirty="0" smtClean="0"/>
              <a:t>Podle čeho volíme vhodný typ služby pro klienta?</a:t>
            </a:r>
          </a:p>
        </p:txBody>
      </p:sp>
      <p:pic>
        <p:nvPicPr>
          <p:cNvPr id="614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805488"/>
            <a:ext cx="42878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cs-CZ" sz="36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cs-CZ" sz="3600" b="1" dirty="0" smtClean="0">
                <a:solidFill>
                  <a:schemeClr val="tx2">
                    <a:satMod val="130000"/>
                  </a:schemeClr>
                </a:solidFill>
              </a:rPr>
              <a:t>Typy charitativních subjektů a jejich postavení v systém u sociální péče   </a:t>
            </a:r>
            <a:r>
              <a:rPr lang="cs-CZ" sz="36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cs-CZ" sz="36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cs-CZ" sz="36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Zřizovatelem a poskytovatelem sociálních služeb - i nestátní neziskové organizace. </a:t>
            </a:r>
          </a:p>
          <a:p>
            <a:pPr eaLnBrk="1" hangingPunct="1"/>
            <a:r>
              <a:rPr lang="cs-CZ" smtClean="0"/>
              <a:t>Dotace z veřejných rozpočtů (obcí, krajů a ministerstva) - právní nárok ? </a:t>
            </a:r>
          </a:p>
          <a:p>
            <a:pPr eaLnBrk="1" hangingPunct="1"/>
            <a:r>
              <a:rPr lang="cs-CZ" smtClean="0"/>
              <a:t> U nás od roku 1990</a:t>
            </a:r>
            <a:br>
              <a:rPr lang="cs-CZ" smtClean="0"/>
            </a:br>
            <a:endParaRPr lang="cs-CZ" smtClean="0"/>
          </a:p>
        </p:txBody>
      </p:sp>
      <p:pic>
        <p:nvPicPr>
          <p:cNvPr id="717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66102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Nestátní neziskové organizace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Církevní právnické osoby</a:t>
            </a:r>
          </a:p>
          <a:p>
            <a:pPr eaLnBrk="1" hangingPunct="1"/>
            <a:r>
              <a:rPr lang="cs-CZ" smtClean="0"/>
              <a:t>Nadace (nemohou poskytovat soc. služby)</a:t>
            </a:r>
          </a:p>
          <a:p>
            <a:pPr eaLnBrk="1" hangingPunct="1"/>
            <a:r>
              <a:rPr lang="cs-CZ" smtClean="0"/>
              <a:t>Občanská sdružení</a:t>
            </a:r>
          </a:p>
          <a:p>
            <a:pPr eaLnBrk="1" hangingPunct="1"/>
            <a:r>
              <a:rPr lang="cs-CZ" smtClean="0"/>
              <a:t>Obecně prospěšné společnosti</a:t>
            </a:r>
          </a:p>
          <a:p>
            <a:pPr eaLnBrk="1" hangingPunct="1"/>
            <a:endParaRPr lang="cs-CZ" smtClean="0"/>
          </a:p>
        </p:txBody>
      </p:sp>
      <p:pic>
        <p:nvPicPr>
          <p:cNvPr id="819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Církevní právnické osoby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Zakládají církve a náboženské společnosti na základě zákona č. 3/2002 Sb. O svobodě náboženského vyznání a postavení církví a náboženských společností.</a:t>
            </a:r>
          </a:p>
          <a:p>
            <a:pPr eaLnBrk="1" hangingPunct="1"/>
            <a:r>
              <a:rPr lang="cs-CZ" smtClean="0"/>
              <a:t>Největší charitativní organizací u nás - Charita ČR – církve katolické.</a:t>
            </a:r>
          </a:p>
          <a:p>
            <a:pPr eaLnBrk="1" hangingPunct="1"/>
            <a:endParaRPr lang="cs-CZ" smtClean="0"/>
          </a:p>
        </p:txBody>
      </p:sp>
      <p:pic>
        <p:nvPicPr>
          <p:cNvPr id="922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805488"/>
            <a:ext cx="42878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Charita ČR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mtClean="0"/>
              <a:t>Krédem Charity ČR je pomoc bližním v nouzi bez ohledu na jejich příslušnost k rase, národnosti či náboženství. </a:t>
            </a:r>
            <a:br>
              <a:rPr lang="cs-CZ" smtClean="0"/>
            </a:br>
            <a:endParaRPr lang="cs-CZ" smtClean="0"/>
          </a:p>
          <a:p>
            <a:pPr eaLnBrk="1" hangingPunct="1">
              <a:buFont typeface="Arial" charset="0"/>
              <a:buNone/>
            </a:pPr>
            <a:r>
              <a:rPr lang="cs-CZ" smtClean="0"/>
              <a:t>Hlavní činností Charity ČR je pomoc potřebným na území České republiky.</a:t>
            </a:r>
          </a:p>
        </p:txBody>
      </p:sp>
      <p:pic>
        <p:nvPicPr>
          <p:cNvPr id="1024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5661025"/>
            <a:ext cx="428783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Organizační struktura Charity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Členem Charity ČR je 6 diecézních (DCH) a 2 arcidiecézní (ACH) charity. Plus Česká katolická charita - Domovy duchovních a řeholnic. 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V čele každé ACH/DCH stojí ředitel a prezident (duchovní formace a pastoraci) 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Diecézní charita Hradec Králové – farní charita Chrudim, oblastní charita Pardubice (349 FCH, OCH, MCH)</a:t>
            </a:r>
            <a:br>
              <a:rPr lang="cs-CZ" dirty="0" smtClean="0"/>
            </a:br>
            <a:endParaRPr lang="cs-CZ" dirty="0" smtClean="0"/>
          </a:p>
        </p:txBody>
      </p:sp>
      <p:pic>
        <p:nvPicPr>
          <p:cNvPr id="1126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Cílové skupiny osob (Charity ČR)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matky s dětmi v tísni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lidé bez přístřeší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osoby se zdravotním a mentálním postižením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sociálně slabé rodiny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drogově závislí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opuštění staří lidé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osoby, které se ocitly v osobní krizi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migranti a uprchlíci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vězňové a osoby vracející se z výkonu trestu </a:t>
            </a:r>
            <a:br>
              <a:rPr lang="cs-CZ" dirty="0" smtClean="0"/>
            </a:br>
            <a:endParaRPr lang="cs-CZ" dirty="0" smtClean="0"/>
          </a:p>
        </p:txBody>
      </p:sp>
      <p:pic>
        <p:nvPicPr>
          <p:cNvPr id="1229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Druhy sociálních služeb </a:t>
            </a:r>
            <a:br>
              <a:rPr lang="cs-CZ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(Charity ČR)</a:t>
            </a:r>
          </a:p>
        </p:txBody>
      </p:sp>
      <p:sp>
        <p:nvSpPr>
          <p:cNvPr id="1331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Charita ČR poskytuje všechny typy sociálních služeb. </a:t>
            </a:r>
            <a:endParaRPr lang="cs-CZ" dirty="0" smtClean="0"/>
          </a:p>
          <a:p>
            <a:pPr eaLnBrk="1" hangingPunct="1">
              <a:buNone/>
            </a:pPr>
            <a:endParaRPr lang="cs-CZ" dirty="0" smtClean="0"/>
          </a:p>
          <a:p>
            <a:pPr eaLnBrk="1" hangingPunct="1"/>
            <a:r>
              <a:rPr lang="cs-CZ" b="1" dirty="0" smtClean="0"/>
              <a:t>Sociální poradenství </a:t>
            </a:r>
            <a:r>
              <a:rPr lang="cs-CZ" dirty="0" smtClean="0"/>
              <a:t>(základní i odborné) </a:t>
            </a:r>
          </a:p>
          <a:p>
            <a:pPr eaLnBrk="1" hangingPunct="1">
              <a:buFont typeface="Arial" charset="0"/>
              <a:buNone/>
            </a:pPr>
            <a:endParaRPr lang="cs-CZ" dirty="0" smtClean="0"/>
          </a:p>
          <a:p>
            <a:pPr eaLnBrk="1" hangingPunct="1"/>
            <a:endParaRPr lang="cs-CZ" dirty="0" smtClean="0"/>
          </a:p>
        </p:txBody>
      </p:sp>
      <p:pic>
        <p:nvPicPr>
          <p:cNvPr id="1331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Služby sociální péče Charity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/>
              <a:t> </a:t>
            </a:r>
            <a:r>
              <a:rPr lang="cs-CZ" dirty="0" smtClean="0"/>
              <a:t>   osobní asistence, charitní ošetřovatelská a pečovatelská služba, ošetřovatelská péče, pečovatelská služba, tísňová péče, podpora samostatného bydlení, odlehčovací služby, centra denních služeb, denní a týdenní stacionáře, domovy pro osoby se zdravotním postižením, domovy pro seniory, domovy pro řeholnice a duchovní České katolické charity, domovy se zvláštním režimem, chráněné bydlení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1434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Služby sociální prevence Charity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/>
              <a:t> </a:t>
            </a:r>
            <a:r>
              <a:rPr lang="cs-CZ" dirty="0" smtClean="0"/>
              <a:t> raná péče, telefonická krizová pomoc, azylové domy, dům na půl cesty, kontaktní centra,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  krizová pomoc, intervenční centra, nízkoprahová denní centra a nízkoprahová zařízení pro děti a mládež, noclehárny, služby následné péče, sociálně aktivizační služby pro rodiny s dětmi, pro seniory a osoby se zdravotním postižením, sociálně terapeutické dílny, terapeutické komunity, terénní programy, sociální rehabilitace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1536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90391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Několik čísel za rok 2009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Sociální poradenství</a:t>
            </a:r>
            <a:r>
              <a:rPr lang="cs-CZ" dirty="0" smtClean="0"/>
              <a:t> - Počet poraden 66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                                    Počet kontaktů 45 030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SSP - Osobní asistence </a:t>
            </a:r>
            <a:r>
              <a:rPr lang="cs-CZ" dirty="0" smtClean="0"/>
              <a:t>- Počet středisek 43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                                         Počet klientů 961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Charitní ošetřovatelská a pečovatelská služba (CHOPS)</a:t>
            </a: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středisek CHOPS 50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středisek Charitní ošetřovatelské služby (CHOS) 27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středisek Charitní pečovatelské služby (CHPS) 61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1638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Několik čísel za rok 2009 II.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Ošetřovatelská péče 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Počet zdravotních sester 647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Počet ošetřených klientů 25 866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Počet návštěv 1 211 075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</p:txBody>
      </p:sp>
      <p:pic>
        <p:nvPicPr>
          <p:cNvPr id="1741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3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Několik čísel za rok 2009 III.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Pečovatelská služba terénní</a:t>
            </a: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pečovatelek /pracovníků v </a:t>
            </a:r>
            <a:r>
              <a:rPr lang="cs-CZ" dirty="0" err="1" smtClean="0"/>
              <a:t>soc</a:t>
            </a:r>
            <a:r>
              <a:rPr lang="cs-CZ" dirty="0" smtClean="0"/>
              <a:t>. službách 834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klientů 14 972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vykonaných návštěv 1 935 474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 smtClean="0"/>
              <a:t>Pečovatelská služba ambulantní</a:t>
            </a: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zařízení 48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Počet klientů 6 016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1843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Celonárodní projekty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945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cs-CZ" smtClean="0"/>
              <a:t> Tříkrálová sbírka </a:t>
            </a:r>
          </a:p>
          <a:p>
            <a:pPr eaLnBrk="1" hangingPunct="1"/>
            <a:r>
              <a:rPr lang="cs-CZ" smtClean="0"/>
              <a:t>Vybrané peníze putují do nejbližší charity, kde se přerozdělují na určené projekty.</a:t>
            </a:r>
          </a:p>
          <a:p>
            <a:pPr eaLnBrk="1" hangingPunct="1">
              <a:buFont typeface="Wingdings" pitchFamily="2" charset="2"/>
              <a:buChar char="q"/>
            </a:pPr>
            <a:endParaRPr lang="cs-CZ" smtClean="0"/>
          </a:p>
          <a:p>
            <a:pPr eaLnBrk="1" hangingPunct="1">
              <a:buFont typeface="Wingdings" pitchFamily="2" charset="2"/>
              <a:buChar char="q"/>
            </a:pPr>
            <a:r>
              <a:rPr lang="cs-CZ" smtClean="0"/>
              <a:t>Adopce na dálku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</p:txBody>
      </p:sp>
      <p:pic>
        <p:nvPicPr>
          <p:cNvPr id="1946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Humanitární a rozvojová pomoc</a:t>
            </a:r>
          </a:p>
        </p:txBody>
      </p:sp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cs-CZ" smtClean="0"/>
              <a:t> - země postižené přírodní katastrofou či válečným konfliktem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cs-CZ" smtClean="0"/>
              <a:t>dlouhodobé aktivity rozvojové pomoci (Gruzie, Indonésie, Moldavsko, Mongolsko, Senegal, Severní Kavkaz)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cs-CZ" smtClean="0"/>
              <a:t>humanitární katastrofy (Autonomní Palestinská území, Bangladéš, Barma,Etiopie, Haiti, Indonésie, Somálsko, Srí Lanka, Súdán, Zimbabwe)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cs-CZ" smtClean="0"/>
          </a:p>
        </p:txBody>
      </p:sp>
      <p:pic>
        <p:nvPicPr>
          <p:cNvPr id="2048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805488"/>
            <a:ext cx="42878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Humanitární a rozvojová pomoc II.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 eaLnBrk="1" hangingPunct="1"/>
            <a:r>
              <a:rPr lang="cs-CZ" smtClean="0"/>
              <a:t>Charita ČR zaměřuje své aktivity v oblasti rozvojového vzdělávání a posilování kapacit také na území České republiky.</a:t>
            </a:r>
          </a:p>
          <a:p>
            <a:pPr marL="365125" indent="-282575" eaLnBrk="1" hangingPunct="1">
              <a:buFont typeface="Arial" charset="0"/>
              <a:buNone/>
            </a:pPr>
            <a:r>
              <a:rPr lang="cs-CZ" baseline="30000" smtClean="0"/>
              <a:t> </a:t>
            </a:r>
            <a:endParaRPr lang="cs-CZ" smtClean="0"/>
          </a:p>
          <a:p>
            <a:pPr marL="365125" indent="-282575" eaLnBrk="1" hangingPunct="1"/>
            <a:endParaRPr lang="cs-CZ" smtClean="0"/>
          </a:p>
        </p:txBody>
      </p:sp>
      <p:pic>
        <p:nvPicPr>
          <p:cNvPr id="2150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66102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Církevní organizace v Chrudimi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z="2800" u="sng" smtClean="0"/>
              <a:t>Farní charita Chrudim, Školní náměstí 56</a:t>
            </a:r>
            <a:endParaRPr lang="cs-CZ" sz="2800" smtClean="0"/>
          </a:p>
          <a:p>
            <a:pPr eaLnBrk="1" hangingPunct="1"/>
            <a:r>
              <a:rPr lang="cs-CZ" sz="2800" smtClean="0"/>
              <a:t>Občanská poradna – zdarma </a:t>
            </a:r>
          </a:p>
          <a:p>
            <a:pPr eaLnBrk="1" hangingPunct="1"/>
            <a:r>
              <a:rPr lang="cs-CZ" sz="2800" smtClean="0"/>
              <a:t>Osobní asistence </a:t>
            </a:r>
          </a:p>
          <a:p>
            <a:pPr eaLnBrk="1" hangingPunct="1"/>
            <a:r>
              <a:rPr lang="cs-CZ" sz="2800" smtClean="0"/>
              <a:t>Charitní ošetřovatelská a pečovatelská služba – zdr. sestry, rhb sestra i domácí hospicová péče </a:t>
            </a:r>
          </a:p>
          <a:p>
            <a:pPr eaLnBrk="1" hangingPunct="1"/>
            <a:r>
              <a:rPr lang="cs-CZ" sz="2800" smtClean="0"/>
              <a:t>Půjčovna kompenzačních pomůcek</a:t>
            </a:r>
          </a:p>
          <a:p>
            <a:pPr eaLnBrk="1" hangingPunct="1">
              <a:buFont typeface="Arial" charset="0"/>
              <a:buNone/>
            </a:pPr>
            <a:endParaRPr lang="cs-CZ" sz="2800" smtClean="0"/>
          </a:p>
          <a:p>
            <a:pPr eaLnBrk="1" hangingPunct="1"/>
            <a:r>
              <a:rPr lang="cs-CZ" sz="2800" smtClean="0"/>
              <a:t>Další činnosti: Adopce na dálku, Tříkrálová sbírka</a:t>
            </a:r>
          </a:p>
          <a:p>
            <a:pPr eaLnBrk="1" hangingPunct="1"/>
            <a:endParaRPr lang="cs-CZ" sz="2800" smtClean="0"/>
          </a:p>
        </p:txBody>
      </p:sp>
      <p:pic>
        <p:nvPicPr>
          <p:cNvPr id="2253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Ostatní církevní organizace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355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Církev českobratrská evangelická – Diakonie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 33 středisek věnující se sociální oblasti a 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 8 speciálních škol</a:t>
            </a:r>
          </a:p>
          <a:p>
            <a:pPr eaLnBrk="1" hangingPunct="1"/>
            <a:endParaRPr lang="cs-CZ" smtClean="0"/>
          </a:p>
          <a:p>
            <a:pPr eaLnBrk="1" hangingPunct="1"/>
            <a:r>
              <a:rPr lang="cs-CZ" smtClean="0"/>
              <a:t>Nejbližší středisko Diakonie je středisko Čáslav – provozují denní a týdenní stacionář, dílny pro zrakově postižené a sociální poradenství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</p:txBody>
      </p:sp>
      <p:pic>
        <p:nvPicPr>
          <p:cNvPr id="2355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661025"/>
            <a:ext cx="428783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Nadace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457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Je účelovým sdružením majetku (nikoli osob), který slouží předem stanovenému obecně prospěšnému účelu. </a:t>
            </a:r>
          </a:p>
          <a:p>
            <a:pPr eaLnBrk="1" hangingPunct="1"/>
            <a:r>
              <a:rPr lang="cs-CZ" smtClean="0"/>
              <a:t>Nadace může zřídit fyzická nebo právnická osoba, vzniká registrací u rejstříkového soudu. </a:t>
            </a:r>
          </a:p>
          <a:p>
            <a:pPr eaLnBrk="1" hangingPunct="1"/>
            <a:r>
              <a:rPr lang="cs-CZ" smtClean="0"/>
              <a:t>Minimálním jměním nadace je 500 000 Kč. </a:t>
            </a:r>
          </a:p>
          <a:p>
            <a:pPr eaLnBrk="1" hangingPunct="1"/>
            <a:r>
              <a:rPr lang="cs-CZ" smtClean="0"/>
              <a:t>Má správní radu, dozorčí radu a ředitele.</a:t>
            </a:r>
          </a:p>
          <a:p>
            <a:pPr eaLnBrk="1" hangingPunct="1"/>
            <a:r>
              <a:rPr lang="cs-CZ" smtClean="0"/>
              <a:t>Každoročně zhotovuje výroční zprávu.</a:t>
            </a:r>
          </a:p>
        </p:txBody>
      </p:sp>
      <p:pic>
        <p:nvPicPr>
          <p:cNvPr id="2458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8803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Nadace II.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560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Jediným dovoleným způsobem podnikání nadace je uložení části jmění do akcií. </a:t>
            </a:r>
          </a:p>
          <a:p>
            <a:pPr eaLnBrk="1" hangingPunct="1"/>
            <a:r>
              <a:rPr lang="cs-CZ" smtClean="0"/>
              <a:t>Nadace veřejně prospěšné aktivity sama nepodniká, ale poskytuje na ně prostředky. </a:t>
            </a:r>
          </a:p>
          <a:p>
            <a:pPr eaLnBrk="1" hangingPunct="1"/>
            <a:r>
              <a:rPr lang="cs-CZ" smtClean="0"/>
              <a:t>Nadace tedy mohou sociální služby pouze financovat, nemohou službu samy poskytovat. 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</p:txBody>
      </p:sp>
      <p:pic>
        <p:nvPicPr>
          <p:cNvPr id="2560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Příklady nadací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Naše dítě – věnují se péči o děti, NRP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Via – investuje do rozvoje </a:t>
            </a:r>
            <a:r>
              <a:rPr lang="cs-CZ" sz="2400" dirty="0" err="1" smtClean="0"/>
              <a:t>neziskovek</a:t>
            </a:r>
            <a:endParaRPr lang="cs-CZ" sz="2400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Terezy Maxové – rodinné péči, NRP, výchova matek v azylových domech..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Charty 77 – konto bariéry – 18 let, 231 mil. Kč…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Táta máma – podporuje DD,KÚ, NRP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Vize 97 – sociální programy – Fond porozumění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Nadace Olgy Havlové - Výbor dobré vůle – </a:t>
            </a:r>
            <a:r>
              <a:rPr lang="cs-CZ" sz="2400" dirty="0" err="1" smtClean="0"/>
              <a:t>soc</a:t>
            </a:r>
            <a:r>
              <a:rPr lang="cs-CZ" sz="2400" dirty="0" smtClean="0"/>
              <a:t>. programy: cesty k integraci – raná péče, denní stacionáře, </a:t>
            </a:r>
            <a:r>
              <a:rPr lang="cs-CZ" sz="2400" dirty="0" err="1" smtClean="0"/>
              <a:t>chr</a:t>
            </a:r>
            <a:r>
              <a:rPr lang="cs-CZ" sz="2400" dirty="0" smtClean="0"/>
              <a:t>. bydlení,  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cs-CZ" sz="2400" dirty="0" smtClean="0"/>
              <a:t>    obyčejný život – projekty soc. práce na ulici, domy na půl cesty</a:t>
            </a:r>
          </a:p>
          <a:p>
            <a:pPr marL="365760" indent="-283464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cs-CZ" sz="2400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sz="2400" dirty="0"/>
          </a:p>
        </p:txBody>
      </p:sp>
      <p:pic>
        <p:nvPicPr>
          <p:cNvPr id="2662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Občanská sdružení 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Jedná se o nenáboženské, nepolitické a </a:t>
            </a:r>
            <a:r>
              <a:rPr lang="cs-CZ" dirty="0" err="1" smtClean="0"/>
              <a:t>nepodnikatelské</a:t>
            </a:r>
            <a:r>
              <a:rPr lang="cs-CZ" dirty="0" smtClean="0"/>
              <a:t> sdružení.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Sdružení jsou právnickými osobami.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Sdružení mohou založit nejméně tři </a:t>
            </a:r>
          </a:p>
          <a:p>
            <a:pPr marL="82296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/>
              <a:t> </a:t>
            </a:r>
            <a:r>
              <a:rPr lang="cs-CZ" dirty="0" smtClean="0"/>
              <a:t>  občané ČR, z nichž alespoň jeden je starší 18 let.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Vytvoří tzv. přípravný výbor, který vypracuje stanovy sdružení a podá návrh na registraci.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O.s. vzniká </a:t>
            </a:r>
            <a:r>
              <a:rPr lang="cs-CZ" b="1" dirty="0" smtClean="0"/>
              <a:t>registrací na MV.</a:t>
            </a:r>
            <a:endParaRPr lang="cs-CZ" dirty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0"/>
            <a:ext cx="1317625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Občanská sdružení II.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Poskytovány dotace ze státního rozpočtu a z rozpočtu obcí. </a:t>
            </a:r>
          </a:p>
          <a:p>
            <a:pPr eaLnBrk="1" hangingPunct="1"/>
            <a:r>
              <a:rPr lang="cs-CZ" dirty="0" smtClean="0"/>
              <a:t>Podnikání ovšem nemůže být účelem činnosti občanského sdružení, ale není ze zákona vyloučeno. </a:t>
            </a:r>
          </a:p>
          <a:p>
            <a:pPr eaLnBrk="1" hangingPunct="1"/>
            <a:r>
              <a:rPr lang="cs-CZ" dirty="0" smtClean="0"/>
              <a:t>Při </a:t>
            </a:r>
            <a:r>
              <a:rPr lang="cs-CZ" dirty="0" smtClean="0"/>
              <a:t>poskytování sociálních služeb je nutné dodržovat standardy kvality. </a:t>
            </a:r>
          </a:p>
        </p:txBody>
      </p:sp>
      <p:pic>
        <p:nvPicPr>
          <p:cNvPr id="2867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805488"/>
            <a:ext cx="42878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Příklady občanských sdružení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969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Fond ohrožených dětí – zaměřuje na péči o dítě, zakládá klokánky, NRP</a:t>
            </a:r>
          </a:p>
          <a:p>
            <a:pPr eaLnBrk="1" hangingPunct="1"/>
            <a:r>
              <a:rPr lang="cs-CZ" smtClean="0"/>
              <a:t>Život dětem – pomoc nemocným, handicapovaným a opuštěným dětem</a:t>
            </a:r>
          </a:p>
          <a:p>
            <a:pPr eaLnBrk="1" hangingPunct="1"/>
            <a:r>
              <a:rPr lang="cs-CZ" smtClean="0"/>
              <a:t>Život bez bariér – pomoc handicapovaným</a:t>
            </a:r>
          </a:p>
          <a:p>
            <a:pPr eaLnBrk="1" hangingPunct="1"/>
            <a:r>
              <a:rPr lang="cs-CZ" smtClean="0"/>
              <a:t>Prosaz – služby pro zdravotně postižené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</p:txBody>
      </p:sp>
      <p:pic>
        <p:nvPicPr>
          <p:cNvPr id="2970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66102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O.s. v Chrudimi a okolí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Bílý kruh bezpečí – pomoc obětem trestných činů v ČR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Fond ohrožených dětí - klokánek s 12 lůžky, poradenství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Laxus  – služby a pomoc pro drogově závislé klienty 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Amalthea – NRP, pěstounská péče, program zdravá rodina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Centrum pro zdravotně postižené Pardubického kraje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Šance pro Tebe – nízkoprahová zařízení pro děti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Tichý svět – pro sluchově postižené, besedy, poradenství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Smíření – provozuje Hospic Chrudim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Křižovatka handicap centrum- soc. služby pro zdr. postižené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Péče o duševní zdraví – asistence, poradenství, podporu</a:t>
            </a:r>
          </a:p>
          <a:p>
            <a:pPr marL="365125" indent="-282575" eaLnBrk="1" hangingPunct="1">
              <a:buFont typeface="Arial" charset="0"/>
              <a:buNone/>
            </a:pPr>
            <a:endParaRPr lang="cs-CZ" sz="2400" smtClean="0"/>
          </a:p>
        </p:txBody>
      </p:sp>
      <p:pic>
        <p:nvPicPr>
          <p:cNvPr id="3072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Obecně prospěšné společnosti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dirty="0" smtClean="0"/>
              <a:t>O.p.s. je právnickou osobou, jejímž účelem je provádění obecně prospěšné činnosti.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dirty="0" smtClean="0"/>
              <a:t>Zákon č. 248/1995Sb. O Obec. pros. spol.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dirty="0" smtClean="0"/>
              <a:t>Vzniká zápisem u rejstříkového </a:t>
            </a:r>
            <a:r>
              <a:rPr lang="cs-CZ" dirty="0" smtClean="0"/>
              <a:t>soudu.</a:t>
            </a:r>
            <a:endParaRPr lang="cs-CZ" dirty="0" smtClean="0"/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dirty="0" smtClean="0"/>
              <a:t>Své služby (sociální, vzdělávací, zdravotní…) poskytuje každému občanu za předem stanovených a stejných podmínek.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endParaRPr lang="cs-CZ" dirty="0" smtClean="0"/>
          </a:p>
        </p:txBody>
      </p:sp>
      <p:pic>
        <p:nvPicPr>
          <p:cNvPr id="3174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805488"/>
            <a:ext cx="428625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Obecně prospěšné společnosti II.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27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Zveřejňuje výsledky svého hospodaření. </a:t>
            </a:r>
          </a:p>
          <a:p>
            <a:pPr eaLnBrk="1" hangingPunct="1"/>
            <a:r>
              <a:rPr lang="cs-CZ" dirty="0" smtClean="0"/>
              <a:t>Na její kontrole se podílí volená správní  a dozorčí rada. </a:t>
            </a:r>
          </a:p>
          <a:p>
            <a:pPr eaLnBrk="1" hangingPunct="1"/>
            <a:r>
              <a:rPr lang="cs-CZ" dirty="0" smtClean="0"/>
              <a:t>Správní rada je statutárním a nejvyšším orgánem </a:t>
            </a:r>
            <a:r>
              <a:rPr lang="cs-CZ" dirty="0" smtClean="0"/>
              <a:t>o.p.s</a:t>
            </a:r>
            <a:r>
              <a:rPr lang="cs-CZ" dirty="0" smtClean="0"/>
              <a:t>.</a:t>
            </a:r>
            <a:r>
              <a:rPr lang="cs-CZ" dirty="0" smtClean="0"/>
              <a:t> </a:t>
            </a:r>
            <a:endParaRPr lang="cs-CZ" dirty="0" smtClean="0"/>
          </a:p>
          <a:p>
            <a:pPr eaLnBrk="1" hangingPunct="1"/>
            <a:r>
              <a:rPr lang="cs-CZ" dirty="0" smtClean="0"/>
              <a:t>Nejvyšším výkonným orgánem o.p.s. je ředitel/</a:t>
            </a:r>
            <a:r>
              <a:rPr lang="cs-CZ" dirty="0" err="1" smtClean="0"/>
              <a:t>ka</a:t>
            </a:r>
            <a:r>
              <a:rPr lang="cs-CZ" dirty="0" smtClean="0"/>
              <a:t>.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3277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38" y="5824538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Charakteristika o.p.s.</a:t>
            </a:r>
          </a:p>
        </p:txBody>
      </p:sp>
      <p:sp>
        <p:nvSpPr>
          <p:cNvPr id="337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Samostatnost a nezávislost – soukromý objekt, není závislý na svém zakladateli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Neziskovost, tedy povinnost reinvestice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Zánik vlastnických práv zakladatelů k majetku vloženému do o.p.s.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Majetek o.p.s. zůstává v případě likvidace v nez. sféře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Povinnost poskytovat služby všem za stejných, předem zveřejněných podmínek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800" smtClean="0"/>
              <a:t>Veřejná kontrola – zveřejňování výsled. hospodaření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endParaRPr lang="cs-CZ" smtClean="0"/>
          </a:p>
          <a:p>
            <a:pPr marL="365125" indent="-282575" eaLnBrk="1" hangingPunct="1">
              <a:buFont typeface="Wingdings 2" pitchFamily="18" charset="2"/>
              <a:buChar char=""/>
            </a:pPr>
            <a:endParaRPr lang="cs-CZ" smtClean="0"/>
          </a:p>
        </p:txBody>
      </p:sp>
      <p:pic>
        <p:nvPicPr>
          <p:cNvPr id="3379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21375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Příklady o.</a:t>
            </a:r>
            <a:r>
              <a:rPr lang="cs-CZ" dirty="0" err="1" smtClean="0">
                <a:solidFill>
                  <a:schemeClr val="tx2">
                    <a:satMod val="130000"/>
                  </a:schemeClr>
                </a:solidFill>
              </a:rPr>
              <a:t>p.s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Bílý nosorožec – osoby ohrožené sociálním vyloučením</a:t>
            </a:r>
          </a:p>
          <a:p>
            <a:pPr eaLnBrk="1" hangingPunct="1"/>
            <a:r>
              <a:rPr lang="cs-CZ" smtClean="0"/>
              <a:t>Dlaň životu – těhotné ženy a matky s malými dětmi v problematické sociální situaci, azylový dům v Hamrech</a:t>
            </a:r>
          </a:p>
          <a:p>
            <a:pPr eaLnBrk="1" hangingPunct="1"/>
            <a:endParaRPr lang="cs-CZ" smtClean="0"/>
          </a:p>
        </p:txBody>
      </p:sp>
      <p:pic>
        <p:nvPicPr>
          <p:cNvPr id="3482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5732463"/>
            <a:ext cx="42862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O.p.s. v Chrudimi a okolí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5843" name="Zástupný symbol pro obsah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SKP Centrum – lidi v tísni a ohroženým sociálním vyloučením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J. J. Pestalozzi – krizová pomoc, terénní programy, domy na půl cesty, telefonická krizová pomoc, nízkoprahová zařízení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Momo – sociálně terapeutická dílna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Rytmus – sociální rehabilitace, podporované zaměstnání, tranzitní program ze školy do práce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Tyflocentrum – průvodcovské a předčitatelské služby, sociálně aktivizační služby, sociální rehabilitace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r>
              <a:rPr lang="cs-CZ" sz="2400" smtClean="0"/>
              <a:t>Svítání – pro osoby s men. a komb. postižením poskytují vzdělání, sociálně aktivizační služby, zákl. a spec. školu, denní centrum – stacionář </a:t>
            </a:r>
          </a:p>
          <a:p>
            <a:pPr marL="365125" indent="-282575" eaLnBrk="1" hangingPunct="1">
              <a:buFont typeface="Wingdings 2" pitchFamily="18" charset="2"/>
              <a:buChar char=""/>
            </a:pPr>
            <a:endParaRPr lang="cs-CZ" sz="2400" smtClean="0"/>
          </a:p>
        </p:txBody>
      </p:sp>
      <p:pic>
        <p:nvPicPr>
          <p:cNvPr id="3584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Kvalita sociálních služeb</a:t>
            </a:r>
          </a:p>
        </p:txBody>
      </p:sp>
      <p:sp>
        <p:nvSpPr>
          <p:cNvPr id="368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Poskytování sociálních služeb je upraveno zákonem č. 108/2006Sb. O sociálních službách</a:t>
            </a:r>
          </a:p>
          <a:p>
            <a:pPr eaLnBrk="1" hangingPunct="1"/>
            <a:r>
              <a:rPr lang="cs-CZ" smtClean="0"/>
              <a:t>Garantem odborné kvality sociálních služeb</a:t>
            </a:r>
          </a:p>
          <a:p>
            <a:pPr eaLnBrk="1" hangingPunct="1"/>
            <a:r>
              <a:rPr lang="cs-CZ" smtClean="0"/>
              <a:t>Závazný pro všechny poskytovatele sociálních služeb – státní i nestátní</a:t>
            </a:r>
          </a:p>
          <a:p>
            <a:pPr eaLnBrk="1" hangingPunct="1">
              <a:buFont typeface="Arial" charset="0"/>
              <a:buNone/>
            </a:pPr>
            <a:r>
              <a:rPr lang="cs-CZ" smtClean="0"/>
              <a:t>                   ziskové i neziskové </a:t>
            </a:r>
          </a:p>
        </p:txBody>
      </p:sp>
      <p:pic>
        <p:nvPicPr>
          <p:cNvPr id="36868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Neziskové organizace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789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Sociální programy jsou jejich cílem, nikoli jen prostředkem k dosažení jiných záměrů.</a:t>
            </a:r>
          </a:p>
          <a:p>
            <a:pPr eaLnBrk="1" hangingPunct="1"/>
            <a:r>
              <a:rPr lang="cs-CZ" dirty="0" smtClean="0"/>
              <a:t>Realizují je, aniž sledují zisk jako hlavní cíl svého snažení. </a:t>
            </a:r>
          </a:p>
          <a:p>
            <a:pPr eaLnBrk="1" hangingPunct="1"/>
            <a:r>
              <a:rPr lang="cs-CZ" dirty="0" smtClean="0"/>
              <a:t>n</a:t>
            </a:r>
            <a:r>
              <a:rPr lang="cs-CZ" dirty="0" smtClean="0"/>
              <a:t>eziskové </a:t>
            </a:r>
            <a:r>
              <a:rPr lang="cs-CZ" dirty="0" smtClean="0"/>
              <a:t>(</a:t>
            </a:r>
            <a:r>
              <a:rPr lang="cs-CZ" dirty="0" err="1" smtClean="0"/>
              <a:t>neziskovky</a:t>
            </a:r>
            <a:r>
              <a:rPr lang="cs-CZ" dirty="0" smtClean="0"/>
              <a:t>) - třetí sektor (vedle sektoru prvního – státního a druhého – ziskového)</a:t>
            </a:r>
          </a:p>
          <a:p>
            <a:pPr eaLnBrk="1" hangingPunct="1">
              <a:buFont typeface="Arial" charset="0"/>
              <a:buNone/>
            </a:pPr>
            <a:endParaRPr lang="cs-CZ" dirty="0" smtClean="0"/>
          </a:p>
        </p:txBody>
      </p:sp>
      <p:pic>
        <p:nvPicPr>
          <p:cNvPr id="37892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732463"/>
            <a:ext cx="428783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Role nestátních neziskových organizací</a:t>
            </a:r>
            <a:endParaRPr lang="cs-CZ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Posilují povědomí občanské odpovědnosti a solidarity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Prohlubují státní sociální politiku o etický kodex a spoluodpovědnosti za věci veřejné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cs-CZ" dirty="0" smtClean="0"/>
              <a:t>Zefektivňují sociální činnosti zvýšením jejich adresnosti a snižováním jejich nákladů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dirty="0"/>
          </a:p>
        </p:txBody>
      </p:sp>
      <p:pic>
        <p:nvPicPr>
          <p:cNvPr id="3891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Podnikání v sociálních službách</a:t>
            </a:r>
          </a:p>
        </p:txBody>
      </p:sp>
      <p:sp>
        <p:nvSpPr>
          <p:cNvPr id="399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Řada zařízení již dnes poskytují sociální služby podle finančních možností klienta a jeho rodiny. Jsou tedy určeny především těm, kdo si je mohou zaplatit.</a:t>
            </a:r>
          </a:p>
          <a:p>
            <a:pPr eaLnBrk="1" hangingPunct="1">
              <a:buFont typeface="Arial" charset="0"/>
              <a:buNone/>
            </a:pPr>
            <a:endParaRPr lang="cs-CZ" smtClean="0"/>
          </a:p>
          <a:p>
            <a:pPr eaLnBrk="1" hangingPunct="1"/>
            <a:endParaRPr lang="cs-CZ" smtClean="0"/>
          </a:p>
        </p:txBody>
      </p:sp>
      <p:pic>
        <p:nvPicPr>
          <p:cNvPr id="3994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661025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2">
                    <a:satMod val="130000"/>
                  </a:schemeClr>
                </a:solidFill>
              </a:rPr>
              <a:t>Stát</a:t>
            </a:r>
          </a:p>
        </p:txBody>
      </p:sp>
      <p:sp>
        <p:nvSpPr>
          <p:cNvPr id="4096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smtClean="0"/>
              <a:t>    musí garantovat základní ústavní práva občanů (i při selhání neziskových organizací)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mtClean="0"/>
              <a:t>    zajistit požadovanou úroveň poskytovaných služeb (kvalita, odbornost, rozsah)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mtClean="0"/>
              <a:t>    mechanismy kontroly nestátních organizací   (nejen jich) – vydávání licence, monitorování, inspekce</a:t>
            </a:r>
          </a:p>
          <a:p>
            <a:pPr eaLnBrk="1" hangingPunct="1"/>
            <a:endParaRPr lang="cs-CZ" smtClean="0"/>
          </a:p>
          <a:p>
            <a:pPr eaLnBrk="1" hangingPunct="1"/>
            <a:endParaRPr lang="cs-CZ" smtClean="0"/>
          </a:p>
          <a:p>
            <a:pPr eaLnBrk="1" hangingPunct="1"/>
            <a:endParaRPr lang="cs-CZ" smtClean="0"/>
          </a:p>
        </p:txBody>
      </p:sp>
      <p:pic>
        <p:nvPicPr>
          <p:cNvPr id="40964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732463"/>
            <a:ext cx="42878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Zdroje</a:t>
            </a:r>
          </a:p>
        </p:txBody>
      </p:sp>
      <p:sp>
        <p:nvSpPr>
          <p:cNvPr id="4198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z="2000" dirty="0" smtClean="0"/>
              <a:t>1. Akademický slovník cizích slov, 2001, </a:t>
            </a:r>
            <a:r>
              <a:rPr lang="cs-CZ" sz="2000" dirty="0" err="1" smtClean="0"/>
              <a:t>Akademia</a:t>
            </a:r>
            <a:r>
              <a:rPr lang="cs-CZ" sz="2000" dirty="0" smtClean="0"/>
              <a:t>, Praha</a:t>
            </a:r>
          </a:p>
          <a:p>
            <a:pPr eaLnBrk="1" hangingPunct="1">
              <a:buFont typeface="Arial" charset="0"/>
              <a:buNone/>
            </a:pPr>
            <a:r>
              <a:rPr lang="cs-CZ" sz="2000" baseline="30000" dirty="0" smtClean="0"/>
              <a:t> </a:t>
            </a:r>
            <a:r>
              <a:rPr lang="cs-CZ" sz="2000" dirty="0" smtClean="0"/>
              <a:t>2.Matoušek Oldřich,  Slovník sociální práce, 2008, Portál, Praha </a:t>
            </a:r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3. www.charita.</a:t>
            </a:r>
            <a:r>
              <a:rPr lang="cs-CZ" sz="2000" dirty="0" err="1" smtClean="0"/>
              <a:t>cz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4. www.</a:t>
            </a:r>
            <a:r>
              <a:rPr lang="cs-CZ" sz="2000" dirty="0" err="1" smtClean="0"/>
              <a:t>chrudim.charita.cz</a:t>
            </a:r>
            <a:r>
              <a:rPr lang="cs-CZ" sz="2000" dirty="0" smtClean="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5. </a:t>
            </a:r>
            <a:r>
              <a:rPr lang="cs-CZ" sz="2000" dirty="0" smtClean="0">
                <a:hlinkClick r:id="rId2"/>
              </a:rPr>
              <a:t>www.</a:t>
            </a:r>
            <a:r>
              <a:rPr lang="cs-CZ" sz="2000" dirty="0" err="1" smtClean="0">
                <a:hlinkClick r:id="rId2"/>
              </a:rPr>
              <a:t>charitapardubice.cz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6. </a:t>
            </a:r>
            <a:r>
              <a:rPr lang="cs-CZ" sz="2000" dirty="0" smtClean="0">
                <a:hlinkClick r:id="rId3"/>
              </a:rPr>
              <a:t>www.diakonie-</a:t>
            </a:r>
            <a:r>
              <a:rPr lang="cs-CZ" sz="2000" dirty="0" err="1" smtClean="0">
                <a:hlinkClick r:id="rId3"/>
              </a:rPr>
              <a:t>caslav.cz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7. </a:t>
            </a:r>
            <a:r>
              <a:rPr lang="cs-CZ" sz="2000" dirty="0" smtClean="0">
                <a:hlinkClick r:id="rId4"/>
              </a:rPr>
              <a:t>www.</a:t>
            </a:r>
            <a:r>
              <a:rPr lang="cs-CZ" sz="2000" dirty="0" err="1" smtClean="0">
                <a:hlinkClick r:id="rId4"/>
              </a:rPr>
              <a:t>diakoniecce.cz</a:t>
            </a:r>
            <a:r>
              <a:rPr lang="cs-CZ" sz="2000" dirty="0" smtClean="0">
                <a:hlinkClick r:id="rId4"/>
              </a:rPr>
              <a:t>/</a:t>
            </a:r>
            <a:r>
              <a:rPr lang="cs-CZ" sz="2000" dirty="0" err="1" smtClean="0">
                <a:hlinkClick r:id="rId4"/>
              </a:rPr>
              <a:t>dvur.kralove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8. </a:t>
            </a:r>
            <a:r>
              <a:rPr lang="cs-CZ" sz="2000" dirty="0" smtClean="0">
                <a:hlinkClick r:id="rId5"/>
              </a:rPr>
              <a:t>www.</a:t>
            </a:r>
            <a:r>
              <a:rPr lang="cs-CZ" sz="2000" dirty="0" err="1" smtClean="0">
                <a:hlinkClick r:id="rId5"/>
              </a:rPr>
              <a:t>cb.cz</a:t>
            </a:r>
            <a:r>
              <a:rPr lang="cs-CZ" sz="2000" dirty="0" smtClean="0">
                <a:hlinkClick r:id="rId5"/>
              </a:rPr>
              <a:t>/diakonie</a:t>
            </a:r>
            <a:r>
              <a:rPr lang="cs-CZ" sz="2000" dirty="0" smtClean="0"/>
              <a:t>	</a:t>
            </a:r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9. Matoušek Oldřich, Sociální služby, 2007, Portál, Praha</a:t>
            </a:r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10.</a:t>
            </a:r>
            <a:r>
              <a:rPr lang="cs-CZ" sz="2000" dirty="0" smtClean="0">
                <a:hlinkClick r:id="rId6"/>
              </a:rPr>
              <a:t>http://zlk.neziskovka.cz/dokumenty/012/manual_sdruzeni%5B1%5D.pdf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11. www.</a:t>
            </a:r>
            <a:r>
              <a:rPr lang="cs-CZ" sz="2000" dirty="0" err="1" smtClean="0"/>
              <a:t>svitani.cz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r>
              <a:rPr lang="cs-CZ" sz="2000" dirty="0" smtClean="0"/>
              <a:t>12. Matoušek Oldřich, Základy sociální práce, 2001, Portál, </a:t>
            </a:r>
            <a:r>
              <a:rPr lang="cs-CZ" sz="2000" dirty="0" smtClean="0"/>
              <a:t>Praha</a:t>
            </a:r>
          </a:p>
          <a:p>
            <a:pPr eaLnBrk="1" hangingPunct="1">
              <a:buNone/>
            </a:pPr>
            <a:r>
              <a:rPr lang="cs-CZ" sz="2000" dirty="0" smtClean="0"/>
              <a:t>13. </a:t>
            </a:r>
            <a:r>
              <a:rPr lang="cs-CZ" sz="2000" dirty="0" smtClean="0"/>
              <a:t>. http://hk.caritas.cz/trikralova-sbirka/</a:t>
            </a:r>
            <a:endParaRPr lang="cs-CZ" sz="2000" dirty="0" smtClean="0"/>
          </a:p>
          <a:p>
            <a:pPr eaLnBrk="1" hangingPunct="1">
              <a:buFont typeface="Arial" charset="0"/>
              <a:buNone/>
            </a:pPr>
            <a:endParaRPr lang="cs-CZ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6706" y="-28631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1258</Words>
  <Application>Microsoft Office PowerPoint</Application>
  <PresentationFormat>Předvádění na obrazovce (4:3)</PresentationFormat>
  <Paragraphs>224</Paragraphs>
  <Slides>40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1" baseType="lpstr">
      <vt:lpstr>Motiv systému Office</vt:lpstr>
      <vt:lpstr>Charitativní činnost</vt:lpstr>
      <vt:lpstr>Charitativní a humanitární činnost</vt:lpstr>
      <vt:lpstr>Pojmy</vt:lpstr>
      <vt:lpstr>Rozdíl mezi humanitární a rozvojovou pomocí</vt:lpstr>
      <vt:lpstr>Formy charitativní činnosti</vt:lpstr>
      <vt:lpstr> Typy charitativních subjektů a jejich postavení v systém u sociální péče    </vt:lpstr>
      <vt:lpstr>Nestátní neziskové organizace</vt:lpstr>
      <vt:lpstr>Církevní právnické osoby</vt:lpstr>
      <vt:lpstr>Charita ČR</vt:lpstr>
      <vt:lpstr>Organizační struktura Charity ČR</vt:lpstr>
      <vt:lpstr>Cílové skupiny osob (Charity ČR)</vt:lpstr>
      <vt:lpstr>Druhy sociálních služeb  (Charity ČR)</vt:lpstr>
      <vt:lpstr>Služby sociální péče Charity ČR</vt:lpstr>
      <vt:lpstr>Služby sociální prevence Charity ČR</vt:lpstr>
      <vt:lpstr>Několik čísel za rok 2009</vt:lpstr>
      <vt:lpstr>Několik čísel za rok 2009 II.</vt:lpstr>
      <vt:lpstr>Několik čísel za rok 2009 III.</vt:lpstr>
      <vt:lpstr>Celonárodní projekty</vt:lpstr>
      <vt:lpstr>Humanitární a rozvojová pomoc</vt:lpstr>
      <vt:lpstr>Humanitární a rozvojová pomoc II.</vt:lpstr>
      <vt:lpstr>Církevní organizace v Chrudimi</vt:lpstr>
      <vt:lpstr>Ostatní církevní organizace</vt:lpstr>
      <vt:lpstr>Nadace</vt:lpstr>
      <vt:lpstr>Nadace II.</vt:lpstr>
      <vt:lpstr>Příklady nadací</vt:lpstr>
      <vt:lpstr>Občanská sdružení </vt:lpstr>
      <vt:lpstr>Občanská sdružení II.</vt:lpstr>
      <vt:lpstr>Příklady občanských sdružení</vt:lpstr>
      <vt:lpstr>O.s. v Chrudimi a okolí</vt:lpstr>
      <vt:lpstr>Obecně prospěšné společnosti</vt:lpstr>
      <vt:lpstr>Obecně prospěšné společnosti II.</vt:lpstr>
      <vt:lpstr>Charakteristika o.p.s.</vt:lpstr>
      <vt:lpstr>Příklady o.p.s</vt:lpstr>
      <vt:lpstr>O.p.s. v Chrudimi a okolí</vt:lpstr>
      <vt:lpstr>Kvalita sociálních služeb</vt:lpstr>
      <vt:lpstr>Neziskové organizace</vt:lpstr>
      <vt:lpstr>Role nestátních neziskových organizací</vt:lpstr>
      <vt:lpstr>Podnikání v sociálních službách</vt:lpstr>
      <vt:lpstr>Stát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22. – 23.             26.11.</dc:title>
  <dc:creator>Vilma</dc:creator>
  <cp:lastModifiedBy>Vilma</cp:lastModifiedBy>
  <cp:revision>19</cp:revision>
  <dcterms:created xsi:type="dcterms:W3CDTF">2010-11-25T12:11:22Z</dcterms:created>
  <dcterms:modified xsi:type="dcterms:W3CDTF">2011-11-12T14:53:59Z</dcterms:modified>
</cp:coreProperties>
</file>