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6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34396F-0DC7-415B-BED7-7BF14455AF8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A0F7E-4100-4C5C-8FDC-8FD72A41D1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71594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A0F7E-4100-4C5C-8FDC-8FD72A41D160}" type="slidenum">
              <a:rPr lang="cs-CZ" smtClean="0"/>
              <a:pPr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41891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642F-3592-4098-B8A9-FCD8A46D1E34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8554E-871C-4923-95C5-FE52B65DB83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33643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642F-3592-4098-B8A9-FCD8A46D1E34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8554E-871C-4923-95C5-FE52B65DB83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405415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642F-3592-4098-B8A9-FCD8A46D1E34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8554E-871C-4923-95C5-FE52B65DB83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124821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642F-3592-4098-B8A9-FCD8A46D1E34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8554E-871C-4923-95C5-FE52B65DB83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53624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642F-3592-4098-B8A9-FCD8A46D1E34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8554E-871C-4923-95C5-FE52B65DB83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52515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642F-3592-4098-B8A9-FCD8A46D1E34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8554E-871C-4923-95C5-FE52B65DB83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36944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642F-3592-4098-B8A9-FCD8A46D1E34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8554E-871C-4923-95C5-FE52B65DB83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460948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642F-3592-4098-B8A9-FCD8A46D1E34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8554E-871C-4923-95C5-FE52B65DB83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114987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642F-3592-4098-B8A9-FCD8A46D1E34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8554E-871C-4923-95C5-FE52B65DB83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47027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642F-3592-4098-B8A9-FCD8A46D1E34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8554E-871C-4923-95C5-FE52B65DB83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77627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642F-3592-4098-B8A9-FCD8A46D1E34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8554E-871C-4923-95C5-FE52B65DB83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32501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7642F-3592-4098-B8A9-FCD8A46D1E34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8554E-871C-4923-95C5-FE52B65DB83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436402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http://www.cssz.cz/NR/rdonlyres/68830DCC-4E9F-4466-ACC9-48B603291A8D/0/mapa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aktualne.centrum.cz/finance/prace/clanek.phtml?id=631300" TargetMode="External"/><Relationship Id="rId7" Type="http://schemas.openxmlformats.org/officeDocument/2006/relationships/image" Target="../media/image1.jpeg"/><Relationship Id="rId2" Type="http://schemas.openxmlformats.org/officeDocument/2006/relationships/hyperlink" Target="http://www.mpsv.cz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sz.cz/cz/o-cssz/profil-organizace/" TargetMode="External"/><Relationship Id="rId5" Type="http://schemas.openxmlformats.org/officeDocument/2006/relationships/hyperlink" Target="http://www.cssz.cz/cz/kontakty/krajska-a-okresni-pracoviste/" TargetMode="External"/><Relationship Id="rId4" Type="http://schemas.openxmlformats.org/officeDocument/2006/relationships/hyperlink" Target="http://www.cssz.cz/cz/o-cssz/profil-organizace/organizacni-struktura/okresni-spravy-socialniho-zabezpeceni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Systém sociální zabezpečení v ČR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32211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zabezpečení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Mezinárodním právem </a:t>
            </a:r>
            <a:r>
              <a:rPr lang="cs-CZ" u="sng" dirty="0"/>
              <a:t>definovaný soubor institucí a opatření, kterými se předchází, nebo zmírňují či odstraňují následky sociálních událostí. </a:t>
            </a:r>
            <a:endParaRPr lang="cs-CZ" u="sng" dirty="0" smtClean="0"/>
          </a:p>
          <a:p>
            <a:endParaRPr lang="cs-CZ" u="sng" dirty="0"/>
          </a:p>
          <a:p>
            <a:pPr lvl="0"/>
            <a:r>
              <a:rPr lang="cs-CZ" dirty="0"/>
              <a:t>Zákon o sociálním zabezpečení č.100/1988 Sb.</a:t>
            </a:r>
          </a:p>
          <a:p>
            <a:endParaRPr lang="cs-CZ" u="sng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6320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Sociální zabezpečení se poskytuje v případě: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cs-CZ" dirty="0"/>
              <a:t>nemoci</a:t>
            </a:r>
            <a:r>
              <a:rPr lang="en-US" dirty="0"/>
              <a:t>, </a:t>
            </a:r>
            <a:r>
              <a:rPr lang="cs-CZ" dirty="0" smtClean="0"/>
              <a:t>invalidity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pracovního </a:t>
            </a:r>
            <a:r>
              <a:rPr lang="cs-CZ" dirty="0"/>
              <a:t>úrazu a nemoci z </a:t>
            </a:r>
            <a:r>
              <a:rPr lang="cs-CZ" dirty="0" smtClean="0"/>
              <a:t>povolání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Nezaměstnanosti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Stáří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mateřství </a:t>
            </a:r>
            <a:r>
              <a:rPr lang="cs-CZ" dirty="0"/>
              <a:t>a </a:t>
            </a:r>
            <a:r>
              <a:rPr lang="cs-CZ" dirty="0" smtClean="0"/>
              <a:t>rodičovství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úmrtí </a:t>
            </a:r>
            <a:r>
              <a:rPr lang="cs-CZ" dirty="0"/>
              <a:t>živitele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842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Faktory mající vliv na sociální zabezpečení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cs-CZ" u="sng" dirty="0" smtClean="0"/>
              <a:t>Ekonomické </a:t>
            </a:r>
            <a:r>
              <a:rPr lang="cs-CZ" u="sng" dirty="0"/>
              <a:t>faktory </a:t>
            </a:r>
            <a:endParaRPr lang="cs-CZ" u="sng" dirty="0" smtClean="0"/>
          </a:p>
          <a:p>
            <a:pPr marL="0" indent="0">
              <a:buNone/>
            </a:pPr>
            <a:endParaRPr lang="cs-CZ" dirty="0"/>
          </a:p>
          <a:p>
            <a:pPr lvl="0"/>
            <a:r>
              <a:rPr lang="cs-CZ" dirty="0"/>
              <a:t>velikost a dynamika vytvořených zdrojů </a:t>
            </a:r>
          </a:p>
          <a:p>
            <a:pPr lvl="0"/>
            <a:r>
              <a:rPr lang="cs-CZ" dirty="0" smtClean="0"/>
              <a:t>cenová </a:t>
            </a:r>
            <a:r>
              <a:rPr lang="cs-CZ" dirty="0"/>
              <a:t>a mzdová dynamika </a:t>
            </a:r>
          </a:p>
          <a:p>
            <a:pPr lvl="0"/>
            <a:r>
              <a:rPr lang="cs-CZ" dirty="0"/>
              <a:t>vývoj nezaměstnanosti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7901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Faktory mající vliv na sociální zabezpečení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cs-CZ" u="sng" dirty="0"/>
              <a:t>Společensko- politické faktory	</a:t>
            </a:r>
            <a:endParaRPr lang="cs-CZ" u="sng" dirty="0" smtClean="0"/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klíčové body programu politických stran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9430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Faktory mající vliv na sociální zabezpečení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cs-CZ" u="sng" dirty="0"/>
              <a:t>Demografické faktory</a:t>
            </a:r>
            <a:endParaRPr lang="cs-CZ" dirty="0"/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proces </a:t>
            </a:r>
            <a:r>
              <a:rPr lang="cs-CZ" dirty="0"/>
              <a:t>stárnutí populace </a:t>
            </a:r>
          </a:p>
          <a:p>
            <a:pPr lvl="0"/>
            <a:r>
              <a:rPr lang="cs-CZ" dirty="0"/>
              <a:t>počet osaměle žijících osob </a:t>
            </a:r>
            <a:endParaRPr lang="cs-CZ" dirty="0" smtClean="0"/>
          </a:p>
          <a:p>
            <a:pPr lvl="0"/>
            <a:r>
              <a:rPr lang="cs-CZ" dirty="0" smtClean="0"/>
              <a:t>sleduje </a:t>
            </a:r>
            <a:r>
              <a:rPr lang="cs-CZ" dirty="0"/>
              <a:t>se porodnost, úmrtnost, věková struktura obyvatelstva, rozvodovost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1729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Principy sociálního zabezpečení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cs-CZ" dirty="0" smtClean="0"/>
              <a:t>Princip sociální spravedlnosti</a:t>
            </a:r>
          </a:p>
          <a:p>
            <a:pPr lvl="0"/>
            <a:r>
              <a:rPr lang="cs-CZ" dirty="0" smtClean="0"/>
              <a:t>Princip </a:t>
            </a:r>
            <a:r>
              <a:rPr lang="cs-CZ" dirty="0"/>
              <a:t>univerzality </a:t>
            </a:r>
            <a:endParaRPr lang="cs-CZ" dirty="0" smtClean="0"/>
          </a:p>
          <a:p>
            <a:pPr lvl="0"/>
            <a:r>
              <a:rPr lang="cs-CZ" dirty="0" smtClean="0"/>
              <a:t>Princip uniformity</a:t>
            </a:r>
            <a:endParaRPr lang="cs-CZ" dirty="0"/>
          </a:p>
          <a:p>
            <a:pPr lvl="0"/>
            <a:r>
              <a:rPr lang="cs-CZ" dirty="0"/>
              <a:t>Princip </a:t>
            </a:r>
            <a:r>
              <a:rPr lang="cs-CZ" dirty="0" smtClean="0"/>
              <a:t>komplexnosti</a:t>
            </a:r>
            <a:endParaRPr lang="cs-CZ" dirty="0"/>
          </a:p>
          <a:p>
            <a:pPr lvl="0"/>
            <a:r>
              <a:rPr lang="cs-CZ" dirty="0"/>
              <a:t>Princip adekvátnosti </a:t>
            </a:r>
            <a:endParaRPr lang="cs-CZ" dirty="0" smtClean="0"/>
          </a:p>
          <a:p>
            <a:pPr lvl="0"/>
            <a:r>
              <a:rPr lang="cs-CZ" dirty="0" smtClean="0"/>
              <a:t>Princip </a:t>
            </a:r>
            <a:r>
              <a:rPr lang="cs-CZ" dirty="0"/>
              <a:t>sociální garance </a:t>
            </a:r>
            <a:endParaRPr lang="cs-CZ" dirty="0" smtClean="0"/>
          </a:p>
          <a:p>
            <a:pPr lvl="0"/>
            <a:r>
              <a:rPr lang="cs-CZ" dirty="0" smtClean="0"/>
              <a:t>Princip </a:t>
            </a:r>
            <a:r>
              <a:rPr lang="cs-CZ" dirty="0"/>
              <a:t>sociální </a:t>
            </a:r>
            <a:r>
              <a:rPr lang="cs-CZ" dirty="0" smtClean="0"/>
              <a:t>solidarity</a:t>
            </a:r>
          </a:p>
          <a:p>
            <a:pPr lvl="0"/>
            <a:r>
              <a:rPr lang="cs-CZ" dirty="0" smtClean="0"/>
              <a:t>Princip participace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6425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Princip sociální spravedlnosti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dirty="0" smtClean="0"/>
              <a:t>Klíčový princip </a:t>
            </a:r>
            <a:r>
              <a:rPr lang="cs-CZ" dirty="0"/>
              <a:t>sociální politiky a sociálního zabezpečení</a:t>
            </a:r>
            <a:endParaRPr lang="cs-CZ" sz="2800" dirty="0"/>
          </a:p>
          <a:p>
            <a:pPr lvl="0"/>
            <a:r>
              <a:rPr lang="cs-CZ" dirty="0"/>
              <a:t>s</a:t>
            </a:r>
            <a:r>
              <a:rPr lang="cs-CZ" dirty="0" smtClean="0"/>
              <a:t>pravedlnost</a:t>
            </a:r>
            <a:r>
              <a:rPr lang="cs-CZ" sz="2800" dirty="0" smtClean="0"/>
              <a:t> - </a:t>
            </a:r>
            <a:r>
              <a:rPr lang="cs-CZ" dirty="0" smtClean="0"/>
              <a:t>v</a:t>
            </a:r>
            <a:r>
              <a:rPr lang="cs-CZ" dirty="0"/>
              <a:t> právním slova smyslu </a:t>
            </a:r>
            <a:endParaRPr lang="cs-CZ" sz="2400" dirty="0"/>
          </a:p>
          <a:p>
            <a:pPr marL="0" indent="0">
              <a:buNone/>
            </a:pPr>
            <a:r>
              <a:rPr lang="cs-CZ" dirty="0" smtClean="0"/>
              <a:t>                               v</a:t>
            </a:r>
            <a:r>
              <a:rPr lang="cs-CZ" dirty="0"/>
              <a:t> sociálním slova smyslu </a:t>
            </a:r>
            <a:endParaRPr lang="cs-CZ" dirty="0" smtClean="0"/>
          </a:p>
          <a:p>
            <a:pPr lvl="0"/>
            <a:r>
              <a:rPr lang="cs-CZ" dirty="0"/>
              <a:t>pojem spravedlnost je vedená myšlenkami humanizmu, lidského dobra a prospěchu</a:t>
            </a:r>
          </a:p>
          <a:p>
            <a:r>
              <a:rPr lang="cs-CZ" dirty="0"/>
              <a:t>sociální spravedlnost je pojem relativní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8929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Tři zásady sociální spravedlnosti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Dle J. Macka</a:t>
            </a:r>
          </a:p>
          <a:p>
            <a:pPr lvl="1"/>
            <a:r>
              <a:rPr lang="cs-CZ" dirty="0"/>
              <a:t>každému stejně</a:t>
            </a:r>
            <a:endParaRPr lang="cs-CZ" sz="2400" dirty="0"/>
          </a:p>
          <a:p>
            <a:pPr lvl="1"/>
            <a:r>
              <a:rPr lang="cs-CZ" dirty="0"/>
              <a:t>každému podle jeho potřeb</a:t>
            </a:r>
            <a:endParaRPr lang="cs-CZ" sz="2400" dirty="0"/>
          </a:p>
          <a:p>
            <a:pPr lvl="1"/>
            <a:r>
              <a:rPr lang="cs-CZ" dirty="0"/>
              <a:t>každému podle jeho zásluhy</a:t>
            </a:r>
            <a:endParaRPr lang="cs-CZ" sz="2400" dirty="0"/>
          </a:p>
          <a:p>
            <a:pPr marL="0" indent="0">
              <a:buNone/>
            </a:pPr>
            <a:endParaRPr lang="cs-CZ" sz="2800" dirty="0"/>
          </a:p>
          <a:p>
            <a:pPr marL="0" lvl="0" indent="0">
              <a:buNone/>
            </a:pPr>
            <a:r>
              <a:rPr lang="cs-CZ" dirty="0" smtClean="0"/>
              <a:t>Je </a:t>
            </a:r>
            <a:r>
              <a:rPr lang="cs-CZ" dirty="0"/>
              <a:t>důležité přihlížet ještě k jedné ze zásad, a to k „zásadě </a:t>
            </a:r>
            <a:r>
              <a:rPr lang="cs-CZ" dirty="0" smtClean="0"/>
              <a:t>života“ - </a:t>
            </a:r>
            <a:r>
              <a:rPr lang="cs-CZ" u="sng" dirty="0" smtClean="0"/>
              <a:t>co </a:t>
            </a:r>
            <a:r>
              <a:rPr lang="cs-CZ" u="sng" dirty="0"/>
              <a:t>nejvíce dobra pro co nejvíce lidí</a:t>
            </a:r>
            <a:r>
              <a:rPr lang="cs-CZ" dirty="0"/>
              <a:t> </a:t>
            </a:r>
            <a:endParaRPr lang="cs-CZ" sz="2800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235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Princip univerzality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V</a:t>
            </a:r>
            <a:r>
              <a:rPr lang="cs-CZ" b="1" dirty="0" smtClean="0"/>
              <a:t>šeobecnosti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v</a:t>
            </a:r>
            <a:r>
              <a:rPr lang="cs-CZ" dirty="0"/>
              <a:t> případě existenčního ohrožení zaručuje občanům základní sociální dávku (všem ŽM)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6096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Princip uniformity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b="1" dirty="0" smtClean="0"/>
              <a:t>Rovnosti</a:t>
            </a:r>
          </a:p>
          <a:p>
            <a:pPr lvl="0"/>
            <a:endParaRPr lang="cs-CZ" b="1" dirty="0"/>
          </a:p>
          <a:p>
            <a:pPr lvl="0"/>
            <a:r>
              <a:rPr lang="cs-CZ" dirty="0" smtClean="0"/>
              <a:t>zabezpečuje </a:t>
            </a:r>
            <a:r>
              <a:rPr lang="cs-CZ" dirty="0"/>
              <a:t>všechny oprávněné osoby podle stejných pravidel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507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Princip komplexnosti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Úplnosti</a:t>
            </a:r>
            <a:endParaRPr lang="cs-CZ" dirty="0" smtClean="0"/>
          </a:p>
          <a:p>
            <a:endParaRPr lang="cs-CZ" dirty="0"/>
          </a:p>
          <a:p>
            <a:r>
              <a:rPr lang="cs-CZ" dirty="0" smtClean="0"/>
              <a:t> </a:t>
            </a:r>
            <a:r>
              <a:rPr lang="cs-CZ" dirty="0"/>
              <a:t>systém se snaží pokrývat všechny </a:t>
            </a:r>
            <a:r>
              <a:rPr lang="cs-CZ" dirty="0" smtClean="0"/>
              <a:t>potřeby občana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549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Princip adekvátnosti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Přiměřenosti</a:t>
            </a:r>
            <a:endParaRPr lang="cs-CZ" dirty="0" smtClean="0"/>
          </a:p>
          <a:p>
            <a:endParaRPr lang="cs-CZ" dirty="0"/>
          </a:p>
          <a:p>
            <a:r>
              <a:rPr lang="cs-CZ" dirty="0" smtClean="0"/>
              <a:t> </a:t>
            </a:r>
            <a:r>
              <a:rPr lang="cs-CZ" dirty="0"/>
              <a:t>dávky jsou přiměřené sociálním potřebám a individuálnímu přičinění osob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8907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Princip sociální garance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cs-CZ" dirty="0" smtClean="0"/>
          </a:p>
          <a:p>
            <a:pPr lvl="0"/>
            <a:r>
              <a:rPr lang="cs-CZ" dirty="0" smtClean="0"/>
              <a:t>stát </a:t>
            </a:r>
            <a:r>
              <a:rPr lang="cs-CZ" dirty="0"/>
              <a:t>garantuje sociální záchrannou síť, která zaručuje občanům minimální společenskou úroveň (ŽM)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310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Princip sociální solidarity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cs-CZ" dirty="0"/>
              <a:t>základem </a:t>
            </a:r>
            <a:r>
              <a:rPr lang="cs-CZ" dirty="0" smtClean="0"/>
              <a:t>vzájemná </a:t>
            </a:r>
            <a:r>
              <a:rPr lang="cs-CZ" dirty="0"/>
              <a:t>podpora, sounáležitost</a:t>
            </a:r>
          </a:p>
          <a:p>
            <a:r>
              <a:rPr lang="cs-CZ" u="sng" dirty="0" smtClean="0"/>
              <a:t>Druhy solidarity: </a:t>
            </a:r>
            <a:r>
              <a:rPr lang="cs-CZ" dirty="0" smtClean="0"/>
              <a:t>Mezinárodní, celostátní, místní </a:t>
            </a:r>
            <a:r>
              <a:rPr lang="cs-CZ" dirty="0"/>
              <a:t>či </a:t>
            </a:r>
            <a:r>
              <a:rPr lang="cs-CZ" dirty="0" smtClean="0"/>
              <a:t>regionální, solidarita </a:t>
            </a:r>
            <a:r>
              <a:rPr lang="cs-CZ" dirty="0"/>
              <a:t>jednotlivců a rodin </a:t>
            </a:r>
          </a:p>
          <a:p>
            <a:r>
              <a:rPr lang="cs-CZ" u="sng" dirty="0"/>
              <a:t>Jiné </a:t>
            </a:r>
            <a:r>
              <a:rPr lang="cs-CZ" u="sng" dirty="0" smtClean="0"/>
              <a:t>hledisko:</a:t>
            </a:r>
            <a:r>
              <a:rPr lang="cs-CZ" dirty="0" smtClean="0"/>
              <a:t> Mezigenerační, solidarita </a:t>
            </a:r>
            <a:r>
              <a:rPr lang="cs-CZ" dirty="0"/>
              <a:t>zdravých a </a:t>
            </a:r>
            <a:r>
              <a:rPr lang="cs-CZ" dirty="0" smtClean="0"/>
              <a:t>nemocných, solidarita </a:t>
            </a:r>
            <a:r>
              <a:rPr lang="cs-CZ" dirty="0"/>
              <a:t>zaměstnaných a nezaměstnaných </a:t>
            </a:r>
            <a:r>
              <a:rPr lang="cs-CZ" dirty="0" smtClean="0"/>
              <a:t>, solidarita </a:t>
            </a:r>
            <a:r>
              <a:rPr lang="cs-CZ" dirty="0"/>
              <a:t>bezdětných občanů s rodinami s dětmi apod. </a:t>
            </a:r>
          </a:p>
          <a:p>
            <a:pPr marL="0" indent="0">
              <a:buNone/>
            </a:pPr>
            <a:r>
              <a:rPr lang="cs-CZ" dirty="0"/>
              <a:t>	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1152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Princip participace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800" dirty="0"/>
              <a:t>rozvíjena spoluúčast občanů a rodin při řešení vlastních sociálních </a:t>
            </a:r>
            <a:r>
              <a:rPr lang="cs-CZ" sz="2800" dirty="0" smtClean="0"/>
              <a:t>událostí</a:t>
            </a:r>
          </a:p>
          <a:p>
            <a:r>
              <a:rPr lang="cs-CZ" sz="2800" dirty="0" smtClean="0"/>
              <a:t>posílen </a:t>
            </a:r>
            <a:r>
              <a:rPr lang="cs-CZ" sz="2800" dirty="0"/>
              <a:t>princip odpovědnosti za vlastní životní </a:t>
            </a:r>
            <a:r>
              <a:rPr lang="cs-CZ" sz="2800" dirty="0" smtClean="0"/>
              <a:t>podmínky, to </a:t>
            </a:r>
            <a:r>
              <a:rPr lang="cs-CZ" sz="2800" dirty="0"/>
              <a:t>předpokládá</a:t>
            </a:r>
            <a:r>
              <a:rPr lang="cs-CZ" sz="2800" b="1" dirty="0"/>
              <a:t>	</a:t>
            </a:r>
            <a:endParaRPr lang="cs-CZ" sz="2800" dirty="0"/>
          </a:p>
          <a:p>
            <a:pPr lvl="1"/>
            <a:r>
              <a:rPr lang="cs-CZ" dirty="0"/>
              <a:t>že </a:t>
            </a:r>
            <a:r>
              <a:rPr lang="cs-CZ" dirty="0" smtClean="0"/>
              <a:t>občané jsou </a:t>
            </a:r>
            <a:r>
              <a:rPr lang="cs-CZ" dirty="0"/>
              <a:t>dobře vzděláni a informováni </a:t>
            </a:r>
          </a:p>
          <a:p>
            <a:pPr lvl="1"/>
            <a:r>
              <a:rPr lang="cs-CZ" dirty="0"/>
              <a:t>že jsou dostatečně zralí a vyspělí pro odpovědné sociální jednání </a:t>
            </a:r>
            <a:endParaRPr lang="cs-CZ" dirty="0" smtClean="0"/>
          </a:p>
          <a:p>
            <a:pPr lvl="1"/>
            <a:r>
              <a:rPr lang="cs-CZ" sz="2800" dirty="0" smtClean="0"/>
              <a:t>že </a:t>
            </a:r>
            <a:r>
              <a:rPr lang="cs-CZ" sz="2800" dirty="0"/>
              <a:t>stát je v tom podpoří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9391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práva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V</a:t>
            </a:r>
            <a:r>
              <a:rPr lang="cs-CZ" dirty="0" smtClean="0"/>
              <a:t>ymezují </a:t>
            </a:r>
            <a:r>
              <a:rPr lang="cs-CZ" dirty="0"/>
              <a:t>sociální záruky důstojné lidské existence. </a:t>
            </a:r>
            <a:endParaRPr lang="cs-CZ" dirty="0" smtClean="0"/>
          </a:p>
          <a:p>
            <a:r>
              <a:rPr lang="cs-CZ" dirty="0" smtClean="0"/>
              <a:t>Demonstrativně </a:t>
            </a:r>
            <a:r>
              <a:rPr lang="cs-CZ" dirty="0"/>
              <a:t>jsou obsažena v článcích 22 – 25 Všeobecné deklarace </a:t>
            </a:r>
            <a:r>
              <a:rPr lang="cs-CZ" dirty="0" smtClean="0"/>
              <a:t>lidských práv.</a:t>
            </a:r>
          </a:p>
          <a:p>
            <a:r>
              <a:rPr lang="cs-CZ" dirty="0" smtClean="0"/>
              <a:t>Stát </a:t>
            </a:r>
            <a:r>
              <a:rPr lang="cs-CZ" dirty="0"/>
              <a:t>tu </a:t>
            </a:r>
            <a:r>
              <a:rPr lang="cs-CZ" dirty="0" smtClean="0"/>
              <a:t>má povinnost </a:t>
            </a:r>
            <a:r>
              <a:rPr lang="cs-CZ" dirty="0"/>
              <a:t>zaručit občanovi jich užívat </a:t>
            </a:r>
            <a:r>
              <a:rPr lang="cs-CZ" dirty="0" smtClean="0"/>
              <a:t> a také je </a:t>
            </a:r>
            <a:r>
              <a:rPr lang="cs-CZ" dirty="0"/>
              <a:t>vůči </a:t>
            </a:r>
            <a:r>
              <a:rPr lang="cs-CZ" dirty="0" smtClean="0"/>
              <a:t>občanovi plnil</a:t>
            </a:r>
            <a:r>
              <a:rPr lang="cs-CZ" dirty="0"/>
              <a:t>, a to buď dávkou, nebo </a:t>
            </a:r>
            <a:r>
              <a:rPr lang="cs-CZ" dirty="0" smtClean="0"/>
              <a:t>službou.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35971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Právo na práci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znamená možnost zvolit si svobodně zaměstnání v uspokojivých pracovních podmínkách za přiměřenou </a:t>
            </a:r>
            <a:r>
              <a:rPr lang="cs-CZ" dirty="0" smtClean="0"/>
              <a:t>odměnu, právo </a:t>
            </a:r>
            <a:r>
              <a:rPr lang="cs-CZ" dirty="0"/>
              <a:t>získat práci v mezích </a:t>
            </a:r>
            <a:r>
              <a:rPr lang="cs-CZ" dirty="0" smtClean="0"/>
              <a:t>společenských možností </a:t>
            </a:r>
            <a:r>
              <a:rPr lang="cs-CZ" dirty="0"/>
              <a:t>nebo peněžitou podporu </a:t>
            </a:r>
            <a:r>
              <a:rPr lang="cs-CZ" dirty="0" smtClean="0"/>
              <a:t>v nezaměstnanosti</a:t>
            </a:r>
          </a:p>
          <a:p>
            <a:r>
              <a:rPr lang="cs-CZ" dirty="0"/>
              <a:t>S tímto souvisí:</a:t>
            </a:r>
          </a:p>
          <a:p>
            <a:pPr marL="0" indent="0">
              <a:buNone/>
            </a:pPr>
            <a:r>
              <a:rPr lang="cs-CZ" dirty="0"/>
              <a:t>„Každý má právo na svobodnou volbu povolání a přípravu k němu, jakož i právo podnikat a provozovat jinou hospodářskou činnost“ </a:t>
            </a:r>
            <a:endParaRPr lang="cs-CZ" dirty="0" smtClean="0"/>
          </a:p>
          <a:p>
            <a:pPr marL="0" indent="0">
              <a:buNone/>
            </a:pPr>
            <a:r>
              <a:rPr lang="cs-CZ" sz="2600" dirty="0" smtClean="0"/>
              <a:t>(</a:t>
            </a:r>
            <a:r>
              <a:rPr lang="cs-CZ" sz="2600" dirty="0"/>
              <a:t>čl. 26 odst. 1 Listiny základních práv a svobod)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9419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Právo na vzdělání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</a:t>
            </a:r>
            <a:r>
              <a:rPr lang="cs-CZ" dirty="0" smtClean="0"/>
              <a:t>zdělání je nezastupitelná složka </a:t>
            </a:r>
            <a:r>
              <a:rPr lang="cs-CZ" dirty="0"/>
              <a:t>kultivace osobnosti jedince i občana a také </a:t>
            </a:r>
            <a:r>
              <a:rPr lang="cs-CZ" dirty="0" smtClean="0"/>
              <a:t>zásadní předpoklad </a:t>
            </a:r>
            <a:r>
              <a:rPr lang="cs-CZ" dirty="0"/>
              <a:t>jeho uplatnění na trhu </a:t>
            </a:r>
            <a:r>
              <a:rPr lang="cs-CZ" dirty="0" smtClean="0"/>
              <a:t>práce, roste </a:t>
            </a:r>
            <a:r>
              <a:rPr lang="cs-CZ" dirty="0"/>
              <a:t>i význam celoživotního </a:t>
            </a:r>
            <a:r>
              <a:rPr lang="cs-CZ" dirty="0" smtClean="0"/>
              <a:t>vzdělávání</a:t>
            </a:r>
          </a:p>
          <a:p>
            <a:r>
              <a:rPr lang="cs-CZ" dirty="0" smtClean="0"/>
              <a:t>Právo </a:t>
            </a:r>
            <a:r>
              <a:rPr lang="cs-CZ" dirty="0"/>
              <a:t>na vzdělání proto předpokládá, že každému občanu se dostane takového vzdělání, jaké odpovídá jeho dispozicím a schopnostem.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00602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Právo na uspokojivé pracovní podmínky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cs-CZ" dirty="0" smtClean="0"/>
              <a:t>Znamená právo na :</a:t>
            </a:r>
          </a:p>
          <a:p>
            <a:pPr lvl="0"/>
            <a:r>
              <a:rPr lang="cs-CZ" dirty="0" smtClean="0"/>
              <a:t>odměnu </a:t>
            </a:r>
            <a:endParaRPr lang="cs-CZ" dirty="0"/>
          </a:p>
          <a:p>
            <a:r>
              <a:rPr lang="cs-CZ" dirty="0"/>
              <a:t>spravedlivou </a:t>
            </a:r>
            <a:r>
              <a:rPr lang="cs-CZ" dirty="0" smtClean="0"/>
              <a:t>mzdu</a:t>
            </a:r>
          </a:p>
          <a:p>
            <a:pPr lvl="0"/>
            <a:r>
              <a:rPr lang="cs-CZ" dirty="0"/>
              <a:t>bezpečné a zdravotně nezávadné pracovní </a:t>
            </a:r>
            <a:r>
              <a:rPr lang="cs-CZ" dirty="0" smtClean="0"/>
              <a:t>podmínky </a:t>
            </a:r>
            <a:endParaRPr lang="cs-CZ" dirty="0"/>
          </a:p>
          <a:p>
            <a:r>
              <a:rPr lang="cs-CZ" dirty="0"/>
              <a:t>stejnou příležitost pro všechny dosáhnout v zaměstnání povýšení na odpovídající vyšší stupeň, </a:t>
            </a:r>
            <a:endParaRPr lang="cs-CZ" dirty="0" smtClean="0"/>
          </a:p>
          <a:p>
            <a:r>
              <a:rPr lang="cs-CZ" dirty="0" smtClean="0"/>
              <a:t>odpočinek</a:t>
            </a:r>
            <a:r>
              <a:rPr lang="cs-CZ" dirty="0"/>
              <a:t>, zotavení </a:t>
            </a: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3369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Právo na životní úroveň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</a:t>
            </a:r>
            <a:r>
              <a:rPr lang="cs-CZ" dirty="0" smtClean="0"/>
              <a:t>namená takovou </a:t>
            </a:r>
            <a:r>
              <a:rPr lang="cs-CZ" dirty="0"/>
              <a:t>životní úroveň, která by jemu a jeho rodině zajistila zdraví a základní podmínky pro </a:t>
            </a:r>
            <a:r>
              <a:rPr lang="cs-CZ" dirty="0" smtClean="0"/>
              <a:t>existenci</a:t>
            </a:r>
          </a:p>
          <a:p>
            <a:r>
              <a:rPr lang="cs-CZ" dirty="0"/>
              <a:t>právo na ochranu před hmotnou nouzí a sociálním </a:t>
            </a:r>
            <a:r>
              <a:rPr lang="cs-CZ" dirty="0" smtClean="0"/>
              <a:t>vyloučením</a:t>
            </a:r>
          </a:p>
          <a:p>
            <a:r>
              <a:rPr lang="cs-CZ" dirty="0"/>
              <a:t>s</a:t>
            </a:r>
            <a:r>
              <a:rPr lang="cs-CZ" dirty="0" smtClean="0"/>
              <a:t>tát </a:t>
            </a:r>
            <a:r>
              <a:rPr lang="cs-CZ" dirty="0"/>
              <a:t>zaručuje minimální mzdu, která umožní důstojný život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47173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Životní a existenční minimum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cs-CZ" b="1" dirty="0"/>
              <a:t>Životní minimum</a:t>
            </a:r>
            <a:r>
              <a:rPr lang="cs-CZ" dirty="0"/>
              <a:t> je minimální společensky uznaná hranice peněžních příjmů k zajištění výživy a ostatních základních osobních potřeb</a:t>
            </a:r>
            <a:r>
              <a:rPr lang="cs-CZ" dirty="0" smtClean="0"/>
              <a:t>.</a:t>
            </a:r>
          </a:p>
          <a:p>
            <a:pPr marL="0" lvl="0" indent="0">
              <a:buNone/>
            </a:pPr>
            <a:r>
              <a:rPr lang="cs-CZ" dirty="0"/>
              <a:t> </a:t>
            </a:r>
            <a:r>
              <a:rPr lang="cs-CZ" dirty="0" smtClean="0"/>
              <a:t>   (3 </a:t>
            </a:r>
            <a:r>
              <a:rPr lang="cs-CZ" dirty="0" smtClean="0"/>
              <a:t>410 </a:t>
            </a:r>
            <a:r>
              <a:rPr lang="cs-CZ" dirty="0" smtClean="0"/>
              <a:t>Kč jednotlivec, 2 </a:t>
            </a:r>
            <a:r>
              <a:rPr lang="cs-CZ" dirty="0" smtClean="0"/>
              <a:t>450 </a:t>
            </a:r>
            <a:r>
              <a:rPr lang="cs-CZ" dirty="0" smtClean="0"/>
              <a:t>Kč dítě 15 – 26let)</a:t>
            </a:r>
            <a:endParaRPr lang="cs-CZ" dirty="0"/>
          </a:p>
          <a:p>
            <a:r>
              <a:rPr lang="cs-CZ" b="1" dirty="0"/>
              <a:t>Existenční minimum</a:t>
            </a:r>
            <a:r>
              <a:rPr lang="cs-CZ" dirty="0"/>
              <a:t> je minimální hranicí peněžních příjmů, která se považuje za nezbytnou k zajištění výživy a ostatních základních osobních potřeb </a:t>
            </a:r>
            <a:r>
              <a:rPr lang="cs-CZ" u="sng" dirty="0"/>
              <a:t>na úrovni umožňující přežití</a:t>
            </a:r>
            <a:r>
              <a:rPr lang="cs-CZ" u="sng" dirty="0" smtClean="0"/>
              <a:t>.</a:t>
            </a:r>
            <a:r>
              <a:rPr lang="cs-CZ" dirty="0" smtClean="0"/>
              <a:t> (2 </a:t>
            </a:r>
            <a:r>
              <a:rPr lang="cs-CZ" dirty="0" smtClean="0"/>
              <a:t>200 </a:t>
            </a:r>
            <a:r>
              <a:rPr lang="cs-CZ" dirty="0" smtClean="0"/>
              <a:t>Kč)</a:t>
            </a:r>
            <a:endParaRPr lang="cs-CZ" u="sng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42903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Právo na minimální mzdu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minimální </a:t>
            </a:r>
            <a:r>
              <a:rPr lang="cs-CZ" dirty="0"/>
              <a:t>mzda je nejnižší přípustná výše odměny, kterou je povinen zaměstnavatel poskytnout za práci svému </a:t>
            </a:r>
            <a:r>
              <a:rPr lang="cs-CZ" dirty="0" smtClean="0"/>
              <a:t>zaměstnanci </a:t>
            </a:r>
          </a:p>
          <a:p>
            <a:r>
              <a:rPr lang="cs-CZ" dirty="0"/>
              <a:t>t</a:t>
            </a:r>
            <a:r>
              <a:rPr lang="cs-CZ" dirty="0" smtClean="0"/>
              <a:t>ýká </a:t>
            </a:r>
            <a:r>
              <a:rPr lang="cs-CZ" dirty="0"/>
              <a:t>se všech pracovněprávních </a:t>
            </a:r>
            <a:r>
              <a:rPr lang="cs-CZ" dirty="0" smtClean="0"/>
              <a:t>vztahů</a:t>
            </a:r>
          </a:p>
          <a:p>
            <a:r>
              <a:rPr lang="cs-CZ" dirty="0" smtClean="0"/>
              <a:t>při </a:t>
            </a:r>
            <a:r>
              <a:rPr lang="cs-CZ" dirty="0"/>
              <a:t>40hodinové týdenní pracovní době činí hrubá minimální mzda za měsíc </a:t>
            </a:r>
            <a:r>
              <a:rPr lang="cs-CZ" b="1" dirty="0"/>
              <a:t>8 000 </a:t>
            </a:r>
            <a:r>
              <a:rPr lang="cs-CZ" b="1" dirty="0" smtClean="0"/>
              <a:t>Kč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93290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Právo na rodinu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potřebné podmínky pro vstup do manželství a narození </a:t>
            </a:r>
            <a:r>
              <a:rPr lang="cs-CZ" dirty="0" smtClean="0"/>
              <a:t>dětí</a:t>
            </a:r>
          </a:p>
          <a:p>
            <a:r>
              <a:rPr lang="cs-CZ" dirty="0"/>
              <a:t>nejširší možnou ochranu a pomoc </a:t>
            </a:r>
            <a:r>
              <a:rPr lang="cs-CZ" dirty="0" smtClean="0"/>
              <a:t>rodině</a:t>
            </a:r>
          </a:p>
          <a:p>
            <a:r>
              <a:rPr lang="cs-CZ" dirty="0"/>
              <a:t>zvláštní ochranu matkám </a:t>
            </a:r>
            <a:r>
              <a:rPr lang="cs-CZ" dirty="0" smtClean="0"/>
              <a:t>– těhotenství a mateřství, </a:t>
            </a:r>
            <a:r>
              <a:rPr lang="cs-CZ" dirty="0"/>
              <a:t>včetně placené rodičovské dovolené </a:t>
            </a:r>
            <a:endParaRPr lang="cs-CZ" dirty="0" smtClean="0"/>
          </a:p>
          <a:p>
            <a:r>
              <a:rPr lang="cs-CZ" dirty="0"/>
              <a:t>ochranu a pomoc všem dětem a mládeži </a:t>
            </a:r>
            <a:r>
              <a:rPr lang="cs-CZ" dirty="0" smtClean="0"/>
              <a:t>proti vykořisťování, ohrožení mravnosti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183961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Právo na sdružování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každý </a:t>
            </a:r>
            <a:r>
              <a:rPr lang="cs-CZ" dirty="0"/>
              <a:t>právo sdružovat se k obraně svých </a:t>
            </a:r>
            <a:r>
              <a:rPr lang="cs-CZ" dirty="0" smtClean="0"/>
              <a:t>zájmů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12227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Právo na sociální zabezpečení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stát </a:t>
            </a:r>
            <a:r>
              <a:rPr lang="cs-CZ" dirty="0"/>
              <a:t>je povinen </a:t>
            </a:r>
            <a:r>
              <a:rPr lang="cs-CZ" dirty="0" smtClean="0"/>
              <a:t>umožnit, </a:t>
            </a:r>
            <a:r>
              <a:rPr lang="cs-CZ" dirty="0"/>
              <a:t>aby ekonomická, sociální a kulturní práva zajistila důstojnost a svobodný rozvoj osobnosti </a:t>
            </a:r>
            <a:r>
              <a:rPr lang="cs-CZ" dirty="0" smtClean="0"/>
              <a:t>člověka</a:t>
            </a:r>
          </a:p>
          <a:p>
            <a:r>
              <a:rPr lang="cs-CZ" dirty="0" smtClean="0"/>
              <a:t>pro </a:t>
            </a:r>
            <a:r>
              <a:rPr lang="cs-CZ" dirty="0"/>
              <a:t>jednotlivá odvětví sociálního zabezpečení byly vypracovány zvláštní úmluvy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47630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Právo na ochranu zdraví a bezplatnou péči o něj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právo na dosažitelnou úroveň fyzického a duševního zdraví, přičemž se přepokládá, že o své vlastní zdraví </a:t>
            </a:r>
            <a:r>
              <a:rPr lang="cs-CZ" dirty="0" smtClean="0"/>
              <a:t>občan také </a:t>
            </a:r>
            <a:r>
              <a:rPr lang="cs-CZ" dirty="0"/>
              <a:t>sám </a:t>
            </a:r>
            <a:r>
              <a:rPr lang="cs-CZ" dirty="0" smtClean="0"/>
              <a:t>pečuje</a:t>
            </a:r>
          </a:p>
          <a:p>
            <a:r>
              <a:rPr lang="cs-CZ" dirty="0" smtClean="0"/>
              <a:t>Zaměřeno zejména na: </a:t>
            </a:r>
          </a:p>
          <a:p>
            <a:pPr marL="0" indent="0">
              <a:buNone/>
            </a:pPr>
            <a:r>
              <a:rPr lang="cs-CZ" dirty="0" smtClean="0"/>
              <a:t>- všestranné </a:t>
            </a:r>
            <a:r>
              <a:rPr lang="cs-CZ" dirty="0"/>
              <a:t>zlepšování zdravotního stavu obyvatelstva </a:t>
            </a:r>
            <a:endParaRPr lang="cs-CZ" dirty="0" smtClean="0"/>
          </a:p>
          <a:p>
            <a:pPr marL="0" lvl="0" indent="0">
              <a:buNone/>
            </a:pPr>
            <a:r>
              <a:rPr lang="cs-CZ" dirty="0" smtClean="0"/>
              <a:t>- zlepšení </a:t>
            </a:r>
            <a:r>
              <a:rPr lang="cs-CZ" dirty="0"/>
              <a:t>všech stránek vnějších životních podmínek a hygieny práce,</a:t>
            </a:r>
          </a:p>
          <a:p>
            <a:pPr marL="0" indent="0">
              <a:buNone/>
            </a:pPr>
            <a:r>
              <a:rPr lang="cs-CZ" dirty="0" smtClean="0"/>
              <a:t>- udržení </a:t>
            </a:r>
            <a:r>
              <a:rPr lang="cs-CZ" dirty="0"/>
              <a:t>dobrého životního prostředí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22638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Orgány </a:t>
            </a:r>
            <a:r>
              <a:rPr lang="cs-CZ" dirty="0"/>
              <a:t>sociálního zabezpečení</a:t>
            </a:r>
            <a:r>
              <a:rPr lang="cs-CZ" b="1" dirty="0"/>
              <a:t/>
            </a:r>
            <a:br>
              <a:rPr lang="cs-CZ" b="1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/>
              <a:t>Ministerstvo práce a sociálních věcí </a:t>
            </a:r>
          </a:p>
          <a:p>
            <a:pPr lvl="0"/>
            <a:r>
              <a:rPr lang="cs-CZ" dirty="0"/>
              <a:t>Česká správa sociálního </a:t>
            </a:r>
            <a:r>
              <a:rPr lang="cs-CZ" dirty="0" smtClean="0"/>
              <a:t>zabezpečení</a:t>
            </a:r>
            <a:endParaRPr lang="cs-CZ" dirty="0"/>
          </a:p>
          <a:p>
            <a:pPr lvl="0"/>
            <a:r>
              <a:rPr lang="cs-CZ" dirty="0"/>
              <a:t>Okresní správy sociálního </a:t>
            </a:r>
            <a:r>
              <a:rPr lang="cs-CZ" dirty="0" smtClean="0"/>
              <a:t>zabezpečení</a:t>
            </a:r>
            <a:endParaRPr lang="cs-CZ" dirty="0"/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Ministerstvo </a:t>
            </a:r>
            <a:r>
              <a:rPr lang="cs-CZ" dirty="0"/>
              <a:t>obrany </a:t>
            </a:r>
          </a:p>
          <a:p>
            <a:pPr lvl="0"/>
            <a:r>
              <a:rPr lang="cs-CZ" dirty="0"/>
              <a:t>Ministerstvo </a:t>
            </a:r>
            <a:r>
              <a:rPr lang="cs-CZ" dirty="0" smtClean="0"/>
              <a:t>vnitra</a:t>
            </a:r>
            <a:endParaRPr lang="cs-CZ" dirty="0"/>
          </a:p>
          <a:p>
            <a:r>
              <a:rPr lang="cs-CZ" dirty="0"/>
              <a:t>Ministerstvo spravedlnosti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77272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67006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Česká </a:t>
            </a:r>
            <a:r>
              <a:rPr lang="cs-CZ" dirty="0"/>
              <a:t>správa sociálního zabezpečení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z</a:t>
            </a:r>
            <a:r>
              <a:rPr lang="cs-CZ" dirty="0" smtClean="0"/>
              <a:t>řizovatelem je MPSV</a:t>
            </a:r>
          </a:p>
          <a:p>
            <a:r>
              <a:rPr lang="cs-CZ" dirty="0"/>
              <a:t>základní a hlavní </a:t>
            </a:r>
            <a:r>
              <a:rPr lang="cs-CZ" dirty="0" smtClean="0"/>
              <a:t>orgán státní správy </a:t>
            </a:r>
            <a:r>
              <a:rPr lang="cs-CZ" dirty="0"/>
              <a:t>v oblasti sociálního </a:t>
            </a:r>
            <a:r>
              <a:rPr lang="cs-CZ" dirty="0" smtClean="0"/>
              <a:t>zabezpečení</a:t>
            </a:r>
          </a:p>
          <a:p>
            <a:r>
              <a:rPr lang="cs-CZ" dirty="0"/>
              <a:t>ústředí ČSSZ, </a:t>
            </a:r>
            <a:r>
              <a:rPr lang="cs-CZ" dirty="0" smtClean="0"/>
              <a:t>okresní </a:t>
            </a:r>
            <a:r>
              <a:rPr lang="cs-CZ" dirty="0"/>
              <a:t>správy sociálního </a:t>
            </a:r>
            <a:r>
              <a:rPr lang="cs-CZ" dirty="0" smtClean="0"/>
              <a:t>zabezpečení  (Pražská </a:t>
            </a:r>
            <a:r>
              <a:rPr lang="cs-CZ" dirty="0"/>
              <a:t>správa sociálního zabezpečení a Městská správa sociálního zabezpečení </a:t>
            </a:r>
            <a:r>
              <a:rPr lang="cs-CZ" dirty="0" smtClean="0"/>
              <a:t>Brno)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89769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Činnost ČSSZ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rozhoduje o dávkách důchodového </a:t>
            </a:r>
            <a:r>
              <a:rPr lang="cs-CZ" dirty="0" smtClean="0"/>
              <a:t>pojištění (výše dávky, výplaty, vrácení neprávem poskytnuté dávky)</a:t>
            </a:r>
          </a:p>
          <a:p>
            <a:r>
              <a:rPr lang="cs-CZ" dirty="0"/>
              <a:t>rozhoduje o odvoláních ve věcech, </a:t>
            </a:r>
            <a:r>
              <a:rPr lang="cs-CZ" dirty="0" smtClean="0"/>
              <a:t>v nichž v prvním stupni rozhodla OSSZ</a:t>
            </a:r>
          </a:p>
          <a:p>
            <a:pPr lvl="0"/>
            <a:r>
              <a:rPr lang="cs-CZ" dirty="0"/>
              <a:t>plní úkoly při výplatě </a:t>
            </a:r>
            <a:r>
              <a:rPr lang="cs-CZ" dirty="0" smtClean="0"/>
              <a:t>dávek do ciziny</a:t>
            </a:r>
          </a:p>
          <a:p>
            <a:pPr lvl="0"/>
            <a:r>
              <a:rPr lang="cs-CZ" dirty="0"/>
              <a:t>v</a:t>
            </a:r>
            <a:r>
              <a:rPr lang="cs-CZ" dirty="0" smtClean="0"/>
              <a:t>ede registr pojištěnců</a:t>
            </a:r>
            <a:endParaRPr lang="cs-CZ" dirty="0"/>
          </a:p>
          <a:p>
            <a:pPr lvl="0"/>
            <a:r>
              <a:rPr lang="cs-CZ" dirty="0"/>
              <a:t>řídí a kontroluje činnost okresních správ sociálního </a:t>
            </a:r>
            <a:r>
              <a:rPr lang="cs-CZ" dirty="0" smtClean="0"/>
              <a:t>zabezpečení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56321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Okresní správa sociálního zabezpečení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územní organizační jednotky </a:t>
            </a:r>
            <a:r>
              <a:rPr lang="cs-CZ" dirty="0" smtClean="0"/>
              <a:t>ČSSZ</a:t>
            </a:r>
          </a:p>
          <a:p>
            <a:r>
              <a:rPr lang="cs-CZ" dirty="0"/>
              <a:t>s</a:t>
            </a:r>
            <a:r>
              <a:rPr lang="cs-CZ" dirty="0" smtClean="0"/>
              <a:t>ídlí v okresních městech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03161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V České republice je 92 poboček okresní správy </a:t>
            </a:r>
            <a:r>
              <a:rPr lang="cs-CZ" dirty="0" smtClean="0"/>
              <a:t>sociálního zabezpečení</a:t>
            </a:r>
            <a:endParaRPr lang="cs-CZ" dirty="0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pic>
        <p:nvPicPr>
          <p:cNvPr id="1025" name="Picture 1" descr="http://www.cssz.cz/NR/rdonlyres/68830DCC-4E9F-4466-ACC9-48B603291A8D/0/mapa.jpg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620688"/>
            <a:ext cx="6552728" cy="387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6859" y="591344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739703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Činnost OSSZ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rozhoduje ve věcech nemocenského pojištění zaměstnanců </a:t>
            </a:r>
            <a:r>
              <a:rPr lang="cs-CZ" dirty="0" smtClean="0"/>
              <a:t>(nárok na dávku, výplata, kontroly PN)</a:t>
            </a:r>
          </a:p>
          <a:p>
            <a:r>
              <a:rPr lang="cs-CZ" dirty="0"/>
              <a:t>sepisuje a dokladuje žádosti o </a:t>
            </a:r>
            <a:r>
              <a:rPr lang="cs-CZ" dirty="0" smtClean="0"/>
              <a:t>dávky důchodového pojištění </a:t>
            </a:r>
          </a:p>
          <a:p>
            <a:r>
              <a:rPr lang="cs-CZ" dirty="0"/>
              <a:t>provádí důchodové pojištění a nemocenské pojištění OSVČ </a:t>
            </a:r>
            <a:r>
              <a:rPr lang="cs-CZ" dirty="0" smtClean="0"/>
              <a:t>(a zahraničních zaměstnanců)</a:t>
            </a:r>
          </a:p>
          <a:p>
            <a:r>
              <a:rPr lang="cs-CZ" dirty="0"/>
              <a:t>sleduje dodržování platební povinnosti povinných subjektů v sociálním zabezpečení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653628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Poskytování odborné pomoci ve věcech sociálního zabezpečení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u="sng" dirty="0" smtClean="0"/>
              <a:t>OSSZ poskytují </a:t>
            </a:r>
            <a:r>
              <a:rPr lang="cs-CZ" u="sng" dirty="0"/>
              <a:t>občanům a organizacím odbornou pomoc ve věcech sociálního </a:t>
            </a:r>
            <a:r>
              <a:rPr lang="cs-CZ" u="sng" dirty="0" smtClean="0"/>
              <a:t>zabezpečení</a:t>
            </a:r>
          </a:p>
          <a:p>
            <a:r>
              <a:rPr lang="cs-CZ" dirty="0" smtClean="0"/>
              <a:t>na </a:t>
            </a:r>
            <a:r>
              <a:rPr lang="cs-CZ" dirty="0"/>
              <a:t>území hlavního města Prahy vykonává působnost okresní správy sociálního zabezpečení Pražská správa sociálního </a:t>
            </a:r>
            <a:r>
              <a:rPr lang="cs-CZ" dirty="0" smtClean="0"/>
              <a:t>zabezpečení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43235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 err="1"/>
              <a:t>Goldman</a:t>
            </a:r>
            <a:r>
              <a:rPr lang="cs-CZ" dirty="0"/>
              <a:t> Radoslav a kolektiv, Vybrané kapitoly ze sociálních disciplín, UP Olomouc, 2005</a:t>
            </a:r>
            <a:br>
              <a:rPr lang="cs-CZ" dirty="0"/>
            </a:br>
            <a:endParaRPr lang="cs-CZ" dirty="0"/>
          </a:p>
          <a:p>
            <a:r>
              <a:rPr lang="cs-CZ" dirty="0"/>
              <a:t>Krebs Vojtěch a kolektiv, Sociální politika, </a:t>
            </a:r>
            <a:r>
              <a:rPr lang="cs-CZ" dirty="0" err="1"/>
              <a:t>Aspi</a:t>
            </a:r>
            <a:r>
              <a:rPr lang="cs-CZ" dirty="0"/>
              <a:t>, Praha, 2007</a:t>
            </a:r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r>
              <a:rPr lang="cs-CZ" u="sng" dirty="0">
                <a:hlinkClick r:id="rId2"/>
              </a:rPr>
              <a:t>www.mpsv.cz</a:t>
            </a:r>
            <a:endParaRPr lang="cs-CZ" dirty="0"/>
          </a:p>
          <a:p>
            <a:r>
              <a:rPr lang="cs-CZ" u="sng" dirty="0">
                <a:hlinkClick r:id="rId3"/>
              </a:rPr>
              <a:t>http://aktualne.centrum.cz/finance/prace/clanek.phtml?id=631300</a:t>
            </a:r>
            <a:endParaRPr lang="cs-CZ" dirty="0"/>
          </a:p>
          <a:p>
            <a:r>
              <a:rPr lang="cs-CZ" u="sng" dirty="0">
                <a:hlinkClick r:id="rId4"/>
              </a:rPr>
              <a:t>http://www.cssz.cz/cz/o-cssz/profil-organizace/organizacni-struktura/okresni-spravy-socialniho-zabezpeceni.htm</a:t>
            </a:r>
            <a:endParaRPr lang="cs-CZ" dirty="0"/>
          </a:p>
          <a:p>
            <a:r>
              <a:rPr lang="cs-CZ" u="sng" dirty="0">
                <a:hlinkClick r:id="rId5"/>
              </a:rPr>
              <a:t>http://www.cssz.cz/cz/kontakty/krajska-a-okresni-pracoviste/</a:t>
            </a:r>
            <a:endParaRPr lang="cs-CZ" dirty="0"/>
          </a:p>
          <a:p>
            <a:r>
              <a:rPr lang="cs-CZ" u="sng" dirty="0">
                <a:hlinkClick r:id="rId6"/>
              </a:rPr>
              <a:t>http://www.cssz.cz/cz/o-cssz/profil-organizace/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653784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825</Words>
  <Application>Microsoft Office PowerPoint</Application>
  <PresentationFormat>Předvádění na obrazovce (4:3)</PresentationFormat>
  <Paragraphs>169</Paragraphs>
  <Slides>35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36" baseType="lpstr">
      <vt:lpstr>Motiv systému Office</vt:lpstr>
      <vt:lpstr>Systém sociální zabezpečení v ČR</vt:lpstr>
      <vt:lpstr>Sociální zabezpečení</vt:lpstr>
      <vt:lpstr>Sociální zabezpečení se poskytuje v případě:</vt:lpstr>
      <vt:lpstr>Faktory mající vliv na sociální zabezpečení</vt:lpstr>
      <vt:lpstr>Faktory mající vliv na sociální zabezpečení II.</vt:lpstr>
      <vt:lpstr>Faktory mající vliv na sociální zabezpečení III.</vt:lpstr>
      <vt:lpstr>Principy sociálního zabezpečení</vt:lpstr>
      <vt:lpstr>Princip sociální spravedlnosti</vt:lpstr>
      <vt:lpstr>Tři zásady sociální spravedlnosti</vt:lpstr>
      <vt:lpstr>Princip univerzality</vt:lpstr>
      <vt:lpstr>Princip uniformity</vt:lpstr>
      <vt:lpstr>Princip komplexnosti</vt:lpstr>
      <vt:lpstr>Princip adekvátnosti</vt:lpstr>
      <vt:lpstr>Princip sociální garance</vt:lpstr>
      <vt:lpstr>Princip sociální solidarity</vt:lpstr>
      <vt:lpstr>Princip participace</vt:lpstr>
      <vt:lpstr>Sociální práva</vt:lpstr>
      <vt:lpstr>Právo na práci</vt:lpstr>
      <vt:lpstr>Právo na vzdělání</vt:lpstr>
      <vt:lpstr>Právo na uspokojivé pracovní podmínky</vt:lpstr>
      <vt:lpstr>Právo na životní úroveň</vt:lpstr>
      <vt:lpstr>Životní a existenční minimum</vt:lpstr>
      <vt:lpstr>Právo na minimální mzdu</vt:lpstr>
      <vt:lpstr>Právo na rodinu</vt:lpstr>
      <vt:lpstr>Právo na sdružování</vt:lpstr>
      <vt:lpstr>Právo na sociální zabezpečení</vt:lpstr>
      <vt:lpstr>Právo na ochranu zdraví a bezplatnou péči o něj</vt:lpstr>
      <vt:lpstr> Orgány sociálního zabezpečení </vt:lpstr>
      <vt:lpstr> Česká správa sociálního zabezpečení </vt:lpstr>
      <vt:lpstr>Činnost ČSSZ</vt:lpstr>
      <vt:lpstr>Okresní správa sociálního zabezpečení</vt:lpstr>
      <vt:lpstr>V České republice je 92 poboček okresní správy sociálního zabezpečení</vt:lpstr>
      <vt:lpstr>Činnost OSSZ</vt:lpstr>
      <vt:lpstr>Poskytování odborné pomoci ve věcech sociálního zabezpečení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Systém sociální zabezpečení v ČR</dc:title>
  <dc:creator>Pleskotova V</dc:creator>
  <cp:lastModifiedBy>Vilma</cp:lastModifiedBy>
  <cp:revision>13</cp:revision>
  <dcterms:created xsi:type="dcterms:W3CDTF">2011-08-25T09:14:46Z</dcterms:created>
  <dcterms:modified xsi:type="dcterms:W3CDTF">2011-12-30T19:32:29Z</dcterms:modified>
</cp:coreProperties>
</file>