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BDA9-188E-4CE8-909A-895C25D141B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4DC-BDC7-42A8-A41B-AAA12D4EDFE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121368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BDA9-188E-4CE8-909A-895C25D141B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4DC-BDC7-42A8-A41B-AAA12D4EDFE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694656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BDA9-188E-4CE8-909A-895C25D141B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4DC-BDC7-42A8-A41B-AAA12D4EDFE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263062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BDA9-188E-4CE8-909A-895C25D141B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4DC-BDC7-42A8-A41B-AAA12D4EDFE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001566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BDA9-188E-4CE8-909A-895C25D141B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4DC-BDC7-42A8-A41B-AAA12D4EDFE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054882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BDA9-188E-4CE8-909A-895C25D141B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4DC-BDC7-42A8-A41B-AAA12D4EDFE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898372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BDA9-188E-4CE8-909A-895C25D141B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4DC-BDC7-42A8-A41B-AAA12D4EDFE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800825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BDA9-188E-4CE8-909A-895C25D141B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4DC-BDC7-42A8-A41B-AAA12D4EDFE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664016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BDA9-188E-4CE8-909A-895C25D141B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4DC-BDC7-42A8-A41B-AAA12D4EDFE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058957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BDA9-188E-4CE8-909A-895C25D141B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4DC-BDC7-42A8-A41B-AAA12D4EDFE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346775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BDA9-188E-4CE8-909A-895C25D141B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4DC-BDC7-42A8-A41B-AAA12D4EDFE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938530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CBDA9-188E-4CE8-909A-895C25D141B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B84DC-BDC7-42A8-A41B-AAA12D4EDFE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14967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Domy na půli cesty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3508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Domy na půli cesty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pobytové služby zpravidla pro osoby do 26 let věku, které </a:t>
            </a:r>
            <a:r>
              <a:rPr lang="cs-CZ" dirty="0" smtClean="0"/>
              <a:t>po dosažení </a:t>
            </a:r>
            <a:r>
              <a:rPr lang="cs-CZ" dirty="0"/>
              <a:t>zletilosti opouštějí školská zařízení pro výkon ústavní nebo ochranné </a:t>
            </a:r>
            <a:r>
              <a:rPr lang="cs-CZ" dirty="0" smtClean="0"/>
              <a:t>výchovy.  </a:t>
            </a:r>
          </a:p>
          <a:p>
            <a:r>
              <a:rPr lang="cs-CZ" dirty="0" smtClean="0"/>
              <a:t>Způsob </a:t>
            </a:r>
            <a:r>
              <a:rPr lang="cs-CZ" dirty="0"/>
              <a:t>poskytování sociálních služeb v těchto zařízeních je přizpůsoben specifickým potřebám těchto osob.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9035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úkony domů na půli cesty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a) poskytnutí ubytování,</a:t>
            </a:r>
          </a:p>
          <a:p>
            <a:pPr>
              <a:buNone/>
            </a:pPr>
            <a:r>
              <a:rPr lang="cs-CZ" dirty="0" smtClean="0"/>
              <a:t>b) zprostředkování kontaktu se společenským prostředím,</a:t>
            </a:r>
          </a:p>
          <a:p>
            <a:pPr>
              <a:buNone/>
            </a:pPr>
            <a:r>
              <a:rPr lang="cs-CZ" dirty="0" smtClean="0"/>
              <a:t>c) sociálně terapeutické činnosti,</a:t>
            </a:r>
          </a:p>
          <a:p>
            <a:pPr>
              <a:buNone/>
            </a:pPr>
            <a:r>
              <a:rPr lang="cs-CZ" dirty="0" smtClean="0"/>
              <a:t>d) pomoc při uplatňování práv, oprávněných zájmů a obstarávání osobních záležitostí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Domy na půli cesty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dočasné ubytování pro klienty, kteří předtím byli v dlouhodobé ústavní péči. Klienti za ubytování platí, udržují sami svoji domácnost, chodí do zaměstnání, do školy. </a:t>
            </a:r>
            <a:endParaRPr lang="cs-CZ" dirty="0" smtClean="0"/>
          </a:p>
          <a:p>
            <a:r>
              <a:rPr lang="cs-CZ" dirty="0" smtClean="0"/>
              <a:t>S</a:t>
            </a:r>
            <a:r>
              <a:rPr lang="cs-CZ" dirty="0"/>
              <a:t> ubytováním jsou obvykle spojeny některé služby a </a:t>
            </a:r>
            <a:r>
              <a:rPr lang="cs-CZ" dirty="0" smtClean="0"/>
              <a:t>programy.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733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2184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cs-CZ" dirty="0"/>
              <a:t>Osoby opouštějící ústavní zařízení (do 26 let, školská zařízení pro výkon ústavní péče) </a:t>
            </a:r>
            <a:endParaRPr lang="cs-CZ" dirty="0" smtClean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</a:t>
            </a:r>
            <a:r>
              <a:rPr lang="cs-CZ" dirty="0"/>
              <a:t>nacházející se v složité bytové situaci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5507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za služby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poskytnutí ubytování = ubytování v prostředí, které má znaky bydlení v domácnosti, po dobu zpravidla nepřevyšující 1 rok, vytvoření podmínek pro zajištění úklidu, praní a žehlení osobního prádla, výměny ložního </a:t>
            </a:r>
            <a:r>
              <a:rPr lang="cs-CZ" dirty="0" smtClean="0"/>
              <a:t>prádla </a:t>
            </a:r>
          </a:p>
          <a:p>
            <a:r>
              <a:rPr lang="cs-CZ" b="1" dirty="0" smtClean="0"/>
              <a:t>120 </a:t>
            </a:r>
            <a:r>
              <a:rPr lang="cs-CZ" b="1" dirty="0"/>
              <a:t>Kč denně</a:t>
            </a:r>
            <a:r>
              <a:rPr lang="cs-CZ" dirty="0"/>
              <a:t>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2486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služby domu na půli cesty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b="1" dirty="0" smtClean="0"/>
              <a:t>Centrum </a:t>
            </a:r>
            <a:r>
              <a:rPr lang="cs-CZ" b="1" dirty="0"/>
              <a:t>J.J. </a:t>
            </a:r>
            <a:r>
              <a:rPr lang="cs-CZ" b="1" dirty="0" err="1"/>
              <a:t>Pestalozziho</a:t>
            </a:r>
            <a:r>
              <a:rPr lang="cs-CZ" b="1" dirty="0"/>
              <a:t> o.p.s</a:t>
            </a:r>
            <a:r>
              <a:rPr lang="cs-CZ" b="1" dirty="0" smtClean="0"/>
              <a:t>.</a:t>
            </a:r>
            <a:r>
              <a:rPr lang="cs-CZ" dirty="0" smtClean="0"/>
              <a:t>, Dům na půli cesty, Hrochův Týnec</a:t>
            </a:r>
          </a:p>
          <a:p>
            <a:r>
              <a:rPr lang="cs-CZ" dirty="0"/>
              <a:t>Dorost (16 -18 let) a mladí lidé (19-26 let) </a:t>
            </a:r>
          </a:p>
          <a:p>
            <a:r>
              <a:rPr lang="cs-CZ" dirty="0"/>
              <a:t>Předpokladem vstupu zájemce o službu je dobrovolnost a aktivní přístup k řešení vlastní </a:t>
            </a:r>
            <a:r>
              <a:rPr lang="cs-CZ" dirty="0" smtClean="0"/>
              <a:t>situace.</a:t>
            </a:r>
          </a:p>
          <a:p>
            <a:r>
              <a:rPr lang="cs-CZ" dirty="0"/>
              <a:t>K</a:t>
            </a:r>
            <a:r>
              <a:rPr lang="cs-CZ" dirty="0" smtClean="0"/>
              <a:t>apacita: 12 lůžek</a:t>
            </a:r>
          </a:p>
          <a:p>
            <a:r>
              <a:rPr lang="cs-CZ" dirty="0"/>
              <a:t>Poplatek </a:t>
            </a:r>
            <a:r>
              <a:rPr lang="cs-CZ" dirty="0" smtClean="0"/>
              <a:t>služby </a:t>
            </a:r>
            <a:r>
              <a:rPr lang="cs-CZ" dirty="0"/>
              <a:t>činí </a:t>
            </a:r>
            <a:r>
              <a:rPr lang="cs-CZ" b="1" dirty="0"/>
              <a:t>2.000 Kč/měsíc nebo 65 </a:t>
            </a:r>
            <a:r>
              <a:rPr lang="cs-CZ" b="1" dirty="0" smtClean="0"/>
              <a:t>Kč/den</a:t>
            </a:r>
            <a:r>
              <a:rPr lang="cs-CZ" dirty="0" smtClean="0"/>
              <a:t> </a:t>
            </a:r>
          </a:p>
          <a:p>
            <a:r>
              <a:rPr lang="cs-CZ" dirty="0"/>
              <a:t>R</a:t>
            </a:r>
            <a:r>
              <a:rPr lang="cs-CZ" dirty="0" smtClean="0"/>
              <a:t>odič </a:t>
            </a:r>
            <a:r>
              <a:rPr lang="cs-CZ" dirty="0"/>
              <a:t>s nezletilým dítětem, platí za službu rodič 600 Kč/měsíc nebo 20 Kč/den a to za každé </a:t>
            </a:r>
            <a:r>
              <a:rPr lang="cs-CZ" dirty="0" smtClean="0"/>
              <a:t>dítě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7161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služby dům na půli cesty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cs-CZ" b="1" dirty="0"/>
              <a:t>Sociální poradenství </a:t>
            </a:r>
            <a:endParaRPr lang="cs-CZ" dirty="0"/>
          </a:p>
          <a:p>
            <a:pPr lvl="0"/>
            <a:r>
              <a:rPr lang="cs-CZ" dirty="0"/>
              <a:t>poskytuje informace směřující k řešení nepříznivé sociální situace</a:t>
            </a:r>
          </a:p>
          <a:p>
            <a:pPr lvl="0"/>
            <a:r>
              <a:rPr lang="cs-CZ" dirty="0"/>
              <a:t>poskytuje informace o </a:t>
            </a:r>
            <a:r>
              <a:rPr lang="cs-CZ" dirty="0" smtClean="0"/>
              <a:t>čerpání </a:t>
            </a:r>
            <a:r>
              <a:rPr lang="cs-CZ" dirty="0"/>
              <a:t>soc. </a:t>
            </a:r>
            <a:r>
              <a:rPr lang="cs-CZ" dirty="0" smtClean="0"/>
              <a:t>dávek, o </a:t>
            </a:r>
            <a:r>
              <a:rPr lang="cs-CZ" dirty="0"/>
              <a:t>základních právech a povinnostech </a:t>
            </a:r>
            <a:r>
              <a:rPr lang="cs-CZ" dirty="0" smtClean="0"/>
              <a:t>uživatele</a:t>
            </a:r>
            <a:endParaRPr lang="cs-CZ" dirty="0"/>
          </a:p>
          <a:p>
            <a:pPr lvl="0"/>
            <a:r>
              <a:rPr lang="cs-CZ" dirty="0" smtClean="0"/>
              <a:t>poskytuje </a:t>
            </a:r>
            <a:r>
              <a:rPr lang="cs-CZ" dirty="0"/>
              <a:t>pomoc při vedení domácnosti a výchově </a:t>
            </a:r>
            <a:r>
              <a:rPr lang="cs-CZ" dirty="0" smtClean="0"/>
              <a:t>dětí</a:t>
            </a:r>
          </a:p>
          <a:p>
            <a:pPr lvl="0">
              <a:buFont typeface="Wingdings" pitchFamily="2" charset="2"/>
              <a:buChar char="q"/>
            </a:pPr>
            <a:r>
              <a:rPr lang="cs-CZ" b="1" dirty="0" smtClean="0"/>
              <a:t>Sociální dovednosti</a:t>
            </a:r>
            <a:endParaRPr lang="cs-CZ" dirty="0"/>
          </a:p>
          <a:p>
            <a:pPr lvl="0"/>
            <a:r>
              <a:rPr lang="cs-CZ" dirty="0" smtClean="0"/>
              <a:t>podpora </a:t>
            </a:r>
            <a:r>
              <a:rPr lang="cs-CZ" dirty="0"/>
              <a:t>v oblasti partnerských vztahů</a:t>
            </a:r>
          </a:p>
          <a:p>
            <a:pPr lvl="0"/>
            <a:r>
              <a:rPr lang="cs-CZ" dirty="0"/>
              <a:t>podpora při získávání návyků, které souvisí s nástupem do práce</a:t>
            </a:r>
          </a:p>
          <a:p>
            <a:pPr lvl="0"/>
            <a:r>
              <a:rPr lang="cs-CZ" dirty="0"/>
              <a:t>vedení a údržba domácnosti a osobních </a:t>
            </a:r>
            <a:r>
              <a:rPr lang="cs-CZ" dirty="0" smtClean="0"/>
              <a:t>věcí, nácvik </a:t>
            </a:r>
            <a:r>
              <a:rPr lang="cs-CZ" dirty="0"/>
              <a:t>vaření </a:t>
            </a:r>
          </a:p>
          <a:p>
            <a:pPr lvl="0"/>
            <a:r>
              <a:rPr lang="cs-CZ" dirty="0"/>
              <a:t>podpora v hospodaření s penězi </a:t>
            </a:r>
          </a:p>
          <a:p>
            <a:pPr lvl="0"/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918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b="1" dirty="0" smtClean="0"/>
              <a:t>Centrum J.J. </a:t>
            </a:r>
            <a:r>
              <a:rPr lang="cs-CZ" b="1" dirty="0" err="1" smtClean="0"/>
              <a:t>Pestalozzi</a:t>
            </a:r>
            <a:r>
              <a:rPr lang="cs-CZ" dirty="0" smtClean="0"/>
              <a:t>, Dům na půli cesty</a:t>
            </a:r>
          </a:p>
          <a:p>
            <a:r>
              <a:rPr lang="cs-CZ" b="1" dirty="0"/>
              <a:t>CEMA </a:t>
            </a:r>
            <a:r>
              <a:rPr lang="cs-CZ" b="1" dirty="0" err="1"/>
              <a:t>o.s</a:t>
            </a:r>
            <a:r>
              <a:rPr lang="cs-CZ" b="1" dirty="0"/>
              <a:t>., </a:t>
            </a:r>
            <a:r>
              <a:rPr lang="cs-CZ" dirty="0"/>
              <a:t>Dům na půli </a:t>
            </a:r>
            <a:r>
              <a:rPr lang="cs-CZ" dirty="0" smtClean="0"/>
              <a:t>cesty, Žamberk </a:t>
            </a:r>
            <a:r>
              <a:rPr lang="cs-CZ" dirty="0"/>
              <a:t>– </a:t>
            </a:r>
            <a:r>
              <a:rPr lang="cs-CZ" dirty="0" err="1" smtClean="0"/>
              <a:t>pob</a:t>
            </a:r>
            <a:r>
              <a:rPr lang="cs-CZ" dirty="0" smtClean="0"/>
              <a:t>. služby </a:t>
            </a:r>
            <a:r>
              <a:rPr lang="cs-CZ" dirty="0"/>
              <a:t>pro osoby do 26  let opouštějící školská zařízení pro výkon ústavní péče, od 19 – 26 </a:t>
            </a:r>
            <a:r>
              <a:rPr lang="cs-CZ" dirty="0" smtClean="0"/>
              <a:t>let</a:t>
            </a:r>
          </a:p>
          <a:p>
            <a:r>
              <a:rPr lang="cs-CZ" b="1" dirty="0"/>
              <a:t>SKP Centrum</a:t>
            </a:r>
            <a:r>
              <a:rPr lang="cs-CZ" dirty="0"/>
              <a:t>, Dům na půli cesty, </a:t>
            </a:r>
            <a:r>
              <a:rPr lang="cs-CZ" dirty="0" smtClean="0"/>
              <a:t>Pardubice </a:t>
            </a:r>
            <a:r>
              <a:rPr lang="cs-CZ" dirty="0"/>
              <a:t>– </a:t>
            </a:r>
            <a:r>
              <a:rPr lang="cs-CZ" dirty="0" err="1" smtClean="0"/>
              <a:t>pob</a:t>
            </a:r>
            <a:r>
              <a:rPr lang="cs-CZ" dirty="0" smtClean="0"/>
              <a:t>. </a:t>
            </a:r>
            <a:r>
              <a:rPr lang="cs-CZ" dirty="0"/>
              <a:t>s</a:t>
            </a:r>
            <a:r>
              <a:rPr lang="cs-CZ" dirty="0" smtClean="0"/>
              <a:t>l. </a:t>
            </a:r>
            <a:r>
              <a:rPr lang="cs-CZ" dirty="0"/>
              <a:t>pro osoby bez přístřeší, osoby opouštějící školská zařízení, etnické menšiny, od 16 – 26 </a:t>
            </a:r>
            <a:r>
              <a:rPr lang="cs-CZ" dirty="0" smtClean="0"/>
              <a:t>let</a:t>
            </a:r>
            <a:endParaRPr lang="cs-CZ" baseline="30000" dirty="0" smtClean="0"/>
          </a:p>
          <a:p>
            <a:r>
              <a:rPr lang="cs-CZ" b="1" dirty="0"/>
              <a:t>Květná zahrada </a:t>
            </a:r>
            <a:r>
              <a:rPr lang="cs-CZ" b="1" dirty="0" err="1"/>
              <a:t>o.s</a:t>
            </a:r>
            <a:r>
              <a:rPr lang="cs-CZ" dirty="0"/>
              <a:t>, Dům na půli cesty v </a:t>
            </a:r>
            <a:r>
              <a:rPr lang="cs-CZ" dirty="0" smtClean="0"/>
              <a:t>Květné</a:t>
            </a: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1570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cs-CZ" dirty="0" smtClean="0"/>
              <a:t>Zákon č. 108/2006 Sb. O sociálních službách (§ 58), vyhláška č. 505/2006 Sb., (§ 23)</a:t>
            </a:r>
          </a:p>
          <a:p>
            <a:pPr lvl="0"/>
            <a:r>
              <a:rPr lang="cs-CZ" dirty="0" smtClean="0"/>
              <a:t>Matoušek Oldřich, Slovník sociální práce, Portál, Praha, 2008 </a:t>
            </a:r>
          </a:p>
          <a:p>
            <a:pPr lvl="0"/>
            <a:r>
              <a:rPr lang="cs-CZ" u="sng" smtClean="0"/>
              <a:t>http</a:t>
            </a:r>
            <a:r>
              <a:rPr lang="cs-CZ" u="sng" dirty="0" smtClean="0"/>
              <a:t>://www.</a:t>
            </a:r>
            <a:r>
              <a:rPr lang="cs-CZ" u="sng" dirty="0" err="1" smtClean="0"/>
              <a:t>pestalozzi.cz</a:t>
            </a:r>
            <a:r>
              <a:rPr lang="cs-CZ" u="sng" dirty="0" smtClean="0"/>
              <a:t>/projekty.</a:t>
            </a:r>
            <a:r>
              <a:rPr lang="cs-CZ" u="sng" dirty="0" err="1" smtClean="0"/>
              <a:t>php</a:t>
            </a:r>
            <a:r>
              <a:rPr lang="cs-CZ" u="sng" dirty="0" smtClean="0"/>
              <a:t>?</a:t>
            </a:r>
            <a:r>
              <a:rPr lang="cs-CZ" u="sng" dirty="0" err="1" smtClean="0"/>
              <a:t>atr</a:t>
            </a:r>
            <a:r>
              <a:rPr lang="cs-CZ" u="sng" dirty="0" smtClean="0"/>
              <a:t>=&amp;cl=1</a:t>
            </a:r>
            <a:endParaRPr lang="cs-CZ" dirty="0" smtClean="0"/>
          </a:p>
          <a:p>
            <a:pPr lvl="0"/>
            <a:r>
              <a:rPr lang="cs-CZ" dirty="0" smtClean="0"/>
              <a:t>http://iregistr.mpsv.cz/socreg/hledani_sluzby.do?sd=domy+na+p%C5%AFl+cesty&amp;zak=Pardubick%C3%BD&amp;zaok=&amp;SUBSESSION_ID=1310240117792_7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446</Words>
  <Application>Microsoft Office PowerPoint</Application>
  <PresentationFormat>Předvádění na obrazovce (4:3)</PresentationFormat>
  <Paragraphs>46</Paragraphs>
  <Slides>10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Motiv systému Office</vt:lpstr>
      <vt:lpstr>Domy na půli cesty</vt:lpstr>
      <vt:lpstr>Domy na půli cesty</vt:lpstr>
      <vt:lpstr>Základní úkony domů na půli cesty</vt:lpstr>
      <vt:lpstr>Domy na půli cesty II.</vt:lpstr>
      <vt:lpstr>Cílová skupina uživatelů</vt:lpstr>
      <vt:lpstr>Úhrada za služby </vt:lpstr>
      <vt:lpstr>Příklad služby domu na půli cesty</vt:lpstr>
      <vt:lpstr>Příklad služby dům na půli cesty II.</vt:lpstr>
      <vt:lpstr>Organizace v Chrudimi a okolí</vt:lpstr>
      <vt:lpstr>Zdroje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Domy na půli cesty</dc:title>
  <dc:creator>Pleskotova V</dc:creator>
  <cp:lastModifiedBy>Vilma</cp:lastModifiedBy>
  <cp:revision>4</cp:revision>
  <dcterms:created xsi:type="dcterms:W3CDTF">2011-07-10T07:31:38Z</dcterms:created>
  <dcterms:modified xsi:type="dcterms:W3CDTF">2011-12-30T14:05:23Z</dcterms:modified>
</cp:coreProperties>
</file>