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15"/>
  </p:notesMasterIdLst>
  <p:sldIdLst>
    <p:sldId id="256" r:id="rId2"/>
    <p:sldId id="270" r:id="rId3"/>
    <p:sldId id="261" r:id="rId4"/>
    <p:sldId id="257" r:id="rId5"/>
    <p:sldId id="259" r:id="rId6"/>
    <p:sldId id="268" r:id="rId7"/>
    <p:sldId id="269" r:id="rId8"/>
    <p:sldId id="262" r:id="rId9"/>
    <p:sldId id="264" r:id="rId10"/>
    <p:sldId id="266" r:id="rId11"/>
    <p:sldId id="267" r:id="rId12"/>
    <p:sldId id="263" r:id="rId13"/>
    <p:sldId id="265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04CB6-C10B-47D9-9F12-7B52E7F9ECA5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9FE07-CCB5-456C-83B8-74B08645D34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9FE07-CCB5-456C-83B8-74B08645D344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EBC0CB7-DDC1-448E-A113-DB4C75212309}" type="datetimeFigureOut">
              <a:rPr lang="cs-CZ" smtClean="0"/>
              <a:pPr/>
              <a:t>7.5.2011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2E30B1C-CA64-4395-9C56-2249977BC185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7772400" cy="1470025"/>
          </a:xfrm>
        </p:spPr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1403648" y="1700808"/>
            <a:ext cx="648072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7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Manipulace s břemeny</a:t>
            </a:r>
            <a:endParaRPr lang="cs-CZ" sz="7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álný popisek 4"/>
          <p:cNvSpPr/>
          <p:nvPr/>
        </p:nvSpPr>
        <p:spPr>
          <a:xfrm>
            <a:off x="755576" y="0"/>
            <a:ext cx="4464496" cy="2016224"/>
          </a:xfrm>
          <a:prstGeom prst="wedgeEllipseCallout">
            <a:avLst>
              <a:gd name="adj1" fmla="val -20589"/>
              <a:gd name="adj2" fmla="val 78158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39552" y="2132856"/>
            <a:ext cx="7467600" cy="1728192"/>
          </a:xfrm>
        </p:spPr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Znamená zvedání a přenášení věcí pomocí vašich rukou nebo fyzické námahy</a:t>
            </a:r>
          </a:p>
          <a:p>
            <a:r>
              <a:rPr lang="cs-CZ" dirty="0" smtClean="0">
                <a:latin typeface="Comic Sans MS" pitchFamily="66" charset="0"/>
              </a:rPr>
              <a:t>Je třeba se naučit správnému zvedání a přenášení věcí jako prevence úrazů a zranění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259632" y="116632"/>
            <a:ext cx="321585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 znamená ruční </a:t>
            </a:r>
          </a:p>
          <a:p>
            <a:pPr algn="ctr"/>
            <a:r>
              <a:rPr lang="cs-CZ" sz="2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</a:t>
            </a:r>
            <a:r>
              <a:rPr lang="cs-CZ" sz="2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řenášení břemen?</a:t>
            </a:r>
            <a:endParaRPr lang="cs-CZ" sz="2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Šipka doprava 6"/>
          <p:cNvSpPr/>
          <p:nvPr/>
        </p:nvSpPr>
        <p:spPr>
          <a:xfrm>
            <a:off x="1979712" y="3861048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2843808" y="3789040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itchFamily="66" charset="0"/>
              </a:rPr>
              <a:t>Namožení svalů 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10" name="Šipka doprava 9"/>
          <p:cNvSpPr/>
          <p:nvPr/>
        </p:nvSpPr>
        <p:spPr>
          <a:xfrm>
            <a:off x="1979712" y="4365104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 doprava 10"/>
          <p:cNvSpPr/>
          <p:nvPr/>
        </p:nvSpPr>
        <p:spPr>
          <a:xfrm>
            <a:off x="1979712" y="4869160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2843808" y="429309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itchFamily="66" charset="0"/>
              </a:rPr>
              <a:t>Zlomeniny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2843808" y="479715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itchFamily="66" charset="0"/>
              </a:rPr>
              <a:t>Zranění</a:t>
            </a:r>
            <a:endParaRPr lang="cs-CZ" dirty="0">
              <a:latin typeface="Comic Sans MS" pitchFamily="66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10" grpId="0" animBg="1"/>
      <p:bldP spid="11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„Zákaz“ 5"/>
          <p:cNvSpPr/>
          <p:nvPr/>
        </p:nvSpPr>
        <p:spPr>
          <a:xfrm>
            <a:off x="5796136" y="404664"/>
            <a:ext cx="1368152" cy="1296144"/>
          </a:xfrm>
          <a:prstGeom prst="noSmoking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Správná mechanika těla je prevencí nadměrné fyzické námahy, poranění a únavy při vykonávání ošetřovatelské péče</a:t>
            </a:r>
          </a:p>
          <a:p>
            <a:endParaRPr lang="cs-CZ" dirty="0" smtClean="0">
              <a:latin typeface="Comic Sans MS" pitchFamily="66" charset="0"/>
            </a:endParaRPr>
          </a:p>
          <a:p>
            <a:pPr>
              <a:buNone/>
            </a:pPr>
            <a:r>
              <a:rPr lang="cs-CZ" dirty="0" smtClean="0">
                <a:latin typeface="Comic Sans MS" pitchFamily="66" charset="0"/>
              </a:rPr>
              <a:t>Mechanika těla má 3 základní jednotky:</a:t>
            </a:r>
          </a:p>
          <a:p>
            <a:pPr>
              <a:buNone/>
            </a:pPr>
            <a:r>
              <a:rPr lang="cs-CZ" dirty="0" smtClean="0"/>
              <a:t>                       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 rot="318393">
            <a:off x="649690" y="488993"/>
            <a:ext cx="81080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Jak mohou zdravotníci chránit své zdraví?</a:t>
            </a:r>
            <a:endParaRPr lang="cs-CZ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Pěticípá hvězda 6"/>
          <p:cNvSpPr/>
          <p:nvPr/>
        </p:nvSpPr>
        <p:spPr>
          <a:xfrm>
            <a:off x="2915816" y="3717032"/>
            <a:ext cx="432048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Pěticípá hvězda 7"/>
          <p:cNvSpPr/>
          <p:nvPr/>
        </p:nvSpPr>
        <p:spPr>
          <a:xfrm>
            <a:off x="3275856" y="4293096"/>
            <a:ext cx="432048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Pěticípá hvězda 8"/>
          <p:cNvSpPr/>
          <p:nvPr/>
        </p:nvSpPr>
        <p:spPr>
          <a:xfrm>
            <a:off x="3707904" y="4797152"/>
            <a:ext cx="432048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3275856" y="386104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omic Sans MS" pitchFamily="66" charset="0"/>
              </a:rPr>
              <a:t>d</a:t>
            </a:r>
            <a:r>
              <a:rPr lang="cs-CZ" dirty="0" smtClean="0">
                <a:latin typeface="Comic Sans MS" pitchFamily="66" charset="0"/>
              </a:rPr>
              <a:t>ržení těla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563888" y="443711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itchFamily="66" charset="0"/>
              </a:rPr>
              <a:t>rovnováha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067944" y="494116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omic Sans MS" pitchFamily="66" charset="0"/>
              </a:rPr>
              <a:t>k</a:t>
            </a:r>
            <a:r>
              <a:rPr lang="cs-CZ" dirty="0" smtClean="0">
                <a:latin typeface="Comic Sans MS" pitchFamily="66" charset="0"/>
              </a:rPr>
              <a:t>oordinace pohybu</a:t>
            </a:r>
            <a:endParaRPr lang="cs-CZ" dirty="0">
              <a:latin typeface="Comic Sans MS" pitchFamily="66" charset="0"/>
            </a:endParaRP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7" grpId="0" animBg="1"/>
      <p:bldP spid="8" grpId="0" animBg="1"/>
      <p:bldP spid="9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79512" y="404664"/>
            <a:ext cx="87623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Fyzická námaha zdravotníků</a:t>
            </a:r>
            <a:endParaRPr lang="cs-CZ" sz="4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>
          <a:xfrm>
            <a:off x="683568" y="1556792"/>
            <a:ext cx="7467600" cy="4873752"/>
          </a:xfrm>
        </p:spPr>
        <p:txBody>
          <a:bodyPr/>
          <a:lstStyle/>
          <a:p>
            <a:r>
              <a:rPr lang="cs-CZ" dirty="0" smtClean="0">
                <a:latin typeface="Comic Sans MS" pitchFamily="66" charset="0"/>
                <a:cs typeface="Consolas" pitchFamily="49" charset="0"/>
              </a:rPr>
              <a:t>Práce sestry je náročná zvláště co se týče polohování pacientů</a:t>
            </a:r>
          </a:p>
          <a:p>
            <a:r>
              <a:rPr lang="cs-CZ" dirty="0" smtClean="0">
                <a:latin typeface="Comic Sans MS" pitchFamily="66" charset="0"/>
                <a:cs typeface="Consolas" pitchFamily="49" charset="0"/>
              </a:rPr>
              <a:t>Velmi fyzicky náročná je práce s pacienty v bezvědomí</a:t>
            </a:r>
          </a:p>
          <a:p>
            <a:r>
              <a:rPr lang="cs-CZ" dirty="0" smtClean="0">
                <a:latin typeface="Comic Sans MS" pitchFamily="66" charset="0"/>
                <a:cs typeface="Consolas" pitchFamily="49" charset="0"/>
              </a:rPr>
              <a:t>Největší výdej energie se zjistil při hygienické péči a manipulaci s pacientem</a:t>
            </a:r>
            <a:endParaRPr lang="cs-CZ" dirty="0">
              <a:latin typeface="Comic Sans MS" pitchFamily="66" charset="0"/>
              <a:cs typeface="Consolas" pitchFamily="49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39552" y="2132856"/>
            <a:ext cx="7467600" cy="4873752"/>
          </a:xfrm>
        </p:spPr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při práci a manipulaci s pacientem je zdravotník povinen přednostně používat technické zařízení</a:t>
            </a:r>
          </a:p>
          <a:p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ve zdravotnických organizacích je k dispozici rozmanitá zdravotnická technika,která usnadňuje manipulaci s pacientem</a:t>
            </a:r>
          </a:p>
          <a:p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použití technických prostředků však není univerzální a při některých manipulacích je nezbytný i lidský faktor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>
              <a:solidFill>
                <a:srgbClr val="FF9933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796136" y="4005064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cs-CZ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907704" y="0"/>
            <a:ext cx="482220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Zásady bezpečné manipulace s pacienty</a:t>
            </a:r>
            <a:endParaRPr lang="cs-CZ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2" y="1"/>
            <a:ext cx="996193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nohy lehce od sebe,nakroč ve směru pohybu</a:t>
            </a:r>
          </a:p>
          <a:p>
            <a:r>
              <a:rPr lang="cs-CZ" dirty="0" smtClean="0"/>
              <a:t>kolena a kyčle mírně pokrč a zpevni</a:t>
            </a:r>
          </a:p>
          <a:p>
            <a:r>
              <a:rPr lang="cs-CZ" dirty="0" smtClean="0"/>
              <a:t>břišní a pánevní svalstvo zpevněné</a:t>
            </a:r>
          </a:p>
          <a:p>
            <a:r>
              <a:rPr lang="cs-CZ" dirty="0" smtClean="0"/>
              <a:t>trup vzpřímený,lehce skloněný dopředu </a:t>
            </a:r>
          </a:p>
          <a:p>
            <a:r>
              <a:rPr lang="cs-CZ" dirty="0" smtClean="0"/>
              <a:t>pevný a bezpečný úchop celými dlaněmi</a:t>
            </a:r>
          </a:p>
          <a:p>
            <a:r>
              <a:rPr lang="cs-CZ" dirty="0" smtClean="0"/>
              <a:t>břemeno drž co nejblíže trupu</a:t>
            </a:r>
          </a:p>
          <a:p>
            <a:r>
              <a:rPr lang="cs-CZ" dirty="0" smtClean="0"/>
              <a:t>při zvedání se zapínají především silné svaly nohou</a:t>
            </a:r>
          </a:p>
          <a:p>
            <a:pPr>
              <a:buNone/>
            </a:pPr>
            <a:r>
              <a:rPr lang="cs-CZ" sz="4400" dirty="0" smtClean="0"/>
              <a:t>!!!!!!!!!!!!!! </a:t>
            </a:r>
            <a:r>
              <a:rPr lang="cs-CZ" dirty="0" smtClean="0"/>
              <a:t>Nezvedej břemena zády a daleko od trupu</a:t>
            </a:r>
          </a:p>
          <a:p>
            <a:pPr>
              <a:buNone/>
            </a:pPr>
            <a:endParaRPr lang="cs-CZ" sz="4400" dirty="0"/>
          </a:p>
        </p:txBody>
      </p:sp>
      <p:sp>
        <p:nvSpPr>
          <p:cNvPr id="4" name="Obdélník 3"/>
          <p:cNvSpPr/>
          <p:nvPr/>
        </p:nvSpPr>
        <p:spPr>
          <a:xfrm>
            <a:off x="0" y="404664"/>
            <a:ext cx="9135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Správné zvedání břemen</a:t>
            </a:r>
            <a:endParaRPr lang="cs-CZ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789040"/>
            <a:ext cx="1485900" cy="1495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7092280" y="1772816"/>
            <a:ext cx="1600200" cy="16668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Otáčej se pomocí chodidel a kyčlí (přešlapováním)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438621" y="0"/>
            <a:ext cx="539282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Správné otáčení</a:t>
            </a:r>
          </a:p>
          <a:p>
            <a:pPr algn="ctr"/>
            <a:r>
              <a:rPr lang="cs-CZ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 břemeny</a:t>
            </a:r>
            <a:endParaRPr lang="cs-CZ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564904"/>
            <a:ext cx="1584176" cy="20543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Prstenec 6"/>
          <p:cNvSpPr/>
          <p:nvPr/>
        </p:nvSpPr>
        <p:spPr>
          <a:xfrm>
            <a:off x="3419872" y="4077072"/>
            <a:ext cx="144016" cy="144016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3707904" y="3933056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latin typeface="Comic Sans MS" pitchFamily="66" charset="0"/>
              </a:rPr>
              <a:t>neotáčej se trupem</a:t>
            </a:r>
            <a:endParaRPr lang="cs-CZ" sz="2400" dirty="0">
              <a:latin typeface="Comic Sans MS" pitchFamily="66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3789040"/>
            <a:ext cx="1762125" cy="2305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1700808"/>
            <a:ext cx="890500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7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Manipulace s pacientem</a:t>
            </a:r>
            <a:endParaRPr lang="cs-CZ" sz="7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55576" y="2132856"/>
            <a:ext cx="7467600" cy="4341096"/>
          </a:xfrm>
        </p:spPr>
        <p:txBody>
          <a:bodyPr/>
          <a:lstStyle/>
          <a:p>
            <a:pPr>
              <a:buNone/>
            </a:pPr>
            <a:r>
              <a:rPr lang="cs-CZ" dirty="0" smtClean="0">
                <a:latin typeface="Comic Sans MS" pitchFamily="66" charset="0"/>
              </a:rPr>
              <a:t>V situaci kdy hrozí pacientovi pád</a:t>
            </a:r>
          </a:p>
          <a:p>
            <a:pPr>
              <a:buNone/>
            </a:pPr>
            <a:r>
              <a:rPr lang="cs-CZ" dirty="0" smtClean="0">
                <a:latin typeface="Comic Sans MS" pitchFamily="66" charset="0"/>
              </a:rPr>
              <a:t>Využijte tlak svého těla proti pacientovi</a:t>
            </a:r>
          </a:p>
          <a:p>
            <a:pPr>
              <a:buNone/>
            </a:pPr>
            <a:r>
              <a:rPr lang="cs-CZ" dirty="0" smtClean="0">
                <a:latin typeface="Comic Sans MS" pitchFamily="66" charset="0"/>
              </a:rPr>
              <a:t>Vytvořte vlastním tělem šikmou rovinu – p které můžete pacienta pomalu posunout k podlaze</a:t>
            </a:r>
          </a:p>
          <a:p>
            <a:pPr>
              <a:buNone/>
            </a:pPr>
            <a:r>
              <a:rPr lang="cs-CZ" dirty="0" smtClean="0">
                <a:latin typeface="Comic Sans MS" pitchFamily="66" charset="0"/>
              </a:rPr>
              <a:t>Tak zabráníme tvrdému pádu a úrazu pacienta</a:t>
            </a:r>
          </a:p>
        </p:txBody>
      </p:sp>
      <p:sp>
        <p:nvSpPr>
          <p:cNvPr id="6" name="Obdélník 5"/>
          <p:cNvSpPr/>
          <p:nvPr/>
        </p:nvSpPr>
        <p:spPr>
          <a:xfrm>
            <a:off x="683568" y="260648"/>
            <a:ext cx="70407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Ochrana pacienta před pádem při chůzi s doprovodem</a:t>
            </a:r>
            <a:endParaRPr lang="cs-CZ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Prstenec 6"/>
          <p:cNvSpPr/>
          <p:nvPr/>
        </p:nvSpPr>
        <p:spPr>
          <a:xfrm>
            <a:off x="683568" y="3212976"/>
            <a:ext cx="144016" cy="144016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8" name="Prstenec 7"/>
          <p:cNvSpPr/>
          <p:nvPr/>
        </p:nvSpPr>
        <p:spPr>
          <a:xfrm flipV="1">
            <a:off x="683568" y="2348880"/>
            <a:ext cx="144016" cy="144016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2" name="Prstenec 11"/>
          <p:cNvSpPr/>
          <p:nvPr/>
        </p:nvSpPr>
        <p:spPr>
          <a:xfrm>
            <a:off x="683568" y="4005064"/>
            <a:ext cx="144016" cy="144016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3" name="Prstenec 12"/>
          <p:cNvSpPr/>
          <p:nvPr/>
        </p:nvSpPr>
        <p:spPr>
          <a:xfrm>
            <a:off x="683568" y="2780928"/>
            <a:ext cx="144016" cy="144016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8978" y="1124744"/>
            <a:ext cx="2845022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za zápěstí</a:t>
            </a:r>
          </a:p>
          <a:p>
            <a:r>
              <a:rPr lang="cs-CZ" dirty="0" smtClean="0">
                <a:latin typeface="Comic Sans MS" pitchFamily="66" charset="0"/>
              </a:rPr>
              <a:t>za paži pod ramenem</a:t>
            </a:r>
          </a:p>
          <a:p>
            <a:r>
              <a:rPr lang="cs-CZ" dirty="0" smtClean="0">
                <a:latin typeface="Comic Sans MS" pitchFamily="66" charset="0"/>
              </a:rPr>
              <a:t>natočit se tělem tak,aby byl čelem proti pacientovi</a:t>
            </a:r>
          </a:p>
          <a:p>
            <a:r>
              <a:rPr lang="cs-CZ" dirty="0" smtClean="0">
                <a:latin typeface="Comic Sans MS" pitchFamily="66" charset="0"/>
              </a:rPr>
              <a:t>druhá končetina se pokrčí v kyčli a v koleni</a:t>
            </a:r>
          </a:p>
          <a:p>
            <a:r>
              <a:rPr lang="cs-CZ" dirty="0" smtClean="0">
                <a:latin typeface="Comic Sans MS" pitchFamily="66" charset="0"/>
              </a:rPr>
              <a:t>stažením břišních a hýžďových svalů se zpevní pánev</a:t>
            </a:r>
          </a:p>
          <a:p>
            <a:r>
              <a:rPr lang="cs-CZ" dirty="0" smtClean="0">
                <a:latin typeface="Comic Sans MS" pitchFamily="66" charset="0"/>
              </a:rPr>
              <a:t>při přesune pacienta se přenáší váha na pokročenou dolní končetinu ( blíže hlavy pacienta) a pomalu se narovná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251520" y="548680"/>
            <a:ext cx="87078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Úchopy při manipulaci s pacientem</a:t>
            </a:r>
            <a:endParaRPr lang="cs-CZ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>
                <a:latin typeface="Comic Sans MS" pitchFamily="66" charset="0"/>
              </a:rPr>
              <a:t>pacient se přidrží jednou rukou </a:t>
            </a:r>
            <a:r>
              <a:rPr lang="cs-CZ" dirty="0" err="1" smtClean="0">
                <a:latin typeface="Comic Sans MS" pitchFamily="66" charset="0"/>
              </a:rPr>
              <a:t>hrazdičky</a:t>
            </a:r>
            <a:r>
              <a:rPr lang="cs-CZ" dirty="0" smtClean="0">
                <a:latin typeface="Comic Sans MS" pitchFamily="66" charset="0"/>
              </a:rPr>
              <a:t> nebo postranice lůžka</a:t>
            </a:r>
          </a:p>
          <a:p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Pacient pokrčí jednu nebo obě dolní končetiny v koleně a opře se patou o podložku a vysune se</a:t>
            </a:r>
          </a:p>
          <a:p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Hlavou a rameny se pacient nesmí opírat o základ lůžka</a:t>
            </a:r>
          </a:p>
          <a:p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Nemůže-li se pacient přidržet </a:t>
            </a:r>
            <a:r>
              <a:rPr lang="cs-CZ" dirty="0" err="1" smtClean="0">
                <a:latin typeface="Comic Sans MS" pitchFamily="66" charset="0"/>
              </a:rPr>
              <a:t>hrazdičky</a:t>
            </a:r>
            <a:r>
              <a:rPr lang="cs-CZ" dirty="0" smtClean="0">
                <a:latin typeface="Comic Sans MS" pitchFamily="66" charset="0"/>
              </a:rPr>
              <a:t> nebo postranice u lůžka,posune zaměstnanec jednu ruku nemocnému pod záda,druhou pod pánev a pacient dokončí za jeho pomoci pohyb jako v předchozím případě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467544" y="476672"/>
            <a:ext cx="734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Posouvání pacienta</a:t>
            </a:r>
            <a:endParaRPr lang="cs-CZ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484784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04664"/>
            <a:ext cx="5087516" cy="623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7164288" y="1340768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itchFamily="66" charset="0"/>
              </a:rPr>
              <a:t>Přesun do stoje u lůžka</a:t>
            </a:r>
          </a:p>
          <a:p>
            <a:endParaRPr lang="cs-CZ" dirty="0"/>
          </a:p>
        </p:txBody>
      </p:sp>
      <p:sp>
        <p:nvSpPr>
          <p:cNvPr id="8" name="Šipka doprava 7"/>
          <p:cNvSpPr/>
          <p:nvPr/>
        </p:nvSpPr>
        <p:spPr>
          <a:xfrm>
            <a:off x="7020272" y="1412776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7020272" y="2348880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7164288" y="2276872"/>
            <a:ext cx="1763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itchFamily="66" charset="0"/>
              </a:rPr>
              <a:t>Úchop zdravotníka je za horní část pánve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-756592" y="0"/>
            <a:ext cx="432048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Postavení pacienta</a:t>
            </a:r>
            <a:endParaRPr lang="cs-CZ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 je dosažení normálních pohybových projevů</a:t>
            </a:r>
          </a:p>
          <a:p>
            <a:r>
              <a:rPr lang="cs-CZ" dirty="0" smtClean="0">
                <a:latin typeface="Comic Sans MS" pitchFamily="66" charset="0"/>
              </a:rPr>
              <a:t> udržení pasivní a aktivní kloubní pohyblivosti</a:t>
            </a:r>
          </a:p>
          <a:p>
            <a:r>
              <a:rPr lang="cs-CZ" dirty="0" smtClean="0">
                <a:latin typeface="Comic Sans MS" pitchFamily="66" charset="0"/>
              </a:rPr>
              <a:t> optimální rozložení svalového napětí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331640" y="332656"/>
            <a:ext cx="51125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Cílem manipulace je:</a:t>
            </a:r>
            <a:endParaRPr lang="cs-CZ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163</TotalTime>
  <Words>439</Words>
  <Application>Microsoft Office PowerPoint</Application>
  <PresentationFormat>Předvádění na obrazovce (4:3)</PresentationFormat>
  <Paragraphs>81</Paragraphs>
  <Slides>13</Slides>
  <Notes>13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Arkýř</vt:lpstr>
      <vt:lpstr> 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Krása M.</dc:creator>
  <cp:lastModifiedBy>Krása M.</cp:lastModifiedBy>
  <cp:revision>18</cp:revision>
  <dcterms:created xsi:type="dcterms:W3CDTF">2011-05-02T18:00:44Z</dcterms:created>
  <dcterms:modified xsi:type="dcterms:W3CDTF">2011-05-07T12:18:39Z</dcterms:modified>
</cp:coreProperties>
</file>